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4"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7FB95B94-B425-4BE7-958E-4A7AA53696CD}" type="datetimeFigureOut">
              <a:rPr lang="en-AU" smtClean="0"/>
              <a:t>9/08/2018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83684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FB95B94-B425-4BE7-958E-4A7AA53696CD}" type="datetimeFigureOut">
              <a:rPr lang="en-AU" smtClean="0"/>
              <a:t>9/08/2018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79658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FB95B94-B425-4BE7-958E-4A7AA53696CD}" type="datetimeFigureOut">
              <a:rPr lang="en-AU" smtClean="0"/>
              <a:t>9/08/2018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321762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FB95B94-B425-4BE7-958E-4A7AA53696CD}" type="datetimeFigureOut">
              <a:rPr lang="en-AU" smtClean="0"/>
              <a:t>9/08/2018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186339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B95B94-B425-4BE7-958E-4A7AA53696CD}" type="datetimeFigureOut">
              <a:rPr lang="en-AU" smtClean="0"/>
              <a:t>9/08/2018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403336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7FB95B94-B425-4BE7-958E-4A7AA53696CD}" type="datetimeFigureOut">
              <a:rPr lang="en-AU" smtClean="0"/>
              <a:t>9/08/2018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213047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7FB95B94-B425-4BE7-958E-4A7AA53696CD}" type="datetimeFigureOut">
              <a:rPr lang="en-AU" smtClean="0"/>
              <a:t>9/08/2018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144635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7FB95B94-B425-4BE7-958E-4A7AA53696CD}" type="datetimeFigureOut">
              <a:rPr lang="en-AU" smtClean="0"/>
              <a:t>9/08/2018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324935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95B94-B425-4BE7-958E-4A7AA53696CD}" type="datetimeFigureOut">
              <a:rPr lang="en-AU" smtClean="0"/>
              <a:t>9/08/2018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253140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B95B94-B425-4BE7-958E-4A7AA53696CD}" type="datetimeFigureOut">
              <a:rPr lang="en-AU" smtClean="0"/>
              <a:t>9/08/2018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219107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B95B94-B425-4BE7-958E-4A7AA53696CD}" type="datetimeFigureOut">
              <a:rPr lang="en-AU" smtClean="0"/>
              <a:t>9/08/2018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42DA33-014A-449F-9C11-D555E54B0C5D}" type="slidenum">
              <a:rPr lang="en-AU" smtClean="0"/>
              <a:t>‹#›</a:t>
            </a:fld>
            <a:endParaRPr lang="en-AU"/>
          </a:p>
        </p:txBody>
      </p:sp>
    </p:spTree>
    <p:extLst>
      <p:ext uri="{BB962C8B-B14F-4D97-AF65-F5344CB8AC3E}">
        <p14:creationId xmlns:p14="http://schemas.microsoft.com/office/powerpoint/2010/main" val="6873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95B94-B425-4BE7-958E-4A7AA53696CD}" type="datetimeFigureOut">
              <a:rPr lang="en-AU" smtClean="0"/>
              <a:t>9/08/2018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2DA33-014A-449F-9C11-D555E54B0C5D}" type="slidenum">
              <a:rPr lang="en-AU" smtClean="0"/>
              <a:t>‹#›</a:t>
            </a:fld>
            <a:endParaRPr lang="en-AU"/>
          </a:p>
        </p:txBody>
      </p:sp>
    </p:spTree>
    <p:extLst>
      <p:ext uri="{BB962C8B-B14F-4D97-AF65-F5344CB8AC3E}">
        <p14:creationId xmlns:p14="http://schemas.microsoft.com/office/powerpoint/2010/main" val="2671035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22114"/>
          </a:xfrm>
        </p:spPr>
        <p:txBody>
          <a:bodyPr>
            <a:normAutofit/>
          </a:bodyPr>
          <a:lstStyle/>
          <a:p>
            <a:pPr algn="ctr"/>
            <a:r>
              <a:rPr lang="en-AU" sz="4000" b="1" dirty="0">
                <a:latin typeface="Arial" panose="020B0604020202020204" pitchFamily="34" charset="0"/>
                <a:cs typeface="Arial" panose="020B0604020202020204" pitchFamily="34" charset="0"/>
              </a:rPr>
              <a:t>How can a small scale prototype be built?</a:t>
            </a:r>
          </a:p>
        </p:txBody>
      </p:sp>
      <p:sp>
        <p:nvSpPr>
          <p:cNvPr id="3" name="Content Placeholder 2"/>
          <p:cNvSpPr>
            <a:spLocks noGrp="1"/>
          </p:cNvSpPr>
          <p:nvPr>
            <p:ph idx="1"/>
          </p:nvPr>
        </p:nvSpPr>
        <p:spPr/>
        <p:txBody>
          <a:bodyPr/>
          <a:lstStyle/>
          <a:p>
            <a:pPr marL="0" indent="0">
              <a:buNone/>
            </a:pPr>
            <a:r>
              <a:rPr lang="en-AU" sz="3200" dirty="0"/>
              <a:t>The prototype should arguably be energised by the following:</a:t>
            </a:r>
          </a:p>
          <a:p>
            <a:r>
              <a:rPr lang="en-AU" sz="3200" dirty="0"/>
              <a:t>Utilisation of waste gases from industrial processes, particularly those containing high water  vapour content</a:t>
            </a:r>
          </a:p>
          <a:p>
            <a:r>
              <a:rPr lang="en-AU" sz="3200" dirty="0"/>
              <a:t>Injection of high velocity gases into a vortex chamber</a:t>
            </a:r>
          </a:p>
          <a:p>
            <a:pPr marL="0" indent="0">
              <a:buNone/>
            </a:pPr>
            <a:r>
              <a:rPr lang="en-AU" sz="3200" dirty="0"/>
              <a:t>This would facilitate demonstration of the principle of the updraft vortex, while eliminating the need for a relatively expensive heat exchange system.</a:t>
            </a:r>
          </a:p>
          <a:p>
            <a:pPr marL="0" indent="0">
              <a:buNone/>
            </a:pPr>
            <a:r>
              <a:rPr lang="en-AU" dirty="0"/>
              <a:t>  </a:t>
            </a:r>
          </a:p>
        </p:txBody>
      </p:sp>
    </p:spTree>
    <p:extLst>
      <p:ext uri="{BB962C8B-B14F-4D97-AF65-F5344CB8AC3E}">
        <p14:creationId xmlns:p14="http://schemas.microsoft.com/office/powerpoint/2010/main" val="157248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562074"/>
          </a:xfrm>
        </p:spPr>
        <p:txBody>
          <a:bodyPr>
            <a:normAutofit fontScale="90000"/>
          </a:bodyPr>
          <a:lstStyle/>
          <a:p>
            <a:pPr algn="ctr"/>
            <a:r>
              <a:rPr lang="en-AU" sz="3600" b="1" dirty="0">
                <a:latin typeface="Arial" panose="020B0604020202020204" pitchFamily="34" charset="0"/>
                <a:cs typeface="Arial" panose="020B0604020202020204" pitchFamily="34" charset="0"/>
              </a:rPr>
              <a:t>Sketch of 20 metre prototype</a:t>
            </a:r>
          </a:p>
        </p:txBody>
      </p:sp>
      <p:pic>
        <p:nvPicPr>
          <p:cNvPr id="13" name="Picture 12">
            <a:extLst>
              <a:ext uri="{FF2B5EF4-FFF2-40B4-BE49-F238E27FC236}">
                <a16:creationId xmlns:a16="http://schemas.microsoft.com/office/drawing/2014/main" id="{2E15257D-2A7F-4434-9C16-19796F0827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4021" y="1037891"/>
            <a:ext cx="7763958" cy="4782217"/>
          </a:xfrm>
          <a:prstGeom prst="rect">
            <a:avLst/>
          </a:prstGeom>
        </p:spPr>
      </p:pic>
    </p:spTree>
    <p:extLst>
      <p:ext uri="{BB962C8B-B14F-4D97-AF65-F5344CB8AC3E}">
        <p14:creationId xmlns:p14="http://schemas.microsoft.com/office/powerpoint/2010/main" val="189598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4446" y="2983"/>
            <a:ext cx="8229600" cy="542642"/>
          </a:xfrm>
        </p:spPr>
        <p:txBody>
          <a:bodyPr>
            <a:normAutofit fontScale="90000"/>
          </a:bodyPr>
          <a:lstStyle/>
          <a:p>
            <a:pPr algn="ctr"/>
            <a:r>
              <a:rPr lang="en-AU" sz="3600" b="1" dirty="0">
                <a:latin typeface="Arial" panose="020B0604020202020204" pitchFamily="34" charset="0"/>
                <a:cs typeface="Arial" panose="020B0604020202020204" pitchFamily="34" charset="0"/>
              </a:rPr>
              <a:t>Sketch of 20 metre prototype</a:t>
            </a:r>
          </a:p>
        </p:txBody>
      </p:sp>
      <p:grpSp>
        <p:nvGrpSpPr>
          <p:cNvPr id="120" name="Group 119">
            <a:extLst>
              <a:ext uri="{FF2B5EF4-FFF2-40B4-BE49-F238E27FC236}">
                <a16:creationId xmlns:a16="http://schemas.microsoft.com/office/drawing/2014/main" id="{3D119C8E-EFDA-406D-9953-3CD423FB480F}"/>
              </a:ext>
            </a:extLst>
          </p:cNvPr>
          <p:cNvGrpSpPr/>
          <p:nvPr/>
        </p:nvGrpSpPr>
        <p:grpSpPr>
          <a:xfrm>
            <a:off x="2991774" y="949910"/>
            <a:ext cx="7444131" cy="5958889"/>
            <a:chOff x="0" y="0"/>
            <a:chExt cx="8680288" cy="6959600"/>
          </a:xfrm>
        </p:grpSpPr>
        <p:grpSp>
          <p:nvGrpSpPr>
            <p:cNvPr id="121" name="Group 120">
              <a:extLst>
                <a:ext uri="{FF2B5EF4-FFF2-40B4-BE49-F238E27FC236}">
                  <a16:creationId xmlns:a16="http://schemas.microsoft.com/office/drawing/2014/main" id="{889ED832-56C4-41EF-9583-D0D5231F333B}"/>
                </a:ext>
              </a:extLst>
            </p:cNvPr>
            <p:cNvGrpSpPr/>
            <p:nvPr/>
          </p:nvGrpSpPr>
          <p:grpSpPr>
            <a:xfrm>
              <a:off x="0" y="436880"/>
              <a:ext cx="8680288" cy="6317827"/>
              <a:chOff x="0" y="0"/>
              <a:chExt cx="8680288" cy="6317827"/>
            </a:xfrm>
          </p:grpSpPr>
          <p:sp>
            <p:nvSpPr>
              <p:cNvPr id="123" name="Oval 122">
                <a:extLst>
                  <a:ext uri="{FF2B5EF4-FFF2-40B4-BE49-F238E27FC236}">
                    <a16:creationId xmlns:a16="http://schemas.microsoft.com/office/drawing/2014/main" id="{DA5B3690-BCBA-46FE-9DBB-9CF5F09F2E5A}"/>
                  </a:ext>
                </a:extLst>
              </p:cNvPr>
              <p:cNvSpPr/>
              <p:nvPr/>
            </p:nvSpPr>
            <p:spPr>
              <a:xfrm>
                <a:off x="1473200" y="0"/>
                <a:ext cx="6309360" cy="6309359"/>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AU" sz="1100">
                    <a:effectLst/>
                    <a:ea typeface="Calibri" panose="020F0502020204030204" pitchFamily="34" charset="0"/>
                    <a:cs typeface="Times New Roman" panose="02020603050405020304" pitchFamily="18" charset="0"/>
                  </a:rPr>
                  <a:t>Sketch</a:t>
                </a:r>
              </a:p>
            </p:txBody>
          </p:sp>
          <p:sp>
            <p:nvSpPr>
              <p:cNvPr id="124" name="Oval 123">
                <a:extLst>
                  <a:ext uri="{FF2B5EF4-FFF2-40B4-BE49-F238E27FC236}">
                    <a16:creationId xmlns:a16="http://schemas.microsoft.com/office/drawing/2014/main" id="{6F3051D8-EF7F-4E06-BB45-87FB31DC5340}"/>
                  </a:ext>
                </a:extLst>
              </p:cNvPr>
              <p:cNvSpPr/>
              <p:nvPr/>
            </p:nvSpPr>
            <p:spPr>
              <a:xfrm>
                <a:off x="1747520" y="284480"/>
                <a:ext cx="5760720" cy="57607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cxnSp>
            <p:nvCxnSpPr>
              <p:cNvPr id="125" name="Straight Connector 124">
                <a:extLst>
                  <a:ext uri="{FF2B5EF4-FFF2-40B4-BE49-F238E27FC236}">
                    <a16:creationId xmlns:a16="http://schemas.microsoft.com/office/drawing/2014/main" id="{B9D8D802-1674-452D-9DFE-CA94960A40BB}"/>
                  </a:ext>
                </a:extLst>
              </p:cNvPr>
              <p:cNvCxnSpPr/>
              <p:nvPr/>
            </p:nvCxnSpPr>
            <p:spPr>
              <a:xfrm flipV="1">
                <a:off x="5466080" y="6309360"/>
                <a:ext cx="2751666" cy="84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C9371E29-F14E-4406-9718-52CD876B3D40}"/>
                  </a:ext>
                </a:extLst>
              </p:cNvPr>
              <p:cNvCxnSpPr/>
              <p:nvPr/>
            </p:nvCxnSpPr>
            <p:spPr>
              <a:xfrm>
                <a:off x="7965440" y="0"/>
                <a:ext cx="59267" cy="62907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7" name="Group 126">
                <a:extLst>
                  <a:ext uri="{FF2B5EF4-FFF2-40B4-BE49-F238E27FC236}">
                    <a16:creationId xmlns:a16="http://schemas.microsoft.com/office/drawing/2014/main" id="{5E3D11A0-C28B-4F74-9B01-B829F78281AD}"/>
                  </a:ext>
                </a:extLst>
              </p:cNvPr>
              <p:cNvGrpSpPr/>
              <p:nvPr/>
            </p:nvGrpSpPr>
            <p:grpSpPr>
              <a:xfrm>
                <a:off x="0" y="0"/>
                <a:ext cx="8680288" cy="3531252"/>
                <a:chOff x="0" y="0"/>
                <a:chExt cx="8680288" cy="3531252"/>
              </a:xfrm>
            </p:grpSpPr>
            <p:sp>
              <p:nvSpPr>
                <p:cNvPr id="128" name="Rectangle 127">
                  <a:extLst>
                    <a:ext uri="{FF2B5EF4-FFF2-40B4-BE49-F238E27FC236}">
                      <a16:creationId xmlns:a16="http://schemas.microsoft.com/office/drawing/2014/main" id="{CD765086-8D8B-4EEF-AB15-B29022A70EB7}"/>
                    </a:ext>
                  </a:extLst>
                </p:cNvPr>
                <p:cNvSpPr/>
                <p:nvPr/>
              </p:nvSpPr>
              <p:spPr>
                <a:xfrm>
                  <a:off x="1471167" y="64475"/>
                  <a:ext cx="1668273" cy="3749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cxnSp>
              <p:nvCxnSpPr>
                <p:cNvPr id="129" name="Straight Connector 128">
                  <a:extLst>
                    <a:ext uri="{FF2B5EF4-FFF2-40B4-BE49-F238E27FC236}">
                      <a16:creationId xmlns:a16="http://schemas.microsoft.com/office/drawing/2014/main" id="{C12DEB42-0A4D-4E04-B98C-8D7D56C76591}"/>
                    </a:ext>
                  </a:extLst>
                </p:cNvPr>
                <p:cNvCxnSpPr/>
                <p:nvPr/>
              </p:nvCxnSpPr>
              <p:spPr>
                <a:xfrm flipV="1">
                  <a:off x="955431" y="3165231"/>
                  <a:ext cx="7526655" cy="8044"/>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C14272A6-61B9-459C-BD84-B39ADA83B348}"/>
                    </a:ext>
                  </a:extLst>
                </p:cNvPr>
                <p:cNvCxnSpPr/>
                <p:nvPr/>
              </p:nvCxnSpPr>
              <p:spPr>
                <a:xfrm flipV="1">
                  <a:off x="5562600" y="0"/>
                  <a:ext cx="2751666" cy="84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 Box 31">
                  <a:extLst>
                    <a:ext uri="{FF2B5EF4-FFF2-40B4-BE49-F238E27FC236}">
                      <a16:creationId xmlns:a16="http://schemas.microsoft.com/office/drawing/2014/main" id="{AEF45885-BB75-4A10-B5A6-937E4A009ACF}"/>
                    </a:ext>
                  </a:extLst>
                </p:cNvPr>
                <p:cNvSpPr txBox="1"/>
                <p:nvPr/>
              </p:nvSpPr>
              <p:spPr>
                <a:xfrm>
                  <a:off x="6418385" y="3217985"/>
                  <a:ext cx="321734" cy="31326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endParaRPr lang="en-AU" sz="1100" dirty="0">
                    <a:effectLst/>
                    <a:ea typeface="Calibri" panose="020F0502020204030204" pitchFamily="34" charset="0"/>
                    <a:cs typeface="Times New Roman" panose="02020603050405020304" pitchFamily="18" charset="0"/>
                  </a:endParaRPr>
                </a:p>
              </p:txBody>
            </p:sp>
            <p:sp>
              <p:nvSpPr>
                <p:cNvPr id="133" name="Text Box 33">
                  <a:extLst>
                    <a:ext uri="{FF2B5EF4-FFF2-40B4-BE49-F238E27FC236}">
                      <a16:creationId xmlns:a16="http://schemas.microsoft.com/office/drawing/2014/main" id="{11162DE2-963E-4F43-95E6-4C5468F3D5A9}"/>
                    </a:ext>
                  </a:extLst>
                </p:cNvPr>
                <p:cNvSpPr txBox="1"/>
                <p:nvPr/>
              </p:nvSpPr>
              <p:spPr>
                <a:xfrm>
                  <a:off x="8358554" y="3165231"/>
                  <a:ext cx="321734" cy="31326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endParaRPr lang="en-AU" sz="1100" dirty="0">
                    <a:effectLst/>
                    <a:ea typeface="Calibri" panose="020F0502020204030204" pitchFamily="34" charset="0"/>
                    <a:cs typeface="Times New Roman" panose="02020603050405020304" pitchFamily="18" charset="0"/>
                  </a:endParaRPr>
                </a:p>
              </p:txBody>
            </p:sp>
            <p:cxnSp>
              <p:nvCxnSpPr>
                <p:cNvPr id="134" name="Straight Arrow Connector 133">
                  <a:extLst>
                    <a:ext uri="{FF2B5EF4-FFF2-40B4-BE49-F238E27FC236}">
                      <a16:creationId xmlns:a16="http://schemas.microsoft.com/office/drawing/2014/main" id="{C9B5FEF5-DDEB-446D-AD7F-DFDA0ADFBE0B}"/>
                    </a:ext>
                  </a:extLst>
                </p:cNvPr>
                <p:cNvCxnSpPr/>
                <p:nvPr/>
              </p:nvCxnSpPr>
              <p:spPr>
                <a:xfrm flipH="1" flipV="1">
                  <a:off x="7977554" y="11723"/>
                  <a:ext cx="8466" cy="16171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5" name="Text Box 36">
                  <a:extLst>
                    <a:ext uri="{FF2B5EF4-FFF2-40B4-BE49-F238E27FC236}">
                      <a16:creationId xmlns:a16="http://schemas.microsoft.com/office/drawing/2014/main" id="{9F41BBC3-5C1B-4D5C-96FB-072F4C64A64E}"/>
                    </a:ext>
                  </a:extLst>
                </p:cNvPr>
                <p:cNvSpPr txBox="1"/>
                <p:nvPr/>
              </p:nvSpPr>
              <p:spPr>
                <a:xfrm>
                  <a:off x="7373816" y="480646"/>
                  <a:ext cx="702733" cy="381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AU" sz="1400">
                      <a:effectLst/>
                      <a:latin typeface="Symbol" panose="05050102010706020507" pitchFamily="18" charset="2"/>
                      <a:ea typeface="Calibri" panose="020F0502020204030204" pitchFamily="34" charset="0"/>
                      <a:cs typeface="Times New Roman" panose="02020603050405020304" pitchFamily="18" charset="0"/>
                    </a:rPr>
                    <a:t>f</a:t>
                  </a:r>
                  <a:r>
                    <a:rPr lang="en-AU" sz="1100">
                      <a:effectLst/>
                      <a:latin typeface="Symbol" panose="05050102010706020507" pitchFamily="18" charset="2"/>
                      <a:ea typeface="Calibri" panose="020F0502020204030204" pitchFamily="34" charset="0"/>
                      <a:cs typeface="Times New Roman" panose="02020603050405020304" pitchFamily="18" charset="0"/>
                    </a:rPr>
                    <a:t> </a:t>
                  </a:r>
                  <a:r>
                    <a:rPr lang="en-AU" sz="1100">
                      <a:effectLst/>
                      <a:ea typeface="Calibri" panose="020F0502020204030204" pitchFamily="34" charset="0"/>
                      <a:cs typeface="Times New Roman" panose="02020603050405020304" pitchFamily="18" charset="0"/>
                    </a:rPr>
                    <a:t>20 m.</a:t>
                  </a:r>
                </a:p>
              </p:txBody>
            </p:sp>
            <p:sp>
              <p:nvSpPr>
                <p:cNvPr id="136" name="Text Box 39">
                  <a:extLst>
                    <a:ext uri="{FF2B5EF4-FFF2-40B4-BE49-F238E27FC236}">
                      <a16:creationId xmlns:a16="http://schemas.microsoft.com/office/drawing/2014/main" id="{D5EBBC7E-D5F9-4B2A-9E1C-3C4C85AAC42C}"/>
                    </a:ext>
                  </a:extLst>
                </p:cNvPr>
                <p:cNvSpPr txBox="1"/>
                <p:nvPr/>
              </p:nvSpPr>
              <p:spPr>
                <a:xfrm>
                  <a:off x="82062" y="1330569"/>
                  <a:ext cx="1219200" cy="3892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AU" sz="1100" dirty="0">
                      <a:effectLst/>
                      <a:ea typeface="Calibri" panose="020F0502020204030204" pitchFamily="34" charset="0"/>
                      <a:cs typeface="Times New Roman" panose="02020603050405020304" pitchFamily="18" charset="0"/>
                    </a:rPr>
                    <a:t>9.2 m. centres.</a:t>
                  </a:r>
                </a:p>
              </p:txBody>
            </p:sp>
            <p:cxnSp>
              <p:nvCxnSpPr>
                <p:cNvPr id="138" name="Straight Arrow Connector 137">
                  <a:extLst>
                    <a:ext uri="{FF2B5EF4-FFF2-40B4-BE49-F238E27FC236}">
                      <a16:creationId xmlns:a16="http://schemas.microsoft.com/office/drawing/2014/main" id="{B19FCB2E-CAA4-471C-A0D4-9033650CFB64}"/>
                    </a:ext>
                  </a:extLst>
                </p:cNvPr>
                <p:cNvCxnSpPr/>
                <p:nvPr/>
              </p:nvCxnSpPr>
              <p:spPr>
                <a:xfrm flipV="1">
                  <a:off x="0" y="3165231"/>
                  <a:ext cx="895773" cy="80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9" name="Text Box 71">
                  <a:extLst>
                    <a:ext uri="{FF2B5EF4-FFF2-40B4-BE49-F238E27FC236}">
                      <a16:creationId xmlns:a16="http://schemas.microsoft.com/office/drawing/2014/main" id="{AE83249F-A3C3-44F1-86D5-A16DB6328223}"/>
                    </a:ext>
                  </a:extLst>
                </p:cNvPr>
                <p:cNvSpPr txBox="1"/>
                <p:nvPr/>
              </p:nvSpPr>
              <p:spPr>
                <a:xfrm>
                  <a:off x="0" y="2667000"/>
                  <a:ext cx="733213" cy="3657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AU" sz="1600" b="1">
                      <a:effectLst/>
                      <a:ea typeface="Calibri" panose="020F0502020204030204" pitchFamily="34" charset="0"/>
                      <a:cs typeface="Times New Roman" panose="02020603050405020304" pitchFamily="18" charset="0"/>
                    </a:rPr>
                    <a:t>X</a:t>
                  </a:r>
                  <a:endParaRPr lang="en-AU" sz="1100">
                    <a:effectLst/>
                    <a:ea typeface="Calibri" panose="020F0502020204030204" pitchFamily="34" charset="0"/>
                    <a:cs typeface="Times New Roman" panose="02020603050405020304" pitchFamily="18" charset="0"/>
                  </a:endParaRPr>
                </a:p>
              </p:txBody>
            </p:sp>
            <p:sp>
              <p:nvSpPr>
                <p:cNvPr id="140" name="Freeform: Shape 139">
                  <a:extLst>
                    <a:ext uri="{FF2B5EF4-FFF2-40B4-BE49-F238E27FC236}">
                      <a16:creationId xmlns:a16="http://schemas.microsoft.com/office/drawing/2014/main" id="{0DF4CD8F-42C6-4BA2-8529-242C495A0FE3}"/>
                    </a:ext>
                  </a:extLst>
                </p:cNvPr>
                <p:cNvSpPr/>
                <p:nvPr/>
              </p:nvSpPr>
              <p:spPr>
                <a:xfrm>
                  <a:off x="3024554" y="64477"/>
                  <a:ext cx="1594338" cy="381011"/>
                </a:xfrm>
                <a:custGeom>
                  <a:avLst/>
                  <a:gdLst>
                    <a:gd name="connsiteX0" fmla="*/ 1037492 w 1600200"/>
                    <a:gd name="connsiteY0" fmla="*/ 0 h 369277"/>
                    <a:gd name="connsiteX1" fmla="*/ 1600200 w 1600200"/>
                    <a:gd name="connsiteY1" fmla="*/ 0 h 369277"/>
                    <a:gd name="connsiteX2" fmla="*/ 1600200 w 1600200"/>
                    <a:gd name="connsiteY2" fmla="*/ 164123 h 369277"/>
                    <a:gd name="connsiteX3" fmla="*/ 0 w 1600200"/>
                    <a:gd name="connsiteY3" fmla="*/ 369277 h 369277"/>
                    <a:gd name="connsiteX4" fmla="*/ 169984 w 1600200"/>
                    <a:gd name="connsiteY4" fmla="*/ 293077 h 369277"/>
                    <a:gd name="connsiteX5" fmla="*/ 427892 w 1600200"/>
                    <a:gd name="connsiteY5" fmla="*/ 175846 h 369277"/>
                    <a:gd name="connsiteX6" fmla="*/ 726830 w 1600200"/>
                    <a:gd name="connsiteY6" fmla="*/ 64477 h 369277"/>
                    <a:gd name="connsiteX7" fmla="*/ 1037492 w 1600200"/>
                    <a:gd name="connsiteY7" fmla="*/ 0 h 369277"/>
                    <a:gd name="connsiteX0" fmla="*/ 1031630 w 1594338"/>
                    <a:gd name="connsiteY0" fmla="*/ 0 h 381011"/>
                    <a:gd name="connsiteX1" fmla="*/ 1594338 w 1594338"/>
                    <a:gd name="connsiteY1" fmla="*/ 0 h 381011"/>
                    <a:gd name="connsiteX2" fmla="*/ 1594338 w 1594338"/>
                    <a:gd name="connsiteY2" fmla="*/ 164123 h 381011"/>
                    <a:gd name="connsiteX3" fmla="*/ 0 w 1594338"/>
                    <a:gd name="connsiteY3" fmla="*/ 381011 h 381011"/>
                    <a:gd name="connsiteX4" fmla="*/ 164122 w 1594338"/>
                    <a:gd name="connsiteY4" fmla="*/ 293077 h 381011"/>
                    <a:gd name="connsiteX5" fmla="*/ 422030 w 1594338"/>
                    <a:gd name="connsiteY5" fmla="*/ 175846 h 381011"/>
                    <a:gd name="connsiteX6" fmla="*/ 720968 w 1594338"/>
                    <a:gd name="connsiteY6" fmla="*/ 64477 h 381011"/>
                    <a:gd name="connsiteX7" fmla="*/ 1031630 w 1594338"/>
                    <a:gd name="connsiteY7" fmla="*/ 0 h 381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4338" h="381011">
                      <a:moveTo>
                        <a:pt x="1031630" y="0"/>
                      </a:moveTo>
                      <a:lnTo>
                        <a:pt x="1594338" y="0"/>
                      </a:lnTo>
                      <a:lnTo>
                        <a:pt x="1594338" y="164123"/>
                      </a:lnTo>
                      <a:lnTo>
                        <a:pt x="0" y="381011"/>
                      </a:lnTo>
                      <a:cubicBezTo>
                        <a:pt x="54707" y="351700"/>
                        <a:pt x="93784" y="327271"/>
                        <a:pt x="164122" y="293077"/>
                      </a:cubicBezTo>
                      <a:cubicBezTo>
                        <a:pt x="234460" y="258883"/>
                        <a:pt x="336061" y="214923"/>
                        <a:pt x="422030" y="175846"/>
                      </a:cubicBezTo>
                      <a:lnTo>
                        <a:pt x="720968" y="64477"/>
                      </a:lnTo>
                      <a:lnTo>
                        <a:pt x="1031630" y="0"/>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cxnSp>
          <p:nvCxnSpPr>
            <p:cNvPr id="122" name="Straight Connector 121">
              <a:extLst>
                <a:ext uri="{FF2B5EF4-FFF2-40B4-BE49-F238E27FC236}">
                  <a16:creationId xmlns:a16="http://schemas.microsoft.com/office/drawing/2014/main" id="{6BD22002-B817-4A18-8826-D9D36BD88BBD}"/>
                </a:ext>
              </a:extLst>
            </p:cNvPr>
            <p:cNvCxnSpPr/>
            <p:nvPr/>
          </p:nvCxnSpPr>
          <p:spPr>
            <a:xfrm>
              <a:off x="4622800" y="0"/>
              <a:ext cx="8466" cy="6959600"/>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grpSp>
      <p:cxnSp>
        <p:nvCxnSpPr>
          <p:cNvPr id="22" name="Straight Connector 21">
            <a:extLst>
              <a:ext uri="{FF2B5EF4-FFF2-40B4-BE49-F238E27FC236}">
                <a16:creationId xmlns:a16="http://schemas.microsoft.com/office/drawing/2014/main" id="{0CE37390-50E1-46B2-93CF-11185ACB562C}"/>
              </a:ext>
            </a:extLst>
          </p:cNvPr>
          <p:cNvCxnSpPr>
            <a:endCxn id="140" idx="1"/>
          </p:cNvCxnSpPr>
          <p:nvPr/>
        </p:nvCxnSpPr>
        <p:spPr>
          <a:xfrm>
            <a:off x="5657024" y="1379176"/>
            <a:ext cx="1295867" cy="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53F158-B353-4CA0-A831-B78358F15286}"/>
              </a:ext>
            </a:extLst>
          </p:cNvPr>
          <p:cNvCxnSpPr>
            <a:cxnSpLocks/>
            <a:endCxn id="140" idx="2"/>
          </p:cNvCxnSpPr>
          <p:nvPr/>
        </p:nvCxnSpPr>
        <p:spPr>
          <a:xfrm flipV="1">
            <a:off x="3231472" y="1519702"/>
            <a:ext cx="3721419" cy="33890"/>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656BC8E-7CD4-4BD8-BBA8-D3D5F466998E}"/>
              </a:ext>
            </a:extLst>
          </p:cNvPr>
          <p:cNvCxnSpPr/>
          <p:nvPr/>
        </p:nvCxnSpPr>
        <p:spPr>
          <a:xfrm flipV="1">
            <a:off x="3539248" y="1567547"/>
            <a:ext cx="16085" cy="24734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ABB440C-B6E7-4FA2-BEB1-7510DEF96280}"/>
              </a:ext>
            </a:extLst>
          </p:cNvPr>
          <p:cNvSpPr txBox="1"/>
          <p:nvPr/>
        </p:nvSpPr>
        <p:spPr>
          <a:xfrm>
            <a:off x="1047565" y="5122416"/>
            <a:ext cx="3060159" cy="369332"/>
          </a:xfrm>
          <a:prstGeom prst="rect">
            <a:avLst/>
          </a:prstGeom>
          <a:noFill/>
        </p:spPr>
        <p:txBody>
          <a:bodyPr wrap="square" rtlCol="0">
            <a:spAutoFit/>
          </a:bodyPr>
          <a:lstStyle/>
          <a:p>
            <a:r>
              <a:rPr lang="en-AU" dirty="0"/>
              <a:t>Vortex chamber height ~ 7m.</a:t>
            </a:r>
          </a:p>
        </p:txBody>
      </p:sp>
      <p:cxnSp>
        <p:nvCxnSpPr>
          <p:cNvPr id="5" name="Straight Arrow Connector 4">
            <a:extLst>
              <a:ext uri="{FF2B5EF4-FFF2-40B4-BE49-F238E27FC236}">
                <a16:creationId xmlns:a16="http://schemas.microsoft.com/office/drawing/2014/main" id="{8F5F2B7E-9147-4A15-9E7B-21BD9105AE33}"/>
              </a:ext>
            </a:extLst>
          </p:cNvPr>
          <p:cNvCxnSpPr/>
          <p:nvPr/>
        </p:nvCxnSpPr>
        <p:spPr>
          <a:xfrm flipH="1">
            <a:off x="7028873" y="960582"/>
            <a:ext cx="526472" cy="4802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6964945-E997-4C36-87D1-81CD0E8C645C}"/>
              </a:ext>
            </a:extLst>
          </p:cNvPr>
          <p:cNvSpPr txBox="1"/>
          <p:nvPr/>
        </p:nvSpPr>
        <p:spPr>
          <a:xfrm>
            <a:off x="7679431" y="748145"/>
            <a:ext cx="2161076" cy="369332"/>
          </a:xfrm>
          <a:prstGeom prst="rect">
            <a:avLst/>
          </a:prstGeom>
          <a:noFill/>
        </p:spPr>
        <p:txBody>
          <a:bodyPr wrap="square" rtlCol="0">
            <a:spAutoFit/>
          </a:bodyPr>
          <a:lstStyle/>
          <a:p>
            <a:r>
              <a:rPr lang="en-AU" dirty="0"/>
              <a:t>Injection nozzle</a:t>
            </a:r>
          </a:p>
        </p:txBody>
      </p:sp>
    </p:spTree>
    <p:extLst>
      <p:ext uri="{BB962C8B-B14F-4D97-AF65-F5344CB8AC3E}">
        <p14:creationId xmlns:p14="http://schemas.microsoft.com/office/powerpoint/2010/main" val="141969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5154"/>
            <a:ext cx="8229600" cy="706090"/>
          </a:xfrm>
        </p:spPr>
        <p:txBody>
          <a:bodyPr/>
          <a:lstStyle/>
          <a:p>
            <a:pPr algn="ctr"/>
            <a:r>
              <a:rPr lang="en-AU" sz="3600" b="1" dirty="0">
                <a:latin typeface="Arial" panose="020B0604020202020204" pitchFamily="34" charset="0"/>
                <a:cs typeface="Arial" panose="020B0604020202020204" pitchFamily="34" charset="0"/>
              </a:rPr>
              <a:t>Proposed Exemplar</a:t>
            </a:r>
          </a:p>
        </p:txBody>
      </p:sp>
      <p:sp>
        <p:nvSpPr>
          <p:cNvPr id="3" name="Content Placeholder 2"/>
          <p:cNvSpPr>
            <a:spLocks noGrp="1"/>
          </p:cNvSpPr>
          <p:nvPr>
            <p:ph idx="1"/>
          </p:nvPr>
        </p:nvSpPr>
        <p:spPr>
          <a:xfrm>
            <a:off x="619944" y="711244"/>
            <a:ext cx="10972800" cy="5328592"/>
          </a:xfrm>
        </p:spPr>
        <p:txBody>
          <a:bodyPr>
            <a:normAutofit fontScale="92500" lnSpcReduction="10000"/>
          </a:bodyPr>
          <a:lstStyle/>
          <a:p>
            <a:pPr marL="0" indent="0" algn="just">
              <a:buNone/>
            </a:pPr>
            <a:r>
              <a:rPr lang="en-AU" sz="2400" dirty="0"/>
              <a:t>A particular waste gas on the downstream side of a wet scrubber in an extractive metallurgical plant in the writer’s experience had the following characteristics:</a:t>
            </a:r>
          </a:p>
          <a:p>
            <a:pPr lvl="1" algn="just"/>
            <a:r>
              <a:rPr lang="en-AU" dirty="0"/>
              <a:t>Temperature 						82</a:t>
            </a:r>
            <a:r>
              <a:rPr lang="en-AU" baseline="30000" dirty="0"/>
              <a:t>o</a:t>
            </a:r>
            <a:r>
              <a:rPr lang="en-AU" dirty="0"/>
              <a:t>C</a:t>
            </a:r>
          </a:p>
          <a:p>
            <a:pPr lvl="1" algn="just"/>
            <a:r>
              <a:rPr lang="en-AU" dirty="0"/>
              <a:t>Water vapour content					22%</a:t>
            </a:r>
          </a:p>
          <a:p>
            <a:pPr lvl="1" algn="just"/>
            <a:r>
              <a:rPr lang="en-AU" dirty="0"/>
              <a:t>CO</a:t>
            </a:r>
            <a:r>
              <a:rPr lang="en-AU" baseline="-25000" dirty="0"/>
              <a:t>2</a:t>
            </a:r>
            <a:r>
              <a:rPr lang="en-AU" dirty="0"/>
              <a:t>							10%</a:t>
            </a:r>
          </a:p>
          <a:p>
            <a:pPr lvl="1" algn="just"/>
            <a:r>
              <a:rPr lang="en-AU" dirty="0"/>
              <a:t>Exit velocity from induced draft fan			40 m/s</a:t>
            </a:r>
          </a:p>
          <a:p>
            <a:pPr lvl="1" algn="just"/>
            <a:r>
              <a:rPr lang="en-AU" dirty="0"/>
              <a:t>Exit velocity from injection nozzle				100 m/s</a:t>
            </a:r>
          </a:p>
          <a:p>
            <a:pPr lvl="1" algn="just"/>
            <a:r>
              <a:rPr lang="en-AU" dirty="0"/>
              <a:t>Approximate volumetric flow rate	at NTP			40 m</a:t>
            </a:r>
            <a:r>
              <a:rPr lang="en-AU" baseline="30000" dirty="0"/>
              <a:t>3</a:t>
            </a:r>
            <a:r>
              <a:rPr lang="en-AU" dirty="0"/>
              <a:t>/s</a:t>
            </a:r>
          </a:p>
          <a:p>
            <a:pPr lvl="1" algn="just"/>
            <a:r>
              <a:rPr lang="en-AU" dirty="0"/>
              <a:t>Approximate energy flux					25 MW</a:t>
            </a:r>
          </a:p>
          <a:p>
            <a:pPr lvl="1" algn="just"/>
            <a:r>
              <a:rPr lang="en-AU" dirty="0"/>
              <a:t>Gas stream fluid power					500 kW</a:t>
            </a:r>
          </a:p>
          <a:p>
            <a:pPr marL="57150" indent="0" algn="just">
              <a:buNone/>
            </a:pPr>
            <a:r>
              <a:rPr lang="en-AU" sz="2400" dirty="0"/>
              <a:t>This would be ideal for use as feedstock for a 20 metre diameter vortex engine prototype.</a:t>
            </a:r>
          </a:p>
          <a:p>
            <a:pPr marL="57150" indent="0" algn="just">
              <a:buNone/>
            </a:pPr>
            <a:r>
              <a:rPr lang="en-AU" sz="2400" dirty="0"/>
              <a:t>The prototype demonstrator would have a low efficiency due to the relatively low plume height, but assuming a conservative one kilometre high plume, a notional output from the rig could be in the region of one megawatt.</a:t>
            </a:r>
            <a:r>
              <a:rPr lang="en-AU" sz="2000" dirty="0"/>
              <a:t> </a:t>
            </a:r>
          </a:p>
          <a:p>
            <a:pPr marL="57150" indent="0" algn="just">
              <a:buNone/>
            </a:pPr>
            <a:r>
              <a:rPr lang="en-AU" sz="2400" i="1" dirty="0"/>
              <a:t>The prototype would primarily be useful to demonstrate the feasibility of dispersal of waste gases from process and power plant stacks with power generation as a bonus.</a:t>
            </a:r>
          </a:p>
        </p:txBody>
      </p:sp>
    </p:spTree>
    <p:extLst>
      <p:ext uri="{BB962C8B-B14F-4D97-AF65-F5344CB8AC3E}">
        <p14:creationId xmlns:p14="http://schemas.microsoft.com/office/powerpoint/2010/main" val="48610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140" y="0"/>
            <a:ext cx="8229600" cy="849745"/>
          </a:xfrm>
        </p:spPr>
        <p:txBody>
          <a:bodyPr/>
          <a:lstStyle/>
          <a:p>
            <a:pPr algn="ctr"/>
            <a:r>
              <a:rPr lang="en-AU" sz="3600" b="1" dirty="0">
                <a:latin typeface="Arial" panose="020B0604020202020204" pitchFamily="34" charset="0"/>
                <a:cs typeface="Arial" panose="020B0604020202020204" pitchFamily="34" charset="0"/>
              </a:rPr>
              <a:t>Prototype projected cost</a:t>
            </a:r>
          </a:p>
        </p:txBody>
      </p:sp>
      <p:sp>
        <p:nvSpPr>
          <p:cNvPr id="3" name="Content Placeholder 2"/>
          <p:cNvSpPr>
            <a:spLocks noGrp="1"/>
          </p:cNvSpPr>
          <p:nvPr>
            <p:ph idx="1"/>
          </p:nvPr>
        </p:nvSpPr>
        <p:spPr>
          <a:xfrm>
            <a:off x="591671" y="1441806"/>
            <a:ext cx="11040035" cy="4713387"/>
          </a:xfrm>
        </p:spPr>
        <p:txBody>
          <a:bodyPr/>
          <a:lstStyle/>
          <a:p>
            <a:pPr marL="0" indent="0" algn="just">
              <a:buNone/>
            </a:pPr>
            <a:r>
              <a:rPr lang="en-AU" dirty="0">
                <a:latin typeface="Arial" panose="020B0604020202020204" pitchFamily="34" charset="0"/>
                <a:cs typeface="Arial" panose="020B0604020202020204" pitchFamily="34" charset="0"/>
              </a:rPr>
              <a:t>The cost of such a prototype including instrumentation would vary considerably with the location in which it was built.</a:t>
            </a:r>
          </a:p>
          <a:p>
            <a:pPr marL="0" indent="0" algn="just">
              <a:buNone/>
            </a:pPr>
            <a:r>
              <a:rPr lang="en-AU" dirty="0">
                <a:latin typeface="Arial" panose="020B0604020202020204" pitchFamily="34" charset="0"/>
                <a:cs typeface="Arial" panose="020B0604020202020204" pitchFamily="34" charset="0"/>
              </a:rPr>
              <a:t>A rough estimate for China would be in the  region of around US$1 million dollars, assuming that the heat input for, say, a year’s research comes free of charge in the form of waste vapour and gas, and that the fan is available from existing plant. </a:t>
            </a:r>
          </a:p>
        </p:txBody>
      </p:sp>
    </p:spTree>
    <p:extLst>
      <p:ext uri="{BB962C8B-B14F-4D97-AF65-F5344CB8AC3E}">
        <p14:creationId xmlns:p14="http://schemas.microsoft.com/office/powerpoint/2010/main" val="66128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825625"/>
            <a:ext cx="11362765" cy="4351338"/>
          </a:xfrm>
        </p:spPr>
        <p:txBody>
          <a:bodyPr/>
          <a:lstStyle/>
          <a:p>
            <a:pPr marL="0" indent="4763" algn="just">
              <a:buNone/>
              <a:defRPr/>
            </a:pPr>
            <a:r>
              <a:rPr lang="en-US" i="1" dirty="0">
                <a:latin typeface="Arial" panose="020B0604020202020204" pitchFamily="34" charset="0"/>
                <a:cs typeface="Arial" panose="020B0604020202020204" pitchFamily="34" charset="0"/>
              </a:rPr>
              <a:t>“…What’s necessary at this point is to do proofs of concept,” says professor </a:t>
            </a:r>
            <a:r>
              <a:rPr lang="en-US" b="1" i="1" dirty="0">
                <a:latin typeface="Arial" panose="020B0604020202020204" pitchFamily="34" charset="0"/>
                <a:cs typeface="Arial" panose="020B0604020202020204" pitchFamily="34" charset="0"/>
              </a:rPr>
              <a:t>Kerry Emanuel</a:t>
            </a:r>
            <a:r>
              <a:rPr lang="en-US" i="1" dirty="0">
                <a:latin typeface="Arial" panose="020B0604020202020204" pitchFamily="34" charset="0"/>
                <a:cs typeface="Arial" panose="020B0604020202020204" pitchFamily="34" charset="0"/>
              </a:rPr>
              <a:t>, the hurricane expert at MIT. </a:t>
            </a:r>
            <a:r>
              <a:rPr lang="en-US" i="1">
                <a:latin typeface="Arial" panose="020B0604020202020204" pitchFamily="34" charset="0"/>
                <a:cs typeface="Arial" panose="020B0604020202020204" pitchFamily="34" charset="0"/>
              </a:rPr>
              <a:t>“Michaud’s </a:t>
            </a:r>
            <a:r>
              <a:rPr lang="en-US" i="1" dirty="0">
                <a:latin typeface="Arial" panose="020B0604020202020204" pitchFamily="34" charset="0"/>
                <a:cs typeface="Arial" panose="020B0604020202020204" pitchFamily="34" charset="0"/>
              </a:rPr>
              <a:t>idea is pretty simple and elegant. My own feeling is that we ought to be pouring money into all kinds of alternative energy research. There’s almost nothing to lose in trying this...” </a:t>
            </a:r>
          </a:p>
          <a:p>
            <a:pPr marL="0" indent="4763" algn="r">
              <a:buNone/>
              <a:defRPr/>
            </a:pPr>
            <a:r>
              <a:rPr lang="en-US" b="1" dirty="0">
                <a:latin typeface="Arial" panose="020B0604020202020204" pitchFamily="34" charset="0"/>
                <a:cs typeface="Arial" panose="020B0604020202020204" pitchFamily="34" charset="0"/>
              </a:rPr>
              <a:t>ODE Magazine</a:t>
            </a:r>
            <a:r>
              <a:rPr lang="en-US" dirty="0">
                <a:latin typeface="Arial" panose="020B0604020202020204" pitchFamily="34" charset="0"/>
                <a:cs typeface="Arial" panose="020B0604020202020204" pitchFamily="34" charset="0"/>
              </a:rPr>
              <a:t>, March 2008</a:t>
            </a:r>
          </a:p>
          <a:p>
            <a:pPr marL="0" indent="0">
              <a:buNone/>
            </a:pPr>
            <a:endParaRPr lang="en-AU" dirty="0"/>
          </a:p>
        </p:txBody>
      </p:sp>
    </p:spTree>
    <p:extLst>
      <p:ext uri="{BB962C8B-B14F-4D97-AF65-F5344CB8AC3E}">
        <p14:creationId xmlns:p14="http://schemas.microsoft.com/office/powerpoint/2010/main" val="2419414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18220</TotalTime>
  <Words>268</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Symbol</vt:lpstr>
      <vt:lpstr>Times New Roman</vt:lpstr>
      <vt:lpstr>Office Theme</vt:lpstr>
      <vt:lpstr>How can a small scale prototype be built?</vt:lpstr>
      <vt:lpstr>Sketch of 20 metre prototype</vt:lpstr>
      <vt:lpstr>Sketch of 20 metre prototype</vt:lpstr>
      <vt:lpstr>Proposed Exemplar</vt:lpstr>
      <vt:lpstr>Prototype projected cost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a small scale prototype be built?</dc:title>
  <dc:creator>Donald Cooper</dc:creator>
  <cp:lastModifiedBy>Donald Cooper</cp:lastModifiedBy>
  <cp:revision>51</cp:revision>
  <dcterms:created xsi:type="dcterms:W3CDTF">2016-03-16T12:23:09Z</dcterms:created>
  <dcterms:modified xsi:type="dcterms:W3CDTF">2018-08-09T06:48:14Z</dcterms:modified>
</cp:coreProperties>
</file>