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66" r:id="rId4"/>
    <p:sldId id="267" r:id="rId5"/>
    <p:sldId id="265" r:id="rId6"/>
    <p:sldId id="258" r:id="rId7"/>
    <p:sldId id="490" r:id="rId8"/>
    <p:sldId id="491" r:id="rId9"/>
    <p:sldId id="493" r:id="rId10"/>
    <p:sldId id="492" r:id="rId11"/>
    <p:sldId id="260" r:id="rId12"/>
    <p:sldId id="262" r:id="rId13"/>
    <p:sldId id="263" r:id="rId14"/>
    <p:sldId id="268" r:id="rId15"/>
    <p:sldId id="269" r:id="rId16"/>
    <p:sldId id="274" r:id="rId17"/>
    <p:sldId id="278" r:id="rId18"/>
    <p:sldId id="273" r:id="rId19"/>
    <p:sldId id="311" r:id="rId20"/>
    <p:sldId id="480" r:id="rId21"/>
    <p:sldId id="485" r:id="rId22"/>
    <p:sldId id="277" r:id="rId23"/>
    <p:sldId id="487" r:id="rId24"/>
    <p:sldId id="486" r:id="rId25"/>
    <p:sldId id="312" r:id="rId26"/>
    <p:sldId id="313" r:id="rId27"/>
    <p:sldId id="488" r:id="rId28"/>
    <p:sldId id="270" r:id="rId29"/>
    <p:sldId id="271" r:id="rId30"/>
    <p:sldId id="454" r:id="rId31"/>
    <p:sldId id="48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0000"/>
    <a:srgbClr val="D6A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235" autoAdjust="0"/>
  </p:normalViewPr>
  <p:slideViewPr>
    <p:cSldViewPr snapToGrid="0">
      <p:cViewPr varScale="1">
        <p:scale>
          <a:sx n="54" d="100"/>
          <a:sy n="54" d="100"/>
        </p:scale>
        <p:origin x="10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BEA482-1834-4EFB-B7C6-1F2238DDA597}" type="datetimeFigureOut">
              <a:rPr lang="en-AU" smtClean="0"/>
              <a:t>23/02/2023</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DC183B-5AF3-4332-89A2-D993BF5A60A8}" type="slidenum">
              <a:rPr lang="en-AU" smtClean="0"/>
              <a:t>‹#›</a:t>
            </a:fld>
            <a:endParaRPr lang="en-AU" dirty="0"/>
          </a:p>
        </p:txBody>
      </p:sp>
    </p:spTree>
    <p:extLst>
      <p:ext uri="{BB962C8B-B14F-4D97-AF65-F5344CB8AC3E}">
        <p14:creationId xmlns:p14="http://schemas.microsoft.com/office/powerpoint/2010/main" val="1465010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DC183B-5AF3-4332-89A2-D993BF5A60A8}" type="slidenum">
              <a:rPr lang="en-AU" smtClean="0"/>
              <a:t>14</a:t>
            </a:fld>
            <a:endParaRPr lang="en-AU" dirty="0"/>
          </a:p>
        </p:txBody>
      </p:sp>
    </p:spTree>
    <p:extLst>
      <p:ext uri="{BB962C8B-B14F-4D97-AF65-F5344CB8AC3E}">
        <p14:creationId xmlns:p14="http://schemas.microsoft.com/office/powerpoint/2010/main" val="3663478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1DB56-F632-FC87-FEC9-68CB2D455E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A114FE34-4F15-2A4B-EECF-61618E45C4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3EE3755-3392-9D96-FA47-9B9BFD286ED1}"/>
              </a:ext>
            </a:extLst>
          </p:cNvPr>
          <p:cNvSpPr>
            <a:spLocks noGrp="1"/>
          </p:cNvSpPr>
          <p:nvPr>
            <p:ph type="dt" sz="half" idx="10"/>
          </p:nvPr>
        </p:nvSpPr>
        <p:spPr/>
        <p:txBody>
          <a:bodyPr/>
          <a:lstStyle/>
          <a:p>
            <a:fld id="{BD48DA4F-49A9-45EF-BF67-359BE894F13D}" type="datetimeFigureOut">
              <a:rPr lang="en-AU" smtClean="0"/>
              <a:t>23/02/2023</a:t>
            </a:fld>
            <a:endParaRPr lang="en-AU" dirty="0"/>
          </a:p>
        </p:txBody>
      </p:sp>
      <p:sp>
        <p:nvSpPr>
          <p:cNvPr id="5" name="Footer Placeholder 4">
            <a:extLst>
              <a:ext uri="{FF2B5EF4-FFF2-40B4-BE49-F238E27FC236}">
                <a16:creationId xmlns:a16="http://schemas.microsoft.com/office/drawing/2014/main" id="{031A5D41-FEE2-584E-620A-2DA35860D4BE}"/>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EE90CD93-C7E3-30E5-FFA3-AFBC6E012AEC}"/>
              </a:ext>
            </a:extLst>
          </p:cNvPr>
          <p:cNvSpPr>
            <a:spLocks noGrp="1"/>
          </p:cNvSpPr>
          <p:nvPr>
            <p:ph type="sldNum" sz="quarter" idx="12"/>
          </p:nvPr>
        </p:nvSpPr>
        <p:spPr/>
        <p:txBody>
          <a:bodyPr/>
          <a:lstStyle/>
          <a:p>
            <a:fld id="{90BFAF94-1421-4713-9837-40F5DEF48013}" type="slidenum">
              <a:rPr lang="en-AU" smtClean="0"/>
              <a:t>‹#›</a:t>
            </a:fld>
            <a:endParaRPr lang="en-AU" dirty="0"/>
          </a:p>
        </p:txBody>
      </p:sp>
    </p:spTree>
    <p:extLst>
      <p:ext uri="{BB962C8B-B14F-4D97-AF65-F5344CB8AC3E}">
        <p14:creationId xmlns:p14="http://schemas.microsoft.com/office/powerpoint/2010/main" val="374695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9290B-7630-7E30-1845-E5764498411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A876D6A-01AB-D9CF-60CE-B0EFFF7A2C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E7F0BB4-FCB2-97CE-285D-E89B28A7E7F6}"/>
              </a:ext>
            </a:extLst>
          </p:cNvPr>
          <p:cNvSpPr>
            <a:spLocks noGrp="1"/>
          </p:cNvSpPr>
          <p:nvPr>
            <p:ph type="dt" sz="half" idx="10"/>
          </p:nvPr>
        </p:nvSpPr>
        <p:spPr/>
        <p:txBody>
          <a:bodyPr/>
          <a:lstStyle/>
          <a:p>
            <a:fld id="{BD48DA4F-49A9-45EF-BF67-359BE894F13D}" type="datetimeFigureOut">
              <a:rPr lang="en-AU" smtClean="0"/>
              <a:t>23/02/2023</a:t>
            </a:fld>
            <a:endParaRPr lang="en-AU" dirty="0"/>
          </a:p>
        </p:txBody>
      </p:sp>
      <p:sp>
        <p:nvSpPr>
          <p:cNvPr id="5" name="Footer Placeholder 4">
            <a:extLst>
              <a:ext uri="{FF2B5EF4-FFF2-40B4-BE49-F238E27FC236}">
                <a16:creationId xmlns:a16="http://schemas.microsoft.com/office/drawing/2014/main" id="{FD54EADE-0EDA-3180-8882-0B9549EE4445}"/>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47CCE009-A4E2-EBC0-9740-8488E5512825}"/>
              </a:ext>
            </a:extLst>
          </p:cNvPr>
          <p:cNvSpPr>
            <a:spLocks noGrp="1"/>
          </p:cNvSpPr>
          <p:nvPr>
            <p:ph type="sldNum" sz="quarter" idx="12"/>
          </p:nvPr>
        </p:nvSpPr>
        <p:spPr/>
        <p:txBody>
          <a:bodyPr/>
          <a:lstStyle/>
          <a:p>
            <a:fld id="{90BFAF94-1421-4713-9837-40F5DEF48013}" type="slidenum">
              <a:rPr lang="en-AU" smtClean="0"/>
              <a:t>‹#›</a:t>
            </a:fld>
            <a:endParaRPr lang="en-AU" dirty="0"/>
          </a:p>
        </p:txBody>
      </p:sp>
    </p:spTree>
    <p:extLst>
      <p:ext uri="{BB962C8B-B14F-4D97-AF65-F5344CB8AC3E}">
        <p14:creationId xmlns:p14="http://schemas.microsoft.com/office/powerpoint/2010/main" val="3590662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F54754-5D09-0924-7C32-346C964B7F2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E287EB9-123E-2D20-5814-A40F4A95CE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89F646E-E745-C152-91BD-0DE382CE5B11}"/>
              </a:ext>
            </a:extLst>
          </p:cNvPr>
          <p:cNvSpPr>
            <a:spLocks noGrp="1"/>
          </p:cNvSpPr>
          <p:nvPr>
            <p:ph type="dt" sz="half" idx="10"/>
          </p:nvPr>
        </p:nvSpPr>
        <p:spPr/>
        <p:txBody>
          <a:bodyPr/>
          <a:lstStyle/>
          <a:p>
            <a:fld id="{BD48DA4F-49A9-45EF-BF67-359BE894F13D}" type="datetimeFigureOut">
              <a:rPr lang="en-AU" smtClean="0"/>
              <a:t>23/02/2023</a:t>
            </a:fld>
            <a:endParaRPr lang="en-AU" dirty="0"/>
          </a:p>
        </p:txBody>
      </p:sp>
      <p:sp>
        <p:nvSpPr>
          <p:cNvPr id="5" name="Footer Placeholder 4">
            <a:extLst>
              <a:ext uri="{FF2B5EF4-FFF2-40B4-BE49-F238E27FC236}">
                <a16:creationId xmlns:a16="http://schemas.microsoft.com/office/drawing/2014/main" id="{02D9B970-34B1-B541-2AD2-6C8591304D5A}"/>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DAAFC628-057F-7CA2-3ED2-7161D93386E0}"/>
              </a:ext>
            </a:extLst>
          </p:cNvPr>
          <p:cNvSpPr>
            <a:spLocks noGrp="1"/>
          </p:cNvSpPr>
          <p:nvPr>
            <p:ph type="sldNum" sz="quarter" idx="12"/>
          </p:nvPr>
        </p:nvSpPr>
        <p:spPr/>
        <p:txBody>
          <a:bodyPr/>
          <a:lstStyle/>
          <a:p>
            <a:fld id="{90BFAF94-1421-4713-9837-40F5DEF48013}" type="slidenum">
              <a:rPr lang="en-AU" smtClean="0"/>
              <a:t>‹#›</a:t>
            </a:fld>
            <a:endParaRPr lang="en-AU" dirty="0"/>
          </a:p>
        </p:txBody>
      </p:sp>
    </p:spTree>
    <p:extLst>
      <p:ext uri="{BB962C8B-B14F-4D97-AF65-F5344CB8AC3E}">
        <p14:creationId xmlns:p14="http://schemas.microsoft.com/office/powerpoint/2010/main" val="3780693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4B0AE-037B-E49E-E768-6BAA7F66F1B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5235002-4EBD-EF03-F7E6-EA16B1C40D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9E1D756-0BAB-72B7-39A6-E2B6C5928125}"/>
              </a:ext>
            </a:extLst>
          </p:cNvPr>
          <p:cNvSpPr>
            <a:spLocks noGrp="1"/>
          </p:cNvSpPr>
          <p:nvPr>
            <p:ph type="dt" sz="half" idx="10"/>
          </p:nvPr>
        </p:nvSpPr>
        <p:spPr/>
        <p:txBody>
          <a:bodyPr/>
          <a:lstStyle/>
          <a:p>
            <a:fld id="{BD48DA4F-49A9-45EF-BF67-359BE894F13D}" type="datetimeFigureOut">
              <a:rPr lang="en-AU" smtClean="0"/>
              <a:t>23/02/2023</a:t>
            </a:fld>
            <a:endParaRPr lang="en-AU" dirty="0"/>
          </a:p>
        </p:txBody>
      </p:sp>
      <p:sp>
        <p:nvSpPr>
          <p:cNvPr id="5" name="Footer Placeholder 4">
            <a:extLst>
              <a:ext uri="{FF2B5EF4-FFF2-40B4-BE49-F238E27FC236}">
                <a16:creationId xmlns:a16="http://schemas.microsoft.com/office/drawing/2014/main" id="{9C96CF97-748A-3554-51D1-9B8D32783CD8}"/>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AE8DA956-CEBB-7002-A90B-E98B9214A24B}"/>
              </a:ext>
            </a:extLst>
          </p:cNvPr>
          <p:cNvSpPr>
            <a:spLocks noGrp="1"/>
          </p:cNvSpPr>
          <p:nvPr>
            <p:ph type="sldNum" sz="quarter" idx="12"/>
          </p:nvPr>
        </p:nvSpPr>
        <p:spPr/>
        <p:txBody>
          <a:bodyPr/>
          <a:lstStyle/>
          <a:p>
            <a:fld id="{90BFAF94-1421-4713-9837-40F5DEF48013}" type="slidenum">
              <a:rPr lang="en-AU" smtClean="0"/>
              <a:t>‹#›</a:t>
            </a:fld>
            <a:endParaRPr lang="en-AU" dirty="0"/>
          </a:p>
        </p:txBody>
      </p:sp>
    </p:spTree>
    <p:extLst>
      <p:ext uri="{BB962C8B-B14F-4D97-AF65-F5344CB8AC3E}">
        <p14:creationId xmlns:p14="http://schemas.microsoft.com/office/powerpoint/2010/main" val="4233171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FE4F4-E62B-CB13-2669-C65E84E37C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A27BF0EB-4411-F6DD-A44D-A5E6B6C155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EF4B05-74C4-8682-D8AE-799D174D43FA}"/>
              </a:ext>
            </a:extLst>
          </p:cNvPr>
          <p:cNvSpPr>
            <a:spLocks noGrp="1"/>
          </p:cNvSpPr>
          <p:nvPr>
            <p:ph type="dt" sz="half" idx="10"/>
          </p:nvPr>
        </p:nvSpPr>
        <p:spPr/>
        <p:txBody>
          <a:bodyPr/>
          <a:lstStyle/>
          <a:p>
            <a:fld id="{BD48DA4F-49A9-45EF-BF67-359BE894F13D}" type="datetimeFigureOut">
              <a:rPr lang="en-AU" smtClean="0"/>
              <a:t>23/02/2023</a:t>
            </a:fld>
            <a:endParaRPr lang="en-AU" dirty="0"/>
          </a:p>
        </p:txBody>
      </p:sp>
      <p:sp>
        <p:nvSpPr>
          <p:cNvPr id="5" name="Footer Placeholder 4">
            <a:extLst>
              <a:ext uri="{FF2B5EF4-FFF2-40B4-BE49-F238E27FC236}">
                <a16:creationId xmlns:a16="http://schemas.microsoft.com/office/drawing/2014/main" id="{34675097-DD8E-ECC7-B02D-BEF4276A564E}"/>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70ED7AD7-7419-DC2B-334D-39F35BCAF5AE}"/>
              </a:ext>
            </a:extLst>
          </p:cNvPr>
          <p:cNvSpPr>
            <a:spLocks noGrp="1"/>
          </p:cNvSpPr>
          <p:nvPr>
            <p:ph type="sldNum" sz="quarter" idx="12"/>
          </p:nvPr>
        </p:nvSpPr>
        <p:spPr/>
        <p:txBody>
          <a:bodyPr/>
          <a:lstStyle/>
          <a:p>
            <a:fld id="{90BFAF94-1421-4713-9837-40F5DEF48013}" type="slidenum">
              <a:rPr lang="en-AU" smtClean="0"/>
              <a:t>‹#›</a:t>
            </a:fld>
            <a:endParaRPr lang="en-AU" dirty="0"/>
          </a:p>
        </p:txBody>
      </p:sp>
    </p:spTree>
    <p:extLst>
      <p:ext uri="{BB962C8B-B14F-4D97-AF65-F5344CB8AC3E}">
        <p14:creationId xmlns:p14="http://schemas.microsoft.com/office/powerpoint/2010/main" val="1004422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4ACBC-061E-DF1C-94D4-26F24CD8D05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C145FF7-3878-0F90-BF12-8243C179CD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413E922-1D3F-EBF1-93D8-6E15D31166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B040A3E-0D9C-2A54-84F5-AF750E6C127D}"/>
              </a:ext>
            </a:extLst>
          </p:cNvPr>
          <p:cNvSpPr>
            <a:spLocks noGrp="1"/>
          </p:cNvSpPr>
          <p:nvPr>
            <p:ph type="dt" sz="half" idx="10"/>
          </p:nvPr>
        </p:nvSpPr>
        <p:spPr/>
        <p:txBody>
          <a:bodyPr/>
          <a:lstStyle/>
          <a:p>
            <a:fld id="{BD48DA4F-49A9-45EF-BF67-359BE894F13D}" type="datetimeFigureOut">
              <a:rPr lang="en-AU" smtClean="0"/>
              <a:t>23/02/2023</a:t>
            </a:fld>
            <a:endParaRPr lang="en-AU" dirty="0"/>
          </a:p>
        </p:txBody>
      </p:sp>
      <p:sp>
        <p:nvSpPr>
          <p:cNvPr id="6" name="Footer Placeholder 5">
            <a:extLst>
              <a:ext uri="{FF2B5EF4-FFF2-40B4-BE49-F238E27FC236}">
                <a16:creationId xmlns:a16="http://schemas.microsoft.com/office/drawing/2014/main" id="{6D67D898-A019-245E-74BC-EAE7DBE13E72}"/>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CFC2C8D4-EF46-1C6B-2F41-D4F6088C894B}"/>
              </a:ext>
            </a:extLst>
          </p:cNvPr>
          <p:cNvSpPr>
            <a:spLocks noGrp="1"/>
          </p:cNvSpPr>
          <p:nvPr>
            <p:ph type="sldNum" sz="quarter" idx="12"/>
          </p:nvPr>
        </p:nvSpPr>
        <p:spPr/>
        <p:txBody>
          <a:bodyPr/>
          <a:lstStyle/>
          <a:p>
            <a:fld id="{90BFAF94-1421-4713-9837-40F5DEF48013}" type="slidenum">
              <a:rPr lang="en-AU" smtClean="0"/>
              <a:t>‹#›</a:t>
            </a:fld>
            <a:endParaRPr lang="en-AU" dirty="0"/>
          </a:p>
        </p:txBody>
      </p:sp>
    </p:spTree>
    <p:extLst>
      <p:ext uri="{BB962C8B-B14F-4D97-AF65-F5344CB8AC3E}">
        <p14:creationId xmlns:p14="http://schemas.microsoft.com/office/powerpoint/2010/main" val="3503813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EC5E-2689-121B-DD10-8578EDA029C1}"/>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24A7BDD-4C29-948F-D60F-38924345A6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06C013-6638-ED2F-EE16-4634C71491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F6CA549A-6116-0728-22F9-4FD01C7E79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4CD050-ED19-1BFC-C11C-12BDDC5593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C8EFBEB6-8441-131A-40C5-AF382321772E}"/>
              </a:ext>
            </a:extLst>
          </p:cNvPr>
          <p:cNvSpPr>
            <a:spLocks noGrp="1"/>
          </p:cNvSpPr>
          <p:nvPr>
            <p:ph type="dt" sz="half" idx="10"/>
          </p:nvPr>
        </p:nvSpPr>
        <p:spPr/>
        <p:txBody>
          <a:bodyPr/>
          <a:lstStyle/>
          <a:p>
            <a:fld id="{BD48DA4F-49A9-45EF-BF67-359BE894F13D}" type="datetimeFigureOut">
              <a:rPr lang="en-AU" smtClean="0"/>
              <a:t>23/02/2023</a:t>
            </a:fld>
            <a:endParaRPr lang="en-AU" dirty="0"/>
          </a:p>
        </p:txBody>
      </p:sp>
      <p:sp>
        <p:nvSpPr>
          <p:cNvPr id="8" name="Footer Placeholder 7">
            <a:extLst>
              <a:ext uri="{FF2B5EF4-FFF2-40B4-BE49-F238E27FC236}">
                <a16:creationId xmlns:a16="http://schemas.microsoft.com/office/drawing/2014/main" id="{CEADE66A-0B5C-AC12-D6CE-B8247ED61302}"/>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413A9A09-E312-B8B9-78C5-3A47FF72140A}"/>
              </a:ext>
            </a:extLst>
          </p:cNvPr>
          <p:cNvSpPr>
            <a:spLocks noGrp="1"/>
          </p:cNvSpPr>
          <p:nvPr>
            <p:ph type="sldNum" sz="quarter" idx="12"/>
          </p:nvPr>
        </p:nvSpPr>
        <p:spPr/>
        <p:txBody>
          <a:bodyPr/>
          <a:lstStyle/>
          <a:p>
            <a:fld id="{90BFAF94-1421-4713-9837-40F5DEF48013}" type="slidenum">
              <a:rPr lang="en-AU" smtClean="0"/>
              <a:t>‹#›</a:t>
            </a:fld>
            <a:endParaRPr lang="en-AU" dirty="0"/>
          </a:p>
        </p:txBody>
      </p:sp>
    </p:spTree>
    <p:extLst>
      <p:ext uri="{BB962C8B-B14F-4D97-AF65-F5344CB8AC3E}">
        <p14:creationId xmlns:p14="http://schemas.microsoft.com/office/powerpoint/2010/main" val="3000247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0C45B-0E8C-B041-EDBE-E64E20C5571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7ED7352-0637-CF1C-2828-985097B41F0F}"/>
              </a:ext>
            </a:extLst>
          </p:cNvPr>
          <p:cNvSpPr>
            <a:spLocks noGrp="1"/>
          </p:cNvSpPr>
          <p:nvPr>
            <p:ph type="dt" sz="half" idx="10"/>
          </p:nvPr>
        </p:nvSpPr>
        <p:spPr/>
        <p:txBody>
          <a:bodyPr/>
          <a:lstStyle/>
          <a:p>
            <a:fld id="{BD48DA4F-49A9-45EF-BF67-359BE894F13D}" type="datetimeFigureOut">
              <a:rPr lang="en-AU" smtClean="0"/>
              <a:t>23/02/2023</a:t>
            </a:fld>
            <a:endParaRPr lang="en-AU" dirty="0"/>
          </a:p>
        </p:txBody>
      </p:sp>
      <p:sp>
        <p:nvSpPr>
          <p:cNvPr id="4" name="Footer Placeholder 3">
            <a:extLst>
              <a:ext uri="{FF2B5EF4-FFF2-40B4-BE49-F238E27FC236}">
                <a16:creationId xmlns:a16="http://schemas.microsoft.com/office/drawing/2014/main" id="{30B6B597-0BC7-E360-4957-6E5B3B38893F}"/>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CE003D92-A073-AA92-C546-F6AF41DB62FC}"/>
              </a:ext>
            </a:extLst>
          </p:cNvPr>
          <p:cNvSpPr>
            <a:spLocks noGrp="1"/>
          </p:cNvSpPr>
          <p:nvPr>
            <p:ph type="sldNum" sz="quarter" idx="12"/>
          </p:nvPr>
        </p:nvSpPr>
        <p:spPr/>
        <p:txBody>
          <a:bodyPr/>
          <a:lstStyle/>
          <a:p>
            <a:fld id="{90BFAF94-1421-4713-9837-40F5DEF48013}" type="slidenum">
              <a:rPr lang="en-AU" smtClean="0"/>
              <a:t>‹#›</a:t>
            </a:fld>
            <a:endParaRPr lang="en-AU" dirty="0"/>
          </a:p>
        </p:txBody>
      </p:sp>
    </p:spTree>
    <p:extLst>
      <p:ext uri="{BB962C8B-B14F-4D97-AF65-F5344CB8AC3E}">
        <p14:creationId xmlns:p14="http://schemas.microsoft.com/office/powerpoint/2010/main" val="2491248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A64C12-1469-3710-F693-91C1072FB9D3}"/>
              </a:ext>
            </a:extLst>
          </p:cNvPr>
          <p:cNvSpPr>
            <a:spLocks noGrp="1"/>
          </p:cNvSpPr>
          <p:nvPr>
            <p:ph type="dt" sz="half" idx="10"/>
          </p:nvPr>
        </p:nvSpPr>
        <p:spPr/>
        <p:txBody>
          <a:bodyPr/>
          <a:lstStyle/>
          <a:p>
            <a:fld id="{BD48DA4F-49A9-45EF-BF67-359BE894F13D}" type="datetimeFigureOut">
              <a:rPr lang="en-AU" smtClean="0"/>
              <a:t>23/02/2023</a:t>
            </a:fld>
            <a:endParaRPr lang="en-AU" dirty="0"/>
          </a:p>
        </p:txBody>
      </p:sp>
      <p:sp>
        <p:nvSpPr>
          <p:cNvPr id="3" name="Footer Placeholder 2">
            <a:extLst>
              <a:ext uri="{FF2B5EF4-FFF2-40B4-BE49-F238E27FC236}">
                <a16:creationId xmlns:a16="http://schemas.microsoft.com/office/drawing/2014/main" id="{DB645888-9C6D-9874-DABC-394820D1C384}"/>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C5AC6E70-B18D-4E4C-CD55-1196C0F276C5}"/>
              </a:ext>
            </a:extLst>
          </p:cNvPr>
          <p:cNvSpPr>
            <a:spLocks noGrp="1"/>
          </p:cNvSpPr>
          <p:nvPr>
            <p:ph type="sldNum" sz="quarter" idx="12"/>
          </p:nvPr>
        </p:nvSpPr>
        <p:spPr/>
        <p:txBody>
          <a:bodyPr/>
          <a:lstStyle/>
          <a:p>
            <a:fld id="{90BFAF94-1421-4713-9837-40F5DEF48013}" type="slidenum">
              <a:rPr lang="en-AU" smtClean="0"/>
              <a:t>‹#›</a:t>
            </a:fld>
            <a:endParaRPr lang="en-AU" dirty="0"/>
          </a:p>
        </p:txBody>
      </p:sp>
    </p:spTree>
    <p:extLst>
      <p:ext uri="{BB962C8B-B14F-4D97-AF65-F5344CB8AC3E}">
        <p14:creationId xmlns:p14="http://schemas.microsoft.com/office/powerpoint/2010/main" val="1974077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A1CEF-DA7F-A089-38E7-2082B063B7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61252586-31ED-BA47-5436-89D41948FF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828DCC02-576E-94B1-4652-7AC4CF48A3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E8A77D-8A4B-2746-968D-9225BAFC55BA}"/>
              </a:ext>
            </a:extLst>
          </p:cNvPr>
          <p:cNvSpPr>
            <a:spLocks noGrp="1"/>
          </p:cNvSpPr>
          <p:nvPr>
            <p:ph type="dt" sz="half" idx="10"/>
          </p:nvPr>
        </p:nvSpPr>
        <p:spPr/>
        <p:txBody>
          <a:bodyPr/>
          <a:lstStyle/>
          <a:p>
            <a:fld id="{BD48DA4F-49A9-45EF-BF67-359BE894F13D}" type="datetimeFigureOut">
              <a:rPr lang="en-AU" smtClean="0"/>
              <a:t>23/02/2023</a:t>
            </a:fld>
            <a:endParaRPr lang="en-AU" dirty="0"/>
          </a:p>
        </p:txBody>
      </p:sp>
      <p:sp>
        <p:nvSpPr>
          <p:cNvPr id="6" name="Footer Placeholder 5">
            <a:extLst>
              <a:ext uri="{FF2B5EF4-FFF2-40B4-BE49-F238E27FC236}">
                <a16:creationId xmlns:a16="http://schemas.microsoft.com/office/drawing/2014/main" id="{1EEE7FE1-513A-AE35-67E0-0279F03F4141}"/>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64FCBD4A-F41B-F9E7-653D-C2F9580883AF}"/>
              </a:ext>
            </a:extLst>
          </p:cNvPr>
          <p:cNvSpPr>
            <a:spLocks noGrp="1"/>
          </p:cNvSpPr>
          <p:nvPr>
            <p:ph type="sldNum" sz="quarter" idx="12"/>
          </p:nvPr>
        </p:nvSpPr>
        <p:spPr/>
        <p:txBody>
          <a:bodyPr/>
          <a:lstStyle/>
          <a:p>
            <a:fld id="{90BFAF94-1421-4713-9837-40F5DEF48013}" type="slidenum">
              <a:rPr lang="en-AU" smtClean="0"/>
              <a:t>‹#›</a:t>
            </a:fld>
            <a:endParaRPr lang="en-AU" dirty="0"/>
          </a:p>
        </p:txBody>
      </p:sp>
    </p:spTree>
    <p:extLst>
      <p:ext uri="{BB962C8B-B14F-4D97-AF65-F5344CB8AC3E}">
        <p14:creationId xmlns:p14="http://schemas.microsoft.com/office/powerpoint/2010/main" val="2583065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B4C23-A00C-8912-63F1-0FFF06DE8D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D5AF0FB2-4A8D-E6FB-5578-EBF33F4087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CA887C3C-9907-9696-302C-0669AFA575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BE853E-337D-A8F9-3B75-3995C3A94EE4}"/>
              </a:ext>
            </a:extLst>
          </p:cNvPr>
          <p:cNvSpPr>
            <a:spLocks noGrp="1"/>
          </p:cNvSpPr>
          <p:nvPr>
            <p:ph type="dt" sz="half" idx="10"/>
          </p:nvPr>
        </p:nvSpPr>
        <p:spPr/>
        <p:txBody>
          <a:bodyPr/>
          <a:lstStyle/>
          <a:p>
            <a:fld id="{BD48DA4F-49A9-45EF-BF67-359BE894F13D}" type="datetimeFigureOut">
              <a:rPr lang="en-AU" smtClean="0"/>
              <a:t>23/02/2023</a:t>
            </a:fld>
            <a:endParaRPr lang="en-AU" dirty="0"/>
          </a:p>
        </p:txBody>
      </p:sp>
      <p:sp>
        <p:nvSpPr>
          <p:cNvPr id="6" name="Footer Placeholder 5">
            <a:extLst>
              <a:ext uri="{FF2B5EF4-FFF2-40B4-BE49-F238E27FC236}">
                <a16:creationId xmlns:a16="http://schemas.microsoft.com/office/drawing/2014/main" id="{1D4641D8-2C06-D706-4F42-EAF6608B303F}"/>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58BBA02D-FCBE-6EA0-F9BA-9BF400A03E01}"/>
              </a:ext>
            </a:extLst>
          </p:cNvPr>
          <p:cNvSpPr>
            <a:spLocks noGrp="1"/>
          </p:cNvSpPr>
          <p:nvPr>
            <p:ph type="sldNum" sz="quarter" idx="12"/>
          </p:nvPr>
        </p:nvSpPr>
        <p:spPr/>
        <p:txBody>
          <a:bodyPr/>
          <a:lstStyle/>
          <a:p>
            <a:fld id="{90BFAF94-1421-4713-9837-40F5DEF48013}" type="slidenum">
              <a:rPr lang="en-AU" smtClean="0"/>
              <a:t>‹#›</a:t>
            </a:fld>
            <a:endParaRPr lang="en-AU" dirty="0"/>
          </a:p>
        </p:txBody>
      </p:sp>
    </p:spTree>
    <p:extLst>
      <p:ext uri="{BB962C8B-B14F-4D97-AF65-F5344CB8AC3E}">
        <p14:creationId xmlns:p14="http://schemas.microsoft.com/office/powerpoint/2010/main" val="291889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22ACA6-BC4F-AD16-FBF8-DDC2E75E30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83BC0AE-F97B-5FAA-D60C-EB8F0B630C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5F09AE5-65E0-CD68-652B-53B238B004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48DA4F-49A9-45EF-BF67-359BE894F13D}" type="datetimeFigureOut">
              <a:rPr lang="en-AU" smtClean="0"/>
              <a:t>23/02/2023</a:t>
            </a:fld>
            <a:endParaRPr lang="en-AU" dirty="0"/>
          </a:p>
        </p:txBody>
      </p:sp>
      <p:sp>
        <p:nvSpPr>
          <p:cNvPr id="5" name="Footer Placeholder 4">
            <a:extLst>
              <a:ext uri="{FF2B5EF4-FFF2-40B4-BE49-F238E27FC236}">
                <a16:creationId xmlns:a16="http://schemas.microsoft.com/office/drawing/2014/main" id="{B7052C16-9630-13AB-4596-D1B95F1376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83B73262-9E1D-0351-5EF8-BE5D62FB9D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FAF94-1421-4713-9837-40F5DEF48013}" type="slidenum">
              <a:rPr lang="en-AU" smtClean="0"/>
              <a:t>‹#›</a:t>
            </a:fld>
            <a:endParaRPr lang="en-AU" dirty="0"/>
          </a:p>
        </p:txBody>
      </p:sp>
    </p:spTree>
    <p:extLst>
      <p:ext uri="{BB962C8B-B14F-4D97-AF65-F5344CB8AC3E}">
        <p14:creationId xmlns:p14="http://schemas.microsoft.com/office/powerpoint/2010/main" val="3160031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3.windfair.net/wind-energy/news/18208-product-of-the-week-wow-what-power-the-solar-wind-energy-tower"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patents.google.com/patent/WO2003025395B1/nl"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Landspout" TargetMode="External"/><Relationship Id="rId2" Type="http://schemas.openxmlformats.org/officeDocument/2006/relationships/hyperlink" Target="https://en.wikipedia.org/wiki/Vortex" TargetMode="External"/><Relationship Id="rId1" Type="http://schemas.openxmlformats.org/officeDocument/2006/relationships/slideLayout" Target="../slideLayouts/slideLayout7.xml"/><Relationship Id="rId4" Type="http://schemas.openxmlformats.org/officeDocument/2006/relationships/hyperlink" Target="https://en.wikipedia.org/wiki/Waterspout"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au.linkedin.com/pub/donald-cooper/17/7ab/638" TargetMode="Externa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pnas.org/doi/10.1073/pnas.0500656102"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pnas.org/doi/10.1073/pnas.0500656102"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FDCA8-B07D-E24D-2E08-832DFDDCC61E}"/>
              </a:ext>
            </a:extLst>
          </p:cNvPr>
          <p:cNvSpPr>
            <a:spLocks noGrp="1"/>
          </p:cNvSpPr>
          <p:nvPr>
            <p:ph type="ctrTitle"/>
          </p:nvPr>
        </p:nvSpPr>
        <p:spPr>
          <a:xfrm>
            <a:off x="1579880" y="1107461"/>
            <a:ext cx="9032240" cy="2850198"/>
          </a:xfrm>
        </p:spPr>
        <p:txBody>
          <a:bodyPr anchor="t">
            <a:normAutofit fontScale="90000"/>
          </a:bodyPr>
          <a:lstStyle/>
          <a:p>
            <a:pPr>
              <a:lnSpc>
                <a:spcPct val="100000"/>
              </a:lnSpc>
            </a:pPr>
            <a:br>
              <a:rPr lang="en-AU" sz="1800" b="1" dirty="0">
                <a:effectLst/>
                <a:latin typeface="Calibri" panose="020F0502020204030204" pitchFamily="34" charset="0"/>
                <a:ea typeface="Calibri" panose="020F0502020204030204" pitchFamily="34" charset="0"/>
              </a:rPr>
            </a:br>
            <a:r>
              <a:rPr lang="en-US" sz="1800" b="1" dirty="0">
                <a:effectLst/>
                <a:latin typeface="Calibri" panose="020F0502020204030204" pitchFamily="34" charset="0"/>
                <a:ea typeface="Calibri" panose="020F0502020204030204" pitchFamily="34" charset="0"/>
              </a:rPr>
              <a:t>COMPUTATIONAL FLUID DYNAMICS MODELLING OF VORTEX ENGINE RESEARCH PROTOTYPE </a:t>
            </a:r>
            <a:br>
              <a:rPr lang="en-AU" sz="1800" b="1" dirty="0">
                <a:effectLst/>
                <a:latin typeface="Calibri" panose="020F0502020204030204" pitchFamily="34" charset="0"/>
                <a:ea typeface="Calibri" panose="020F0502020204030204" pitchFamily="34" charset="0"/>
              </a:rPr>
            </a:br>
            <a:br>
              <a:rPr lang="en-AU" sz="1800" b="1" dirty="0">
                <a:effectLst/>
                <a:latin typeface="Calibri" panose="020F0502020204030204" pitchFamily="34" charset="0"/>
                <a:ea typeface="Calibri" panose="020F0502020204030204" pitchFamily="34" charset="0"/>
              </a:rPr>
            </a:br>
            <a:r>
              <a:rPr lang="en-AU" sz="3100" b="1" dirty="0">
                <a:effectLst/>
                <a:latin typeface="Calibri" panose="020F0502020204030204" pitchFamily="34" charset="0"/>
                <a:ea typeface="Calibri" panose="020F0502020204030204" pitchFamily="34" charset="0"/>
              </a:rPr>
              <a:t>INVESTOR PRESENTATION</a:t>
            </a:r>
            <a:br>
              <a:rPr lang="en-AU" sz="3100" b="1" dirty="0">
                <a:effectLst/>
                <a:latin typeface="Calibri" panose="020F0502020204030204" pitchFamily="34" charset="0"/>
                <a:ea typeface="Calibri" panose="020F0502020204030204" pitchFamily="34" charset="0"/>
              </a:rPr>
            </a:br>
            <a:br>
              <a:rPr lang="en-AU" sz="1800" b="1" dirty="0">
                <a:effectLst/>
                <a:latin typeface="Calibri" panose="020F0502020204030204" pitchFamily="34" charset="0"/>
                <a:ea typeface="Calibri" panose="020F0502020204030204" pitchFamily="34" charset="0"/>
              </a:rPr>
            </a:br>
            <a:r>
              <a:rPr lang="en-US" sz="4400" b="1" dirty="0">
                <a:effectLst/>
                <a:latin typeface="Calibri" panose="020F0502020204030204" pitchFamily="34" charset="0"/>
                <a:ea typeface="Calibri" panose="020F0502020204030204" pitchFamily="34" charset="0"/>
              </a:rPr>
              <a:t>VORTEXENGINEE</a:t>
            </a:r>
            <a:r>
              <a:rPr lang="en-AU" sz="4400" b="1" dirty="0">
                <a:effectLst/>
                <a:latin typeface="Calibri" panose="020F0502020204030204" pitchFamily="34" charset="0"/>
                <a:ea typeface="Calibri" panose="020F0502020204030204" pitchFamily="34" charset="0"/>
              </a:rPr>
              <a:t>R</a:t>
            </a:r>
            <a:br>
              <a:rPr lang="en-AU" sz="4000" b="1" dirty="0">
                <a:effectLst/>
                <a:latin typeface="Calibri" panose="020F0502020204030204" pitchFamily="34" charset="0"/>
                <a:ea typeface="Calibri" panose="020F0502020204030204" pitchFamily="34" charset="0"/>
              </a:rPr>
            </a:br>
            <a:br>
              <a:rPr lang="en-AU" sz="4000" b="1" dirty="0">
                <a:effectLst/>
                <a:latin typeface="Calibri" panose="020F0502020204030204" pitchFamily="34" charset="0"/>
                <a:ea typeface="Calibri" panose="020F0502020204030204" pitchFamily="34" charset="0"/>
              </a:rPr>
            </a:br>
            <a:r>
              <a:rPr lang="en-AU" sz="3100" b="1" dirty="0">
                <a:effectLst/>
                <a:latin typeface="Calibri" panose="020F0502020204030204" pitchFamily="34" charset="0"/>
                <a:ea typeface="Calibri" panose="020F0502020204030204" pitchFamily="34" charset="0"/>
              </a:rPr>
              <a:t>THE ATMOSPHERIC </a:t>
            </a:r>
            <a:r>
              <a:rPr lang="en-US" sz="3100" b="1" dirty="0">
                <a:effectLst/>
                <a:latin typeface="Calibri" panose="020F0502020204030204" pitchFamily="34" charset="0"/>
                <a:ea typeface="Calibri" panose="020F0502020204030204" pitchFamily="34" charset="0"/>
              </a:rPr>
              <a:t>VORTEX ENGINE </a:t>
            </a:r>
            <a:endParaRPr lang="en-AU" sz="3100" b="1" dirty="0"/>
          </a:p>
        </p:txBody>
      </p:sp>
      <p:sp>
        <p:nvSpPr>
          <p:cNvPr id="3" name="Subtitle 2">
            <a:extLst>
              <a:ext uri="{FF2B5EF4-FFF2-40B4-BE49-F238E27FC236}">
                <a16:creationId xmlns:a16="http://schemas.microsoft.com/office/drawing/2014/main" id="{7871127A-1735-A20E-83BD-E396ABC384FE}"/>
              </a:ext>
            </a:extLst>
          </p:cNvPr>
          <p:cNvSpPr>
            <a:spLocks noGrp="1"/>
          </p:cNvSpPr>
          <p:nvPr>
            <p:ph type="subTitle" idx="1"/>
          </p:nvPr>
        </p:nvSpPr>
        <p:spPr>
          <a:xfrm>
            <a:off x="1524000" y="4750118"/>
            <a:ext cx="9144000" cy="837882"/>
          </a:xfrm>
        </p:spPr>
        <p:txBody>
          <a:bodyPr/>
          <a:lstStyle/>
          <a:p>
            <a:pPr marR="67310">
              <a:spcBef>
                <a:spcPts val="545"/>
              </a:spcBef>
              <a:spcAft>
                <a:spcPts val="0"/>
              </a:spcAft>
            </a:pPr>
            <a:r>
              <a:rPr lang="en-US" sz="1800" b="1" dirty="0">
                <a:effectLst/>
                <a:latin typeface="Calibri" panose="020F0502020204030204" pitchFamily="34" charset="0"/>
                <a:ea typeface="Calibri" panose="020F0502020204030204" pitchFamily="34" charset="0"/>
              </a:rPr>
              <a:t>February</a:t>
            </a:r>
            <a:r>
              <a:rPr lang="en-US" sz="1800" b="1" spc="360" dirty="0">
                <a:effectLst/>
                <a:latin typeface="Calibri" panose="020F0502020204030204" pitchFamily="34" charset="0"/>
                <a:ea typeface="Calibri" panose="020F0502020204030204" pitchFamily="34" charset="0"/>
              </a:rPr>
              <a:t> </a:t>
            </a:r>
            <a:r>
              <a:rPr lang="en-US" sz="1800" b="1" spc="-20" dirty="0">
                <a:effectLst/>
                <a:latin typeface="Calibri" panose="020F0502020204030204" pitchFamily="34" charset="0"/>
                <a:ea typeface="Calibri" panose="020F0502020204030204" pitchFamily="34" charset="0"/>
              </a:rPr>
              <a:t>2023</a:t>
            </a:r>
            <a:endParaRPr lang="en-AU" sz="1800" spc="-20" dirty="0">
              <a:latin typeface="Calibri" panose="020F0502020204030204" pitchFamily="34" charset="0"/>
              <a:ea typeface="Calibri" panose="020F0502020204030204" pitchFamily="34" charset="0"/>
            </a:endParaRPr>
          </a:p>
          <a:p>
            <a:pPr marR="67310">
              <a:spcBef>
                <a:spcPts val="545"/>
              </a:spcBef>
              <a:spcAft>
                <a:spcPts val="0"/>
              </a:spcAft>
            </a:pPr>
            <a:r>
              <a:rPr lang="en-US" sz="1800" b="1" cap="small" dirty="0">
                <a:solidFill>
                  <a:srgbClr val="D01860"/>
                </a:solidFill>
                <a:effectLst/>
                <a:latin typeface="Calibri" panose="020F0502020204030204" pitchFamily="34" charset="0"/>
                <a:ea typeface="Calibri" panose="020F0502020204030204" pitchFamily="34" charset="0"/>
              </a:rPr>
              <a:t>Founder:  Donald Cooper </a:t>
            </a:r>
            <a:endParaRPr lang="en-AU" sz="1800" dirty="0">
              <a:effectLst/>
              <a:latin typeface="Calibri" panose="020F0502020204030204" pitchFamily="34" charset="0"/>
              <a:ea typeface="Calibri" panose="020F0502020204030204" pitchFamily="34" charset="0"/>
            </a:endParaRPr>
          </a:p>
          <a:p>
            <a:endParaRPr lang="en-AU" dirty="0"/>
          </a:p>
        </p:txBody>
      </p:sp>
      <p:pic>
        <p:nvPicPr>
          <p:cNvPr id="5" name="Picture 4" descr="A person with a beard and glasses&#10;&#10;Description automatically generated with low confidence">
            <a:extLst>
              <a:ext uri="{FF2B5EF4-FFF2-40B4-BE49-F238E27FC236}">
                <a16:creationId xmlns:a16="http://schemas.microsoft.com/office/drawing/2014/main" id="{22C39DCE-C648-C16C-844B-68BF440A9C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7686" y="4317927"/>
            <a:ext cx="1414454" cy="1780712"/>
          </a:xfrm>
          <a:prstGeom prst="rect">
            <a:avLst/>
          </a:prstGeom>
        </p:spPr>
      </p:pic>
    </p:spTree>
    <p:extLst>
      <p:ext uri="{BB962C8B-B14F-4D97-AF65-F5344CB8AC3E}">
        <p14:creationId xmlns:p14="http://schemas.microsoft.com/office/powerpoint/2010/main" val="1862465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D16DC9-8876-4A63-0820-D84173B72EC7}"/>
              </a:ext>
            </a:extLst>
          </p:cNvPr>
          <p:cNvSpPr txBox="1"/>
          <p:nvPr/>
        </p:nvSpPr>
        <p:spPr>
          <a:xfrm>
            <a:off x="973777" y="1615044"/>
            <a:ext cx="10284031" cy="707886"/>
          </a:xfrm>
          <a:prstGeom prst="rect">
            <a:avLst/>
          </a:prstGeom>
          <a:noFill/>
        </p:spPr>
        <p:txBody>
          <a:bodyPr wrap="square" rtlCol="0">
            <a:spAutoFit/>
          </a:bodyPr>
          <a:lstStyle/>
          <a:p>
            <a:pPr algn="ctr"/>
            <a:r>
              <a:rPr lang="en-AU" sz="4000" b="1" dirty="0">
                <a:latin typeface="Arial" panose="020B0604020202020204" pitchFamily="34" charset="0"/>
                <a:cs typeface="Arial" panose="020B0604020202020204" pitchFamily="34" charset="0"/>
              </a:rPr>
              <a:t>THE VORTEX ENGINE PROJECT</a:t>
            </a:r>
          </a:p>
        </p:txBody>
      </p:sp>
    </p:spTree>
    <p:extLst>
      <p:ext uri="{BB962C8B-B14F-4D97-AF65-F5344CB8AC3E}">
        <p14:creationId xmlns:p14="http://schemas.microsoft.com/office/powerpoint/2010/main" val="2980596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B2A12A-2719-CC03-339E-D490980B5437}"/>
              </a:ext>
            </a:extLst>
          </p:cNvPr>
          <p:cNvSpPr txBox="1"/>
          <p:nvPr/>
        </p:nvSpPr>
        <p:spPr>
          <a:xfrm>
            <a:off x="251837" y="3982020"/>
            <a:ext cx="2885440" cy="1785104"/>
          </a:xfrm>
          <a:prstGeom prst="rect">
            <a:avLst/>
          </a:prstGeom>
          <a:noFill/>
        </p:spPr>
        <p:txBody>
          <a:bodyPr wrap="square" rtlCol="0">
            <a:spAutoFit/>
          </a:bodyPr>
          <a:lstStyle/>
          <a:p>
            <a:r>
              <a:rPr lang="en-AU" sz="2200" b="1" dirty="0">
                <a:latin typeface="Arial" panose="020B0604020202020204" pitchFamily="34" charset="0"/>
                <a:cs typeface="Arial" panose="020B0604020202020204" pitchFamily="34" charset="0"/>
              </a:rPr>
              <a:t>Figure 2</a:t>
            </a:r>
          </a:p>
          <a:p>
            <a:r>
              <a:rPr lang="en-AU" sz="2200" b="1" dirty="0">
                <a:latin typeface="Arial" panose="020B0604020202020204" pitchFamily="34" charset="0"/>
                <a:cs typeface="Arial" panose="020B0604020202020204" pitchFamily="34" charset="0"/>
              </a:rPr>
              <a:t>  </a:t>
            </a:r>
          </a:p>
          <a:p>
            <a:r>
              <a:rPr lang="en-AU" sz="2200" b="1" dirty="0">
                <a:latin typeface="Arial" panose="020B0604020202020204" pitchFamily="34" charset="0"/>
                <a:cs typeface="Arial" panose="020B0604020202020204" pitchFamily="34" charset="0"/>
              </a:rPr>
              <a:t>Diagrammatic view of notional research prototype.</a:t>
            </a:r>
          </a:p>
        </p:txBody>
      </p:sp>
      <p:pic>
        <p:nvPicPr>
          <p:cNvPr id="5" name="Picture 4" descr="A picture containing text, kitchen appliance, coffee maker&#10;&#10;Description automatically generated">
            <a:extLst>
              <a:ext uri="{FF2B5EF4-FFF2-40B4-BE49-F238E27FC236}">
                <a16:creationId xmlns:a16="http://schemas.microsoft.com/office/drawing/2014/main" id="{4D765FA5-0EDF-12BF-06DD-B977F77033FE}"/>
              </a:ext>
            </a:extLst>
          </p:cNvPr>
          <p:cNvPicPr>
            <a:picLocks noChangeAspect="1"/>
          </p:cNvPicPr>
          <p:nvPr/>
        </p:nvPicPr>
        <p:blipFill rotWithShape="1">
          <a:blip r:embed="rId2">
            <a:extLst>
              <a:ext uri="{28A0092B-C50C-407E-A947-70E740481C1C}">
                <a14:useLocalDpi xmlns:a14="http://schemas.microsoft.com/office/drawing/2010/main" val="0"/>
              </a:ext>
            </a:extLst>
          </a:blip>
          <a:srcRect l="-21" t="6550" r="21" b="17369"/>
          <a:stretch/>
        </p:blipFill>
        <p:spPr bwMode="auto">
          <a:xfrm>
            <a:off x="3360717" y="2834702"/>
            <a:ext cx="7449308" cy="4053778"/>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D7D195C5-9314-CCBA-3752-59ABC6765E5C}"/>
              </a:ext>
            </a:extLst>
          </p:cNvPr>
          <p:cNvSpPr txBox="1"/>
          <p:nvPr/>
        </p:nvSpPr>
        <p:spPr>
          <a:xfrm>
            <a:off x="203200" y="355600"/>
            <a:ext cx="11755120" cy="2800767"/>
          </a:xfrm>
          <a:prstGeom prst="rect">
            <a:avLst/>
          </a:prstGeom>
          <a:noFill/>
        </p:spPr>
        <p:txBody>
          <a:bodyPr wrap="square" rtlCol="0">
            <a:spAutoFit/>
          </a:bodyPr>
          <a:lstStyle/>
          <a:p>
            <a:r>
              <a:rPr lang="en-AU" sz="2200" dirty="0">
                <a:latin typeface="Arial" panose="020B0604020202020204" pitchFamily="34" charset="0"/>
                <a:cs typeface="Arial" panose="020B0604020202020204" pitchFamily="34" charset="0"/>
              </a:rPr>
              <a:t>The first stage of a proposed research project is to design and build a small-scale prototype. In order to finance this, it is proposed to: </a:t>
            </a:r>
          </a:p>
          <a:p>
            <a:pPr marL="285750" indent="-285750">
              <a:buFont typeface="Arial" panose="020B0604020202020204" pitchFamily="34" charset="0"/>
              <a:buChar char="•"/>
            </a:pPr>
            <a:r>
              <a:rPr lang="en-AU" sz="2200" dirty="0">
                <a:latin typeface="Arial" panose="020B0604020202020204" pitchFamily="34" charset="0"/>
                <a:cs typeface="Arial" panose="020B0604020202020204" pitchFamily="34" charset="0"/>
              </a:rPr>
              <a:t>Build a Computational Fluid Dynamic model based on the use of waste flare gas</a:t>
            </a:r>
          </a:p>
          <a:p>
            <a:pPr marL="285750" indent="-285750">
              <a:buFont typeface="Arial" panose="020B0604020202020204" pitchFamily="34" charset="0"/>
              <a:buChar char="•"/>
            </a:pPr>
            <a:r>
              <a:rPr lang="en-AU" sz="2200" dirty="0">
                <a:latin typeface="Arial" panose="020B0604020202020204" pitchFamily="34" charset="0"/>
                <a:cs typeface="Arial" panose="020B0604020202020204" pitchFamily="34" charset="0"/>
              </a:rPr>
              <a:t>Use the output of the modelling exercise to allow design of the research prototype    </a:t>
            </a:r>
          </a:p>
          <a:p>
            <a:pPr marL="285750" indent="-285750">
              <a:buFont typeface="Arial" panose="020B0604020202020204" pitchFamily="34" charset="0"/>
              <a:buChar char="•"/>
            </a:pPr>
            <a:r>
              <a:rPr lang="en-US" sz="2200" dirty="0">
                <a:effectLst/>
                <a:latin typeface="Arial" panose="020B0604020202020204" pitchFamily="34" charset="0"/>
                <a:ea typeface="Calibri" panose="020F0502020204030204" pitchFamily="34" charset="0"/>
                <a:cs typeface="Arial" panose="020B0604020202020204" pitchFamily="34" charset="0"/>
              </a:rPr>
              <a:t>A satisfactory CFD model outcome would then aim to eventually lead to </a:t>
            </a:r>
            <a:r>
              <a:rPr lang="en-US" sz="2200" b="1" i="1" dirty="0">
                <a:effectLst/>
                <a:latin typeface="Arial" panose="020B0604020202020204" pitchFamily="34" charset="0"/>
                <a:ea typeface="Calibri" panose="020F0502020204030204" pitchFamily="34" charset="0"/>
                <a:cs typeface="Arial" panose="020B0604020202020204" pitchFamily="34" charset="0"/>
              </a:rPr>
              <a:t>self-funding</a:t>
            </a:r>
            <a:r>
              <a:rPr lang="en-US" sz="2200" dirty="0">
                <a:effectLst/>
                <a:latin typeface="Arial" panose="020B0604020202020204" pitchFamily="34" charset="0"/>
                <a:ea typeface="Calibri" panose="020F0502020204030204" pitchFamily="34" charset="0"/>
                <a:cs typeface="Arial" panose="020B0604020202020204" pitchFamily="34" charset="0"/>
              </a:rPr>
              <a:t> R&amp;D for achieving an industrial-sized power plant. </a:t>
            </a:r>
          </a:p>
          <a:p>
            <a:pPr marL="285750" indent="-285750">
              <a:buFont typeface="Arial" panose="020B0604020202020204" pitchFamily="34" charset="0"/>
              <a:buChar char="•"/>
            </a:pPr>
            <a:r>
              <a:rPr lang="en-US" sz="2200" b="1" dirty="0">
                <a:effectLst/>
                <a:latin typeface="Arial" panose="020B0604020202020204" pitchFamily="34" charset="0"/>
                <a:ea typeface="Calibri" panose="020F0502020204030204" pitchFamily="34" charset="0"/>
                <a:cs typeface="Arial" panose="020B0604020202020204" pitchFamily="34" charset="0"/>
              </a:rPr>
              <a:t>The </a:t>
            </a:r>
            <a:r>
              <a:rPr lang="en-US" sz="2200" b="1" dirty="0">
                <a:latin typeface="Arial" panose="020B0604020202020204" pitchFamily="34" charset="0"/>
                <a:ea typeface="Calibri" panose="020F0502020204030204" pitchFamily="34" charset="0"/>
                <a:cs typeface="Arial" panose="020B0604020202020204" pitchFamily="34" charset="0"/>
              </a:rPr>
              <a:t>prototype rig </a:t>
            </a:r>
            <a:r>
              <a:rPr lang="en-US" sz="2200" b="1" dirty="0">
                <a:effectLst/>
                <a:latin typeface="Arial" panose="020B0604020202020204" pitchFamily="34" charset="0"/>
                <a:ea typeface="Calibri" panose="020F0502020204030204" pitchFamily="34" charset="0"/>
                <a:cs typeface="Arial" panose="020B0604020202020204" pitchFamily="34" charset="0"/>
              </a:rPr>
              <a:t>CFD modelling (stage 1) cost which is the subject of this funding request will be $100,000. </a:t>
            </a:r>
            <a:endParaRPr lang="en-AU"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241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46F6FD4-586B-EF7B-0AF3-CE11B1EF8B3F}"/>
              </a:ext>
            </a:extLst>
          </p:cNvPr>
          <p:cNvSpPr txBox="1"/>
          <p:nvPr/>
        </p:nvSpPr>
        <p:spPr>
          <a:xfrm>
            <a:off x="528320" y="558800"/>
            <a:ext cx="11196320" cy="5852884"/>
          </a:xfrm>
          <a:prstGeom prst="rect">
            <a:avLst/>
          </a:prstGeom>
          <a:noFill/>
        </p:spPr>
        <p:txBody>
          <a:bodyPr wrap="square" rtlCol="0">
            <a:spAutoFit/>
          </a:bodyPr>
          <a:lstStyle/>
          <a:p>
            <a:pPr marL="342900" marR="115570" lvl="0" indent="-342900" algn="just">
              <a:spcAft>
                <a:spcPts val="0"/>
              </a:spcAft>
              <a:buFont typeface="Arial" panose="020B0604020202020204" pitchFamily="34" charset="0"/>
              <a:buChar char="•"/>
              <a:tabLst>
                <a:tab pos="270510" algn="l"/>
              </a:tabLst>
            </a:pPr>
            <a:r>
              <a:rPr lang="en-US" sz="2200" b="1" dirty="0">
                <a:effectLst/>
                <a:latin typeface="Arial" panose="020B0604020202020204" pitchFamily="34" charset="0"/>
                <a:ea typeface="Calibri" panose="020F0502020204030204" pitchFamily="34" charset="0"/>
                <a:cs typeface="Arial" panose="020B0604020202020204" pitchFamily="34" charset="0"/>
              </a:rPr>
              <a:t>The Vortex Engine system is a revolutionary technology, converting low grade waste heat into clean electricity by generating and harnessing the power of an atmospheric vortex.</a:t>
            </a:r>
          </a:p>
          <a:p>
            <a:pPr marL="342900" marR="115570" lvl="0" indent="-342900" algn="just">
              <a:spcAft>
                <a:spcPts val="0"/>
              </a:spcAft>
              <a:buFont typeface="Arial" panose="020B0604020202020204" pitchFamily="34" charset="0"/>
              <a:buChar char="•"/>
              <a:tabLst>
                <a:tab pos="270510" algn="l"/>
              </a:tabLst>
            </a:pPr>
            <a:endParaRPr lang="en-AU" sz="2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Arial" panose="020B0604020202020204" pitchFamily="34" charset="0"/>
              <a:buChar char="•"/>
            </a:pPr>
            <a:r>
              <a:rPr lang="en-US" sz="2200" spc="-60" dirty="0">
                <a:solidFill>
                  <a:srgbClr val="000000"/>
                </a:solidFill>
                <a:effectLst/>
                <a:latin typeface="Arial" panose="020B0604020202020204" pitchFamily="34" charset="0"/>
                <a:ea typeface="Calibri" panose="020F0502020204030204" pitchFamily="34" charset="0"/>
                <a:cs typeface="Arial" panose="020B0604020202020204" pitchFamily="34" charset="0"/>
              </a:rPr>
              <a:t>We </a:t>
            </a:r>
            <a:r>
              <a:rPr lang="en-US" sz="2200" spc="-15" dirty="0">
                <a:solidFill>
                  <a:srgbClr val="000000"/>
                </a:solidFill>
                <a:effectLst/>
                <a:latin typeface="Arial" panose="020B0604020202020204" pitchFamily="34" charset="0"/>
                <a:ea typeface="Calibri" panose="020F0502020204030204" pitchFamily="34" charset="0"/>
                <a:cs typeface="Arial" panose="020B0604020202020204" pitchFamily="34" charset="0"/>
              </a:rPr>
              <a:t>have competitors, i</a:t>
            </a:r>
            <a:r>
              <a:rPr lang="en-US" sz="2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ncluding, at least:</a:t>
            </a:r>
          </a:p>
          <a:p>
            <a:pPr marL="720725" indent="-228600">
              <a:lnSpc>
                <a:spcPts val="1705"/>
              </a:lnSpc>
              <a:tabLst>
                <a:tab pos="450215" algn="l"/>
                <a:tab pos="828675" algn="l"/>
              </a:tabLst>
            </a:pPr>
            <a:endParaRPr lang="en-AU" sz="2200" b="1" dirty="0">
              <a:effectLst/>
              <a:latin typeface="Arial" panose="020B0604020202020204" pitchFamily="34" charset="0"/>
              <a:ea typeface="Calibri" panose="020F0502020204030204" pitchFamily="34" charset="0"/>
              <a:cs typeface="Arial" panose="020B0604020202020204" pitchFamily="34" charset="0"/>
            </a:endParaRPr>
          </a:p>
          <a:p>
            <a:pPr marL="720725" lvl="3" indent="-228600" algn="just">
              <a:lnSpc>
                <a:spcPts val="1400"/>
              </a:lnSpc>
              <a:buFont typeface="Symbol" panose="05050102010706020507" pitchFamily="18" charset="2"/>
              <a:buChar char=""/>
            </a:pPr>
            <a:r>
              <a:rPr lang="en-US" sz="2200" dirty="0">
                <a:effectLst/>
                <a:latin typeface="Arial" panose="020B0604020202020204" pitchFamily="34" charset="0"/>
                <a:ea typeface="Calibri" panose="020F0502020204030204" pitchFamily="34" charset="0"/>
                <a:cs typeface="Arial" panose="020B0604020202020204" pitchFamily="34" charset="0"/>
              </a:rPr>
              <a:t>New Zealand 	(Vortex Power Systems:   	The University of Auckland)</a:t>
            </a:r>
            <a:endParaRPr lang="en-AU" sz="2200" dirty="0">
              <a:effectLst/>
              <a:latin typeface="Arial" panose="020B0604020202020204" pitchFamily="34" charset="0"/>
              <a:ea typeface="Calibri" panose="020F0502020204030204" pitchFamily="34" charset="0"/>
              <a:cs typeface="Arial" panose="020B0604020202020204" pitchFamily="34" charset="0"/>
            </a:endParaRPr>
          </a:p>
          <a:p>
            <a:pPr marL="720725" lvl="3" indent="-228600" algn="just">
              <a:buFont typeface="Symbol" panose="05050102010706020507" pitchFamily="18" charset="2"/>
              <a:buChar char=""/>
            </a:pPr>
            <a:r>
              <a:rPr lang="en-US" sz="2200" dirty="0">
                <a:effectLst/>
                <a:latin typeface="Arial" panose="020B0604020202020204" pitchFamily="34" charset="0"/>
                <a:ea typeface="Calibri" panose="020F0502020204030204" pitchFamily="34" charset="0"/>
                <a:cs typeface="Arial" panose="020B0604020202020204" pitchFamily="34" charset="0"/>
              </a:rPr>
              <a:t>The USA	(The Georgia Institute of Technology jointly with </a:t>
            </a:r>
            <a:r>
              <a:rPr lang="en-AU" sz="2200" dirty="0">
                <a:effectLst/>
                <a:latin typeface="Arial" panose="020B0604020202020204" pitchFamily="34" charset="0"/>
                <a:ea typeface="Calibri" panose="020F0502020204030204" pitchFamily="34" charset="0"/>
                <a:cs typeface="Arial" panose="020B0604020202020204" pitchFamily="34" charset="0"/>
              </a:rPr>
              <a:t>Oak Ridge National Laboratory)</a:t>
            </a:r>
          </a:p>
          <a:p>
            <a:pPr marL="720725" lvl="3" indent="-228600" algn="just">
              <a:buFont typeface="Symbol" panose="05050102010706020507" pitchFamily="18" charset="2"/>
              <a:buChar char=""/>
            </a:pPr>
            <a:r>
              <a:rPr lang="en-US" sz="2200" dirty="0">
                <a:effectLst/>
                <a:latin typeface="Arial" panose="020B0604020202020204" pitchFamily="34" charset="0"/>
                <a:ea typeface="Calibri" panose="020F0502020204030204" pitchFamily="34" charset="0"/>
                <a:cs typeface="Arial" panose="020B0604020202020204" pitchFamily="34" charset="0"/>
              </a:rPr>
              <a:t>Croatia		(The University of Split)</a:t>
            </a:r>
            <a:endParaRPr lang="en-AU" sz="2200" dirty="0">
              <a:effectLst/>
              <a:latin typeface="Arial" panose="020B0604020202020204" pitchFamily="34" charset="0"/>
              <a:ea typeface="Calibri" panose="020F0502020204030204" pitchFamily="34" charset="0"/>
              <a:cs typeface="Arial" panose="020B0604020202020204" pitchFamily="34" charset="0"/>
            </a:endParaRPr>
          </a:p>
          <a:p>
            <a:pPr marL="720725" lvl="3" indent="-228600" algn="just">
              <a:buFont typeface="Symbol" panose="05050102010706020507" pitchFamily="18" charset="2"/>
              <a:buChar char=""/>
            </a:pPr>
            <a:r>
              <a:rPr lang="en-US" sz="2200" dirty="0">
                <a:effectLst/>
                <a:latin typeface="Arial" panose="020B0604020202020204" pitchFamily="34" charset="0"/>
                <a:ea typeface="Calibri" panose="020F0502020204030204" pitchFamily="34" charset="0"/>
                <a:cs typeface="Arial" panose="020B0604020202020204" pitchFamily="34" charset="0"/>
              </a:rPr>
              <a:t>Malaysia		(The Universiti Teknologi PETRONAS – wholly-owned by Petronas</a:t>
            </a:r>
            <a:endParaRPr lang="en-AU" sz="2200" dirty="0">
              <a:effectLst/>
              <a:latin typeface="Arial" panose="020B0604020202020204" pitchFamily="34" charset="0"/>
              <a:ea typeface="Calibri" panose="020F0502020204030204" pitchFamily="34" charset="0"/>
              <a:cs typeface="Arial" panose="020B0604020202020204" pitchFamily="34" charset="0"/>
            </a:endParaRPr>
          </a:p>
          <a:p>
            <a:pPr marL="720725" lvl="3" indent="-228600" algn="just">
              <a:spcAft>
                <a:spcPts val="1000"/>
              </a:spcAft>
              <a:buFont typeface="Symbol" panose="05050102010706020507" pitchFamily="18" charset="2"/>
              <a:buChar char=""/>
            </a:pPr>
            <a:r>
              <a:rPr lang="en-US" sz="2200" dirty="0">
                <a:effectLst/>
                <a:latin typeface="Arial" panose="020B0604020202020204" pitchFamily="34" charset="0"/>
                <a:ea typeface="Calibri" panose="020F0502020204030204" pitchFamily="34" charset="0"/>
                <a:cs typeface="Arial" panose="020B0604020202020204" pitchFamily="34" charset="0"/>
              </a:rPr>
              <a:t>Canada		(The University of Western Ontario)</a:t>
            </a:r>
            <a:endParaRPr lang="en-AU" sz="2200" dirty="0">
              <a:effectLst/>
              <a:latin typeface="Arial" panose="020B0604020202020204" pitchFamily="34" charset="0"/>
              <a:ea typeface="Calibri" panose="020F0502020204030204" pitchFamily="34" charset="0"/>
              <a:cs typeface="Arial" panose="020B0604020202020204" pitchFamily="34" charset="0"/>
            </a:endParaRPr>
          </a:p>
          <a:p>
            <a:pPr marL="270510"/>
            <a:endParaRPr lang="en-US" sz="2200" dirty="0">
              <a:effectLst/>
              <a:latin typeface="Arial" panose="020B0604020202020204" pitchFamily="34" charset="0"/>
              <a:ea typeface="Calibri" panose="020F0502020204030204" pitchFamily="34" charset="0"/>
              <a:cs typeface="Arial" panose="020B0604020202020204" pitchFamily="34" charset="0"/>
            </a:endParaRPr>
          </a:p>
          <a:p>
            <a:pPr marL="270510" algn="just"/>
            <a:r>
              <a:rPr lang="en-US" sz="2200" b="1" dirty="0">
                <a:effectLst/>
                <a:latin typeface="Arial" panose="020B0604020202020204" pitchFamily="34" charset="0"/>
                <a:ea typeface="Calibri" panose="020F0502020204030204" pitchFamily="34" charset="0"/>
                <a:cs typeface="Arial" panose="020B0604020202020204" pitchFamily="34" charset="0"/>
              </a:rPr>
              <a:t>Arguably, none of the above is currently past the relatively small-scale research rig stage. Vortex Power Systems are currently seeking $5 million funding for a one MWe rated research prototype</a:t>
            </a:r>
            <a:r>
              <a:rPr lang="en-US" b="1" dirty="0">
                <a:effectLst/>
                <a:latin typeface="Arial" panose="020B0604020202020204" pitchFamily="34" charset="0"/>
                <a:ea typeface="Calibri" panose="020F0502020204030204" pitchFamily="34" charset="0"/>
                <a:cs typeface="Arial" panose="020B0604020202020204" pitchFamily="34" charset="0"/>
              </a:rPr>
              <a:t>.</a:t>
            </a:r>
            <a:endParaRPr lang="en-AU" b="1" dirty="0">
              <a:effectLst/>
              <a:latin typeface="Arial" panose="020B0604020202020204" pitchFamily="34" charset="0"/>
              <a:ea typeface="Calibri" panose="020F0502020204030204" pitchFamily="34" charset="0"/>
              <a:cs typeface="Arial" panose="020B0604020202020204" pitchFamily="34" charset="0"/>
            </a:endParaRPr>
          </a:p>
          <a:p>
            <a:endParaRPr lang="en-AU" dirty="0"/>
          </a:p>
        </p:txBody>
      </p:sp>
    </p:spTree>
    <p:extLst>
      <p:ext uri="{BB962C8B-B14F-4D97-AF65-F5344CB8AC3E}">
        <p14:creationId xmlns:p14="http://schemas.microsoft.com/office/powerpoint/2010/main" val="165326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0" end="10"/>
                                            </p:txEl>
                                          </p:spTgt>
                                        </p:tgtEl>
                                        <p:attrNameLst>
                                          <p:attrName>style.visibility</p:attrName>
                                        </p:attrNameLst>
                                      </p:cBhvr>
                                      <p:to>
                                        <p:strVal val="visible"/>
                                      </p:to>
                                    </p:set>
                                    <p:animEffect transition="in" filter="fade">
                                      <p:cBhvr>
                                        <p:cTn id="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C31F0B-2593-C814-B468-987C39F191FB}"/>
              </a:ext>
            </a:extLst>
          </p:cNvPr>
          <p:cNvSpPr txBox="1"/>
          <p:nvPr/>
        </p:nvSpPr>
        <p:spPr>
          <a:xfrm>
            <a:off x="1369753" y="248676"/>
            <a:ext cx="8808720" cy="523220"/>
          </a:xfrm>
          <a:prstGeom prst="rect">
            <a:avLst/>
          </a:prstGeom>
          <a:noFill/>
        </p:spPr>
        <p:txBody>
          <a:bodyPr wrap="square">
            <a:spAutoFit/>
          </a:bodyPr>
          <a:lstStyle/>
          <a:p>
            <a:pPr marL="92075" lvl="1">
              <a:buSzPts val="1400"/>
              <a:tabLst>
                <a:tab pos="0" algn="l"/>
              </a:tabLst>
            </a:pPr>
            <a:r>
              <a:rPr lang="en-US"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GLOBAL RENEWABLE ENERGY MARKET</a:t>
            </a:r>
            <a:endParaRPr lang="en-AU" sz="28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5ADF90C-AB2C-FAF4-A7CC-0E3EB87DB5C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0974" y="634981"/>
            <a:ext cx="7067508" cy="5974343"/>
          </a:xfrm>
          <a:prstGeom prst="rect">
            <a:avLst/>
          </a:prstGeom>
          <a:noFill/>
          <a:ln>
            <a:noFill/>
          </a:ln>
        </p:spPr>
      </p:pic>
      <p:sp>
        <p:nvSpPr>
          <p:cNvPr id="6" name="TextBox 5">
            <a:extLst>
              <a:ext uri="{FF2B5EF4-FFF2-40B4-BE49-F238E27FC236}">
                <a16:creationId xmlns:a16="http://schemas.microsoft.com/office/drawing/2014/main" id="{C2B17455-EAE3-CDD5-B6B6-0E80AC9250F4}"/>
              </a:ext>
            </a:extLst>
          </p:cNvPr>
          <p:cNvSpPr txBox="1"/>
          <p:nvPr/>
        </p:nvSpPr>
        <p:spPr>
          <a:xfrm>
            <a:off x="325120" y="3429000"/>
            <a:ext cx="2753360" cy="1200329"/>
          </a:xfrm>
          <a:prstGeom prst="rect">
            <a:avLst/>
          </a:prstGeom>
          <a:noFill/>
        </p:spPr>
        <p:txBody>
          <a:bodyPr wrap="square" rtlCol="0">
            <a:spAutoFit/>
          </a:bodyPr>
          <a:lstStyle/>
          <a:p>
            <a:r>
              <a:rPr lang="en-US" sz="1800" b="1" dirty="0">
                <a:effectLst/>
                <a:latin typeface="Arial" panose="020B0604020202020204" pitchFamily="34" charset="0"/>
                <a:ea typeface="Calibri" panose="020F0502020204030204" pitchFamily="34" charset="0"/>
                <a:cs typeface="Arial" panose="020B0604020202020204" pitchFamily="34" charset="0"/>
              </a:rPr>
              <a:t>MENA = Middle East North Africa </a:t>
            </a:r>
          </a:p>
          <a:p>
            <a:endParaRPr lang="en-US" sz="1800" b="1" dirty="0">
              <a:effectLst/>
              <a:latin typeface="Arial" panose="020B0604020202020204" pitchFamily="34" charset="0"/>
              <a:ea typeface="Calibri" panose="020F0502020204030204" pitchFamily="34" charset="0"/>
              <a:cs typeface="Arial" panose="020B0604020202020204" pitchFamily="34" charset="0"/>
            </a:endParaRPr>
          </a:p>
          <a:p>
            <a:r>
              <a:rPr lang="en-US" sz="1800" b="1" dirty="0">
                <a:effectLst/>
                <a:latin typeface="Arial" panose="020B0604020202020204" pitchFamily="34" charset="0"/>
                <a:ea typeface="Calibri" panose="020F0502020204030204" pitchFamily="34" charset="0"/>
                <a:cs typeface="Arial" panose="020B0604020202020204" pitchFamily="34" charset="0"/>
              </a:rPr>
              <a:t>ROW = Rest of World</a:t>
            </a:r>
            <a:endParaRPr lang="en-A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2040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BC515A7-C866-D2A6-3774-9716D3847A6F}"/>
              </a:ext>
            </a:extLst>
          </p:cNvPr>
          <p:cNvGraphicFramePr>
            <a:graphicFrameLocks noGrp="1"/>
          </p:cNvGraphicFramePr>
          <p:nvPr>
            <p:extLst>
              <p:ext uri="{D42A27DB-BD31-4B8C-83A1-F6EECF244321}">
                <p14:modId xmlns:p14="http://schemas.microsoft.com/office/powerpoint/2010/main" val="2774222138"/>
              </p:ext>
            </p:extLst>
          </p:nvPr>
        </p:nvGraphicFramePr>
        <p:xfrm>
          <a:off x="543921" y="807855"/>
          <a:ext cx="11063513" cy="4821046"/>
        </p:xfrm>
        <a:graphic>
          <a:graphicData uri="http://schemas.openxmlformats.org/drawingml/2006/table">
            <a:tbl>
              <a:tblPr firstRow="1" firstCol="1" bandRow="1">
                <a:tableStyleId>{5C22544A-7EE6-4342-B048-85BDC9FD1C3A}</a:tableStyleId>
              </a:tblPr>
              <a:tblGrid>
                <a:gridCol w="3494677">
                  <a:extLst>
                    <a:ext uri="{9D8B030D-6E8A-4147-A177-3AD203B41FA5}">
                      <a16:colId xmlns:a16="http://schemas.microsoft.com/office/drawing/2014/main" val="2395590849"/>
                    </a:ext>
                  </a:extLst>
                </a:gridCol>
                <a:gridCol w="2719302">
                  <a:extLst>
                    <a:ext uri="{9D8B030D-6E8A-4147-A177-3AD203B41FA5}">
                      <a16:colId xmlns:a16="http://schemas.microsoft.com/office/drawing/2014/main" val="4239600522"/>
                    </a:ext>
                  </a:extLst>
                </a:gridCol>
                <a:gridCol w="1548015">
                  <a:extLst>
                    <a:ext uri="{9D8B030D-6E8A-4147-A177-3AD203B41FA5}">
                      <a16:colId xmlns:a16="http://schemas.microsoft.com/office/drawing/2014/main" val="605597825"/>
                    </a:ext>
                  </a:extLst>
                </a:gridCol>
                <a:gridCol w="3301519">
                  <a:extLst>
                    <a:ext uri="{9D8B030D-6E8A-4147-A177-3AD203B41FA5}">
                      <a16:colId xmlns:a16="http://schemas.microsoft.com/office/drawing/2014/main" val="899793468"/>
                    </a:ext>
                  </a:extLst>
                </a:gridCol>
              </a:tblGrid>
              <a:tr h="955374">
                <a:tc gridSpan="4">
                  <a:txBody>
                    <a:bodyPr/>
                    <a:lstStyle/>
                    <a:p>
                      <a:pPr marL="21590">
                        <a:lnSpc>
                          <a:spcPct val="150000"/>
                        </a:lnSpc>
                      </a:pPr>
                      <a:r>
                        <a:rPr lang="en-US" sz="1800" dirty="0">
                          <a:effectLst/>
                          <a:latin typeface="Arial" panose="020B0604020202020204" pitchFamily="34" charset="0"/>
                          <a:cs typeface="Arial" panose="020B0604020202020204" pitchFamily="34" charset="0"/>
                        </a:rPr>
                        <a:t>Comparison of advantages of Wind, Solar and Atmospheric Vortex Engine based on 500 MW plant capacity:   </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769059082"/>
                  </a:ext>
                </a:extLst>
              </a:tr>
              <a:tr h="671598">
                <a:tc>
                  <a:txBody>
                    <a:bodyPr/>
                    <a:lstStyle/>
                    <a:p>
                      <a:pPr>
                        <a:lnSpc>
                          <a:spcPct val="150000"/>
                        </a:lnSpc>
                      </a:pPr>
                      <a:r>
                        <a:rPr lang="en-US" sz="1800" dirty="0">
                          <a:effectLst/>
                          <a:latin typeface="Arial" panose="020B0604020202020204" pitchFamily="34" charset="0"/>
                          <a:cs typeface="Arial" panose="020B0604020202020204" pitchFamily="34" charset="0"/>
                        </a:rPr>
                        <a:t> </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Bef>
                          <a:spcPts val="1200"/>
                        </a:spcBef>
                      </a:pPr>
                      <a:r>
                        <a:rPr lang="en-US" sz="1800" dirty="0">
                          <a:effectLst/>
                          <a:latin typeface="Arial" panose="020B0604020202020204" pitchFamily="34" charset="0"/>
                          <a:cs typeface="Arial" panose="020B0604020202020204" pitchFamily="34" charset="0"/>
                        </a:rPr>
                        <a:t>Wind</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Bef>
                          <a:spcPts val="1200"/>
                        </a:spcBef>
                      </a:pPr>
                      <a:r>
                        <a:rPr lang="en-US" sz="1800" dirty="0">
                          <a:effectLst/>
                          <a:latin typeface="Arial" panose="020B0604020202020204" pitchFamily="34" charset="0"/>
                          <a:cs typeface="Arial" panose="020B0604020202020204" pitchFamily="34" charset="0"/>
                        </a:rPr>
                        <a:t>Solar</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R="203200" algn="ctr">
                        <a:spcBef>
                          <a:spcPts val="1800"/>
                        </a:spcBef>
                        <a:spcAft>
                          <a:spcPts val="0"/>
                        </a:spcAft>
                      </a:pPr>
                      <a:r>
                        <a:rPr lang="en-US" sz="1800" dirty="0">
                          <a:effectLst/>
                          <a:latin typeface="Arial" panose="020B0604020202020204" pitchFamily="34" charset="0"/>
                          <a:cs typeface="Arial" panose="020B0604020202020204" pitchFamily="34" charset="0"/>
                        </a:rPr>
                        <a:t>Atmospheric Vortex Engine</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14952027"/>
                  </a:ext>
                </a:extLst>
              </a:tr>
              <a:tr h="955374">
                <a:tc>
                  <a:txBody>
                    <a:bodyPr/>
                    <a:lstStyle/>
                    <a:p>
                      <a:pPr>
                        <a:lnSpc>
                          <a:spcPct val="150000"/>
                        </a:lnSpc>
                      </a:pPr>
                      <a:r>
                        <a:rPr lang="en-US" sz="1800" dirty="0">
                          <a:effectLst/>
                          <a:latin typeface="Arial" panose="020B0604020202020204" pitchFamily="34" charset="0"/>
                          <a:cs typeface="Arial" panose="020B0604020202020204" pitchFamily="34" charset="0"/>
                        </a:rPr>
                        <a:t>Estimated site area</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pPr>
                      <a:r>
                        <a:rPr lang="en-US" sz="1800" dirty="0">
                          <a:effectLst/>
                          <a:latin typeface="Arial" panose="020B0604020202020204" pitchFamily="34" charset="0"/>
                          <a:cs typeface="Arial" panose="020B0604020202020204" pitchFamily="34" charset="0"/>
                        </a:rPr>
                        <a:t>7000 hectares</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pPr>
                      <a:r>
                        <a:rPr lang="en-US" sz="1800" dirty="0">
                          <a:effectLst/>
                          <a:latin typeface="Arial" panose="020B0604020202020204" pitchFamily="34" charset="0"/>
                          <a:cs typeface="Arial" panose="020B0604020202020204" pitchFamily="34" charset="0"/>
                        </a:rPr>
                        <a:t>3500 hectares</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pPr>
                      <a:r>
                        <a:rPr lang="en-US" sz="1800" dirty="0">
                          <a:effectLst/>
                          <a:latin typeface="Arial" panose="020B0604020202020204" pitchFamily="34" charset="0"/>
                          <a:cs typeface="Arial" panose="020B0604020202020204" pitchFamily="34" charset="0"/>
                        </a:rPr>
                        <a:t>400 hectares</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80171269"/>
                  </a:ext>
                </a:extLst>
              </a:tr>
              <a:tr h="955374">
                <a:tc>
                  <a:txBody>
                    <a:bodyPr/>
                    <a:lstStyle/>
                    <a:p>
                      <a:r>
                        <a:rPr lang="en-US" sz="1800" dirty="0">
                          <a:effectLst/>
                          <a:latin typeface="Arial" panose="020B0604020202020204" pitchFamily="34" charset="0"/>
                          <a:cs typeface="Arial" panose="020B0604020202020204" pitchFamily="34" charset="0"/>
                        </a:rPr>
                        <a:t>Installed cost for 500 MW in China / India</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pPr>
                      <a:r>
                        <a:rPr lang="en-US" sz="1800" dirty="0">
                          <a:effectLst/>
                          <a:latin typeface="Arial" panose="020B0604020202020204" pitchFamily="34" charset="0"/>
                          <a:cs typeface="Arial" panose="020B0604020202020204" pitchFamily="34" charset="0"/>
                        </a:rPr>
                        <a:t>$750 million *</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pPr>
                      <a:r>
                        <a:rPr lang="en-US" sz="1800" dirty="0">
                          <a:effectLst/>
                          <a:latin typeface="Arial" panose="020B0604020202020204" pitchFamily="34" charset="0"/>
                          <a:cs typeface="Arial" panose="020B0604020202020204" pitchFamily="34" charset="0"/>
                        </a:rPr>
                        <a:t>$400 million *</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pPr>
                      <a:r>
                        <a:rPr lang="en-US" sz="1800" dirty="0">
                          <a:effectLst/>
                          <a:latin typeface="Arial" panose="020B0604020202020204" pitchFamily="34" charset="0"/>
                          <a:cs typeface="Arial" panose="020B0604020202020204" pitchFamily="34" charset="0"/>
                        </a:rPr>
                        <a:t>~ $500 million +</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05370820"/>
                  </a:ext>
                </a:extLst>
              </a:tr>
              <a:tr h="451676">
                <a:tc>
                  <a:txBody>
                    <a:bodyPr/>
                    <a:lstStyle/>
                    <a:p>
                      <a:pPr>
                        <a:lnSpc>
                          <a:spcPct val="150000"/>
                        </a:lnSpc>
                      </a:pPr>
                      <a:r>
                        <a:rPr lang="en-US" sz="1800" dirty="0">
                          <a:effectLst/>
                          <a:latin typeface="Arial" panose="020B0604020202020204" pitchFamily="34" charset="0"/>
                          <a:cs typeface="Arial" panose="020B0604020202020204" pitchFamily="34" charset="0"/>
                        </a:rPr>
                        <a:t>Working life (years)</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pPr>
                      <a:r>
                        <a:rPr lang="en-US" sz="1800" dirty="0">
                          <a:effectLst/>
                          <a:latin typeface="Arial" panose="020B0604020202020204" pitchFamily="34" charset="0"/>
                          <a:cs typeface="Arial" panose="020B0604020202020204" pitchFamily="34" charset="0"/>
                        </a:rPr>
                        <a:t>20</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pPr>
                      <a:r>
                        <a:rPr lang="en-US" sz="1800" dirty="0">
                          <a:effectLst/>
                          <a:latin typeface="Arial" panose="020B0604020202020204" pitchFamily="34" charset="0"/>
                          <a:cs typeface="Arial" panose="020B0604020202020204" pitchFamily="34" charset="0"/>
                        </a:rPr>
                        <a:t>25</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pPr>
                      <a:r>
                        <a:rPr lang="en-US" sz="1800" dirty="0">
                          <a:effectLst/>
                          <a:latin typeface="Arial" panose="020B0604020202020204" pitchFamily="34" charset="0"/>
                          <a:cs typeface="Arial" panose="020B0604020202020204" pitchFamily="34" charset="0"/>
                        </a:rPr>
                        <a:t>50 - 80</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95073183"/>
                  </a:ext>
                </a:extLst>
              </a:tr>
              <a:tr h="451676">
                <a:tc>
                  <a:txBody>
                    <a:bodyPr/>
                    <a:lstStyle/>
                    <a:p>
                      <a:pPr>
                        <a:lnSpc>
                          <a:spcPct val="150000"/>
                        </a:lnSpc>
                      </a:pPr>
                      <a:r>
                        <a:rPr lang="en-US" sz="1800" dirty="0">
                          <a:effectLst/>
                          <a:latin typeface="Arial" panose="020B0604020202020204" pitchFamily="34" charset="0"/>
                          <a:cs typeface="Arial" panose="020B0604020202020204" pitchFamily="34" charset="0"/>
                        </a:rPr>
                        <a:t>Generates power 24/7</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pPr>
                      <a:r>
                        <a:rPr lang="en-US" sz="1800" dirty="0">
                          <a:effectLst/>
                          <a:latin typeface="Arial" panose="020B0604020202020204" pitchFamily="34" charset="0"/>
                          <a:cs typeface="Arial" panose="020B0604020202020204" pitchFamily="34" charset="0"/>
                        </a:rPr>
                        <a:t>No</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pPr>
                      <a:r>
                        <a:rPr lang="en-US" sz="1800" dirty="0">
                          <a:effectLst/>
                          <a:latin typeface="Arial" panose="020B0604020202020204" pitchFamily="34" charset="0"/>
                          <a:cs typeface="Arial" panose="020B0604020202020204" pitchFamily="34" charset="0"/>
                        </a:rPr>
                        <a:t>No</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pPr>
                      <a:r>
                        <a:rPr lang="en-US" sz="1800" dirty="0">
                          <a:effectLst/>
                          <a:latin typeface="Arial" panose="020B0604020202020204" pitchFamily="34" charset="0"/>
                          <a:cs typeface="Arial" panose="020B0604020202020204" pitchFamily="34" charset="0"/>
                        </a:rPr>
                        <a:t>Yes</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73456190"/>
                  </a:ext>
                </a:extLst>
              </a:tr>
              <a:tr h="379974">
                <a:tc>
                  <a:txBody>
                    <a:bodyPr/>
                    <a:lstStyle/>
                    <a:p>
                      <a:pPr>
                        <a:lnSpc>
                          <a:spcPct val="150000"/>
                        </a:lnSpc>
                      </a:pPr>
                      <a:r>
                        <a:rPr lang="en-US" sz="1800" dirty="0">
                          <a:effectLst/>
                          <a:latin typeface="Arial" panose="020B0604020202020204" pitchFamily="34" charset="0"/>
                          <a:cs typeface="Arial" panose="020B0604020202020204" pitchFamily="34" charset="0"/>
                        </a:rPr>
                        <a:t>Predictable output </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pPr>
                      <a:r>
                        <a:rPr lang="en-US" sz="1800" dirty="0">
                          <a:effectLst/>
                          <a:latin typeface="Arial" panose="020B0604020202020204" pitchFamily="34" charset="0"/>
                          <a:cs typeface="Arial" panose="020B0604020202020204" pitchFamily="34" charset="0"/>
                        </a:rPr>
                        <a:t>No</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pPr>
                      <a:r>
                        <a:rPr lang="en-US" sz="1800" dirty="0">
                          <a:effectLst/>
                          <a:latin typeface="Arial" panose="020B0604020202020204" pitchFamily="34" charset="0"/>
                          <a:cs typeface="Arial" panose="020B0604020202020204" pitchFamily="34" charset="0"/>
                        </a:rPr>
                        <a:t>No</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pPr>
                      <a:r>
                        <a:rPr lang="en-US" sz="1800" dirty="0">
                          <a:effectLst/>
                          <a:latin typeface="Arial" panose="020B0604020202020204" pitchFamily="34" charset="0"/>
                          <a:cs typeface="Arial" panose="020B0604020202020204" pitchFamily="34" charset="0"/>
                        </a:rPr>
                        <a:t>Yes</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49371418"/>
                  </a:ext>
                </a:extLst>
              </a:tr>
            </a:tbl>
          </a:graphicData>
        </a:graphic>
      </p:graphicFrame>
      <p:sp>
        <p:nvSpPr>
          <p:cNvPr id="5" name="TextBox 4">
            <a:extLst>
              <a:ext uri="{FF2B5EF4-FFF2-40B4-BE49-F238E27FC236}">
                <a16:creationId xmlns:a16="http://schemas.microsoft.com/office/drawing/2014/main" id="{135620EE-4BE5-D33D-E45B-5AAC3D7D3CCC}"/>
              </a:ext>
            </a:extLst>
          </p:cNvPr>
          <p:cNvSpPr txBox="1"/>
          <p:nvPr/>
        </p:nvSpPr>
        <p:spPr>
          <a:xfrm>
            <a:off x="543922" y="284635"/>
            <a:ext cx="11063513" cy="523220"/>
          </a:xfrm>
          <a:prstGeom prst="rect">
            <a:avLst/>
          </a:prstGeom>
          <a:noFill/>
        </p:spPr>
        <p:txBody>
          <a:bodyPr wrap="square" rtlCol="0" anchor="ctr">
            <a:spAutoFit/>
          </a:bodyPr>
          <a:lstStyle/>
          <a:p>
            <a:pPr algn="ctr"/>
            <a:r>
              <a:rPr lang="en-AU" sz="2800" b="1" dirty="0">
                <a:latin typeface="Arial" panose="020B0604020202020204" pitchFamily="34" charset="0"/>
                <a:cs typeface="Arial" panose="020B0604020202020204" pitchFamily="34" charset="0"/>
              </a:rPr>
              <a:t>AVE COMPETITIVE ADVANTAGES</a:t>
            </a:r>
          </a:p>
        </p:txBody>
      </p:sp>
      <p:sp>
        <p:nvSpPr>
          <p:cNvPr id="7" name="TextBox 6">
            <a:extLst>
              <a:ext uri="{FF2B5EF4-FFF2-40B4-BE49-F238E27FC236}">
                <a16:creationId xmlns:a16="http://schemas.microsoft.com/office/drawing/2014/main" id="{71B54FFE-0400-812F-A1F2-81315E493D96}"/>
              </a:ext>
            </a:extLst>
          </p:cNvPr>
          <p:cNvSpPr txBox="1"/>
          <p:nvPr/>
        </p:nvSpPr>
        <p:spPr>
          <a:xfrm>
            <a:off x="318950" y="5657671"/>
            <a:ext cx="11175999" cy="1200329"/>
          </a:xfrm>
          <a:prstGeom prst="rect">
            <a:avLst/>
          </a:prstGeom>
          <a:noFill/>
        </p:spPr>
        <p:txBody>
          <a:bodyPr wrap="square" rtlCol="0">
            <a:spAutoFit/>
          </a:bodyPr>
          <a:lstStyle/>
          <a:p>
            <a:pPr marL="180340" algn="just"/>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*based on figures from </a:t>
            </a:r>
            <a:r>
              <a:rPr lang="en-US" sz="1800" b="1"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https://w3.windfair.net/wind-energy/news/18208-product-of-the-week-wow-what-power-the-solar-wind-energy-tower</a:t>
            </a:r>
            <a:endParaRPr lang="en-AU" sz="1800" dirty="0">
              <a:effectLst/>
              <a:latin typeface="Calibri" panose="020F0502020204030204" pitchFamily="34" charset="0"/>
              <a:ea typeface="Calibri" panose="020F0502020204030204" pitchFamily="34" charset="0"/>
            </a:endParaRPr>
          </a:p>
          <a:p>
            <a:pPr marL="180340" algn="just"/>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based on a personal estimate.</a:t>
            </a:r>
            <a:endParaRPr lang="en-AU" sz="1800" dirty="0">
              <a:effectLst/>
              <a:latin typeface="Calibri" panose="020F0502020204030204" pitchFamily="34" charset="0"/>
              <a:ea typeface="Calibri" panose="020F0502020204030204" pitchFamily="34" charset="0"/>
            </a:endParaRPr>
          </a:p>
          <a:p>
            <a:endParaRPr lang="en-AU" dirty="0"/>
          </a:p>
        </p:txBody>
      </p:sp>
    </p:spTree>
    <p:extLst>
      <p:ext uri="{BB962C8B-B14F-4D97-AF65-F5344CB8AC3E}">
        <p14:creationId xmlns:p14="http://schemas.microsoft.com/office/powerpoint/2010/main" val="2045499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7117E1-9B71-A001-BD25-5B6273758039}"/>
              </a:ext>
            </a:extLst>
          </p:cNvPr>
          <p:cNvPicPr>
            <a:picLocks noChangeAspect="1"/>
          </p:cNvPicPr>
          <p:nvPr/>
        </p:nvPicPr>
        <p:blipFill rotWithShape="1">
          <a:blip r:embed="rId2">
            <a:extLst>
              <a:ext uri="{28A0092B-C50C-407E-A947-70E740481C1C}">
                <a14:useLocalDpi xmlns:a14="http://schemas.microsoft.com/office/drawing/2010/main" val="0"/>
              </a:ext>
            </a:extLst>
          </a:blip>
          <a:srcRect l="1465" r="295"/>
          <a:stretch/>
        </p:blipFill>
        <p:spPr>
          <a:xfrm>
            <a:off x="2313997" y="0"/>
            <a:ext cx="7922607" cy="6041572"/>
          </a:xfrm>
          <a:prstGeom prst="rect">
            <a:avLst/>
          </a:prstGeom>
        </p:spPr>
      </p:pic>
      <p:sp>
        <p:nvSpPr>
          <p:cNvPr id="3" name="TextBox 2">
            <a:extLst>
              <a:ext uri="{FF2B5EF4-FFF2-40B4-BE49-F238E27FC236}">
                <a16:creationId xmlns:a16="http://schemas.microsoft.com/office/drawing/2014/main" id="{CBF1357A-73EE-3C17-1584-121796482461}"/>
              </a:ext>
            </a:extLst>
          </p:cNvPr>
          <p:cNvSpPr txBox="1"/>
          <p:nvPr/>
        </p:nvSpPr>
        <p:spPr>
          <a:xfrm>
            <a:off x="641268" y="6150114"/>
            <a:ext cx="10580914" cy="707886"/>
          </a:xfrm>
          <a:prstGeom prst="rect">
            <a:avLst/>
          </a:prstGeom>
          <a:noFill/>
        </p:spPr>
        <p:txBody>
          <a:bodyPr wrap="square" rtlCol="0" anchor="b">
            <a:spAutoFit/>
          </a:bodyPr>
          <a:lstStyle/>
          <a:p>
            <a:r>
              <a:rPr lang="en-AU" sz="2200" b="1" dirty="0">
                <a:effectLst/>
                <a:latin typeface="Arial" panose="020B0604020202020204" pitchFamily="34" charset="0"/>
                <a:ea typeface="Times New Roman" panose="02020603050405020304" pitchFamily="18" charset="0"/>
                <a:cs typeface="Cambria" panose="02040503050406030204" pitchFamily="18" charset="0"/>
              </a:rPr>
              <a:t>Figure 3          A natural vortex array off the coast of Greece</a:t>
            </a:r>
            <a:r>
              <a:rPr lang="en-AU" sz="2200" dirty="0">
                <a:effectLst/>
                <a:latin typeface="Arial" panose="020B0604020202020204" pitchFamily="34" charset="0"/>
                <a:ea typeface="Times New Roman" panose="02020603050405020304" pitchFamily="18" charset="0"/>
                <a:cs typeface="Cambria" panose="02040503050406030204" pitchFamily="18" charset="0"/>
              </a:rPr>
              <a:t>.</a:t>
            </a:r>
          </a:p>
          <a:p>
            <a:endParaRPr lang="en-AU" dirty="0"/>
          </a:p>
        </p:txBody>
      </p:sp>
    </p:spTree>
    <p:extLst>
      <p:ext uri="{BB962C8B-B14F-4D97-AF65-F5344CB8AC3E}">
        <p14:creationId xmlns:p14="http://schemas.microsoft.com/office/powerpoint/2010/main" val="2695886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10;&#10;Description automatically generated">
            <a:extLst>
              <a:ext uri="{FF2B5EF4-FFF2-40B4-BE49-F238E27FC236}">
                <a16:creationId xmlns:a16="http://schemas.microsoft.com/office/drawing/2014/main" id="{16647FCD-ED39-AF8D-291E-A323FECF8B70}"/>
              </a:ext>
            </a:extLst>
          </p:cNvPr>
          <p:cNvPicPr>
            <a:picLocks noChangeAspect="1"/>
          </p:cNvPicPr>
          <p:nvPr/>
        </p:nvPicPr>
        <p:blipFill rotWithShape="1">
          <a:blip r:embed="rId2"/>
          <a:srcRect l="18801" t="23886" r="32869" b="7983"/>
          <a:stretch/>
        </p:blipFill>
        <p:spPr bwMode="auto">
          <a:xfrm>
            <a:off x="1969456" y="190004"/>
            <a:ext cx="8253088" cy="6283231"/>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BDC6AA7B-EC70-3BE5-FE3D-7DF558E39CF1}"/>
              </a:ext>
            </a:extLst>
          </p:cNvPr>
          <p:cNvSpPr txBox="1"/>
          <p:nvPr/>
        </p:nvSpPr>
        <p:spPr>
          <a:xfrm>
            <a:off x="510639" y="3429000"/>
            <a:ext cx="2018805" cy="2123658"/>
          </a:xfrm>
          <a:prstGeom prst="rect">
            <a:avLst/>
          </a:prstGeom>
          <a:noFill/>
        </p:spPr>
        <p:txBody>
          <a:bodyPr wrap="square" rtlCol="0">
            <a:spAutoFit/>
          </a:bodyPr>
          <a:lstStyle/>
          <a:p>
            <a:r>
              <a:rPr lang="en-AU" sz="2200" b="1" dirty="0">
                <a:latin typeface="Arial" panose="020B0604020202020204" pitchFamily="34" charset="0"/>
                <a:cs typeface="Arial" panose="020B0604020202020204" pitchFamily="34" charset="0"/>
              </a:rPr>
              <a:t>Figure 4</a:t>
            </a:r>
          </a:p>
          <a:p>
            <a:endParaRPr lang="en-AU" sz="2200" b="1" dirty="0">
              <a:latin typeface="Arial" panose="020B0604020202020204" pitchFamily="34" charset="0"/>
              <a:cs typeface="Arial" panose="020B0604020202020204" pitchFamily="34" charset="0"/>
            </a:endParaRPr>
          </a:p>
          <a:p>
            <a:r>
              <a:rPr lang="en-AU" sz="2200" b="1" dirty="0">
                <a:latin typeface="Arial" panose="020B0604020202020204" pitchFamily="34" charset="0"/>
                <a:cs typeface="Arial" panose="020B0604020202020204" pitchFamily="34" charset="0"/>
              </a:rPr>
              <a:t>Vortex relative heat transfer</a:t>
            </a:r>
          </a:p>
          <a:p>
            <a:endParaRPr lang="en-AU"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7260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B6074B-FBCB-002F-976D-38DCDA786AFB}"/>
              </a:ext>
            </a:extLst>
          </p:cNvPr>
          <p:cNvPicPr>
            <a:picLocks noChangeAspect="1"/>
          </p:cNvPicPr>
          <p:nvPr/>
        </p:nvPicPr>
        <p:blipFill>
          <a:blip r:embed="rId2"/>
          <a:stretch>
            <a:fillRect/>
          </a:stretch>
        </p:blipFill>
        <p:spPr>
          <a:xfrm>
            <a:off x="1671529" y="0"/>
            <a:ext cx="8848941" cy="6637314"/>
          </a:xfrm>
          <a:prstGeom prst="rect">
            <a:avLst/>
          </a:prstGeom>
        </p:spPr>
      </p:pic>
      <p:sp>
        <p:nvSpPr>
          <p:cNvPr id="3" name="TextBox 2">
            <a:extLst>
              <a:ext uri="{FF2B5EF4-FFF2-40B4-BE49-F238E27FC236}">
                <a16:creationId xmlns:a16="http://schemas.microsoft.com/office/drawing/2014/main" id="{124711FA-CD2F-75B4-69DF-7E9CE21D0631}"/>
              </a:ext>
            </a:extLst>
          </p:cNvPr>
          <p:cNvSpPr txBox="1"/>
          <p:nvPr/>
        </p:nvSpPr>
        <p:spPr>
          <a:xfrm>
            <a:off x="510639" y="3429000"/>
            <a:ext cx="2018805" cy="430887"/>
          </a:xfrm>
          <a:prstGeom prst="rect">
            <a:avLst/>
          </a:prstGeom>
          <a:noFill/>
        </p:spPr>
        <p:txBody>
          <a:bodyPr wrap="square" rtlCol="0">
            <a:spAutoFit/>
          </a:bodyPr>
          <a:lstStyle/>
          <a:p>
            <a:r>
              <a:rPr lang="en-AU" sz="2200" b="1" dirty="0">
                <a:latin typeface="Arial" panose="020B0604020202020204" pitchFamily="34" charset="0"/>
                <a:cs typeface="Arial" panose="020B0604020202020204" pitchFamily="34" charset="0"/>
              </a:rPr>
              <a:t>Figure 5</a:t>
            </a:r>
          </a:p>
        </p:txBody>
      </p:sp>
    </p:spTree>
    <p:extLst>
      <p:ext uri="{BB962C8B-B14F-4D97-AF65-F5344CB8AC3E}">
        <p14:creationId xmlns:p14="http://schemas.microsoft.com/office/powerpoint/2010/main" val="664178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870689-0D70-2A83-C76B-2594F3838FF7}"/>
              </a:ext>
            </a:extLst>
          </p:cNvPr>
          <p:cNvSpPr txBox="1"/>
          <p:nvPr/>
        </p:nvSpPr>
        <p:spPr>
          <a:xfrm>
            <a:off x="285007" y="227750"/>
            <a:ext cx="11578441" cy="2781082"/>
          </a:xfrm>
          <a:prstGeom prst="rect">
            <a:avLst/>
          </a:prstGeom>
          <a:noFill/>
        </p:spPr>
        <p:txBody>
          <a:bodyPr wrap="square" rtlCol="0">
            <a:spAutoFit/>
          </a:bodyPr>
          <a:lstStyle/>
          <a:p>
            <a:pPr algn="ctr">
              <a:lnSpc>
                <a:spcPct val="107000"/>
              </a:lnSpc>
              <a:spcAft>
                <a:spcPts val="800"/>
              </a:spcAft>
            </a:pPr>
            <a:r>
              <a:rPr lang="en-AU" sz="2400" b="1" dirty="0">
                <a:effectLst/>
                <a:latin typeface="Arial" panose="020B0604020202020204" pitchFamily="34" charset="0"/>
                <a:ea typeface="Calibri" panose="020F0502020204030204" pitchFamily="34" charset="0"/>
                <a:cs typeface="Arial" panose="020B0604020202020204" pitchFamily="34" charset="0"/>
              </a:rPr>
              <a:t>THE VALUE OF WATER VAPOUR IN ENERGISING THE BUOYANT UPDRAFT</a:t>
            </a:r>
            <a:endParaRPr lang="en-AU" sz="2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AU" sz="2200" dirty="0">
                <a:effectLst/>
                <a:latin typeface="Arial" panose="020B0604020202020204" pitchFamily="34" charset="0"/>
                <a:ea typeface="Calibri" panose="020F0502020204030204" pitchFamily="34" charset="0"/>
                <a:cs typeface="Arial" panose="020B0604020202020204" pitchFamily="34" charset="0"/>
              </a:rPr>
              <a:t>The latent heat of water vapour is essentially “stored solar energy.” A very large amount (around 3.5 Gigajoule) is liberated in going from water vapour at 30C to one cubic metre of ice at -70C. Although atmospheric air has relatively modest vapour content, it is almost like gasoline: ten kilogram of water vapour is equal to the energy content of one kilogram of fuel oil:</a:t>
            </a:r>
          </a:p>
          <a:p>
            <a:endParaRPr lang="en-AU" dirty="0"/>
          </a:p>
        </p:txBody>
      </p:sp>
      <p:pic>
        <p:nvPicPr>
          <p:cNvPr id="3" name="Picture 2">
            <a:extLst>
              <a:ext uri="{FF2B5EF4-FFF2-40B4-BE49-F238E27FC236}">
                <a16:creationId xmlns:a16="http://schemas.microsoft.com/office/drawing/2014/main" id="{0930C395-1638-3F49-AAF4-71B131ED8A98}"/>
              </a:ext>
            </a:extLst>
          </p:cNvPr>
          <p:cNvPicPr>
            <a:picLocks noChangeAspect="1"/>
          </p:cNvPicPr>
          <p:nvPr/>
        </p:nvPicPr>
        <p:blipFill>
          <a:blip r:embed="rId2"/>
          <a:stretch>
            <a:fillRect/>
          </a:stretch>
        </p:blipFill>
        <p:spPr>
          <a:xfrm>
            <a:off x="3055196" y="2214880"/>
            <a:ext cx="6081607" cy="4561205"/>
          </a:xfrm>
          <a:prstGeom prst="rect">
            <a:avLst/>
          </a:prstGeom>
        </p:spPr>
      </p:pic>
      <p:sp>
        <p:nvSpPr>
          <p:cNvPr id="4" name="TextBox 3">
            <a:extLst>
              <a:ext uri="{FF2B5EF4-FFF2-40B4-BE49-F238E27FC236}">
                <a16:creationId xmlns:a16="http://schemas.microsoft.com/office/drawing/2014/main" id="{50589DD3-D22D-7C1F-6260-CCD635EE07BC}"/>
              </a:ext>
            </a:extLst>
          </p:cNvPr>
          <p:cNvSpPr txBox="1"/>
          <p:nvPr/>
        </p:nvSpPr>
        <p:spPr>
          <a:xfrm>
            <a:off x="587300" y="4048562"/>
            <a:ext cx="2672080" cy="2123658"/>
          </a:xfrm>
          <a:prstGeom prst="rect">
            <a:avLst/>
          </a:prstGeom>
          <a:noFill/>
        </p:spPr>
        <p:txBody>
          <a:bodyPr wrap="square" rtlCol="0">
            <a:spAutoFit/>
          </a:bodyPr>
          <a:lstStyle/>
          <a:p>
            <a:r>
              <a:rPr lang="en-AU" sz="2200" b="1" dirty="0">
                <a:latin typeface="Arial" panose="020B0604020202020204" pitchFamily="34" charset="0"/>
                <a:cs typeface="Arial" panose="020B0604020202020204" pitchFamily="34" charset="0"/>
              </a:rPr>
              <a:t>Figure 6</a:t>
            </a:r>
          </a:p>
          <a:p>
            <a:endParaRPr lang="en-AU" sz="2200" b="1" dirty="0">
              <a:latin typeface="Arial" panose="020B0604020202020204" pitchFamily="34" charset="0"/>
              <a:cs typeface="Arial" panose="020B0604020202020204" pitchFamily="34" charset="0"/>
            </a:endParaRPr>
          </a:p>
          <a:p>
            <a:r>
              <a:rPr lang="en-AU" sz="2200" b="1" dirty="0">
                <a:latin typeface="Arial" panose="020B0604020202020204" pitchFamily="34" charset="0"/>
                <a:cs typeface="Arial" panose="020B0604020202020204" pitchFamily="34" charset="0"/>
              </a:rPr>
              <a:t>The gain in temperature with a “moist adiabatic lapse rate.”</a:t>
            </a:r>
          </a:p>
        </p:txBody>
      </p:sp>
    </p:spTree>
    <p:extLst>
      <p:ext uri="{BB962C8B-B14F-4D97-AF65-F5344CB8AC3E}">
        <p14:creationId xmlns:p14="http://schemas.microsoft.com/office/powerpoint/2010/main" val="1055996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Line 46"/>
          <p:cNvSpPr>
            <a:spLocks noChangeShapeType="1"/>
          </p:cNvSpPr>
          <p:nvPr/>
        </p:nvSpPr>
        <p:spPr bwMode="auto">
          <a:xfrm flipV="1">
            <a:off x="7170739" y="1812925"/>
            <a:ext cx="306387" cy="1162050"/>
          </a:xfrm>
          <a:prstGeom prst="line">
            <a:avLst/>
          </a:prstGeom>
          <a:noFill/>
          <a:ln w="5715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AU" dirty="0"/>
          </a:p>
        </p:txBody>
      </p:sp>
      <p:sp>
        <p:nvSpPr>
          <p:cNvPr id="32771" name="Freeform 43"/>
          <p:cNvSpPr>
            <a:spLocks/>
          </p:cNvSpPr>
          <p:nvPr/>
        </p:nvSpPr>
        <p:spPr bwMode="auto">
          <a:xfrm>
            <a:off x="5226050" y="1509713"/>
            <a:ext cx="2190750" cy="3541712"/>
          </a:xfrm>
          <a:custGeom>
            <a:avLst/>
            <a:gdLst>
              <a:gd name="T0" fmla="*/ 0 w 1426"/>
              <a:gd name="T1" fmla="*/ 2147483646 h 2268"/>
              <a:gd name="T2" fmla="*/ 2147483646 w 1426"/>
              <a:gd name="T3" fmla="*/ 2147483646 h 2268"/>
              <a:gd name="T4" fmla="*/ 2147483646 w 1426"/>
              <a:gd name="T5" fmla="*/ 2147483646 h 2268"/>
              <a:gd name="T6" fmla="*/ 2147483646 w 1426"/>
              <a:gd name="T7" fmla="*/ 0 h 2268"/>
              <a:gd name="T8" fmla="*/ 0 w 1426"/>
              <a:gd name="T9" fmla="*/ 2147483646 h 2268"/>
              <a:gd name="T10" fmla="*/ 0 60000 65536"/>
              <a:gd name="T11" fmla="*/ 0 60000 65536"/>
              <a:gd name="T12" fmla="*/ 0 60000 65536"/>
              <a:gd name="T13" fmla="*/ 0 60000 65536"/>
              <a:gd name="T14" fmla="*/ 0 60000 65536"/>
              <a:gd name="T15" fmla="*/ 0 w 1426"/>
              <a:gd name="T16" fmla="*/ 0 h 2268"/>
              <a:gd name="T17" fmla="*/ 1426 w 1426"/>
              <a:gd name="T18" fmla="*/ 2268 h 2268"/>
            </a:gdLst>
            <a:ahLst/>
            <a:cxnLst>
              <a:cxn ang="T10">
                <a:pos x="T0" y="T1"/>
              </a:cxn>
              <a:cxn ang="T11">
                <a:pos x="T2" y="T3"/>
              </a:cxn>
              <a:cxn ang="T12">
                <a:pos x="T4" y="T5"/>
              </a:cxn>
              <a:cxn ang="T13">
                <a:pos x="T6" y="T7"/>
              </a:cxn>
              <a:cxn ang="T14">
                <a:pos x="T8" y="T9"/>
              </a:cxn>
            </a:cxnLst>
            <a:rect l="T15" t="T16" r="T17" b="T18"/>
            <a:pathLst>
              <a:path w="1426" h="2268">
                <a:moveTo>
                  <a:pt x="0" y="9"/>
                </a:moveTo>
                <a:lnTo>
                  <a:pt x="548" y="2268"/>
                </a:lnTo>
                <a:lnTo>
                  <a:pt x="896" y="2268"/>
                </a:lnTo>
                <a:lnTo>
                  <a:pt x="1426" y="0"/>
                </a:lnTo>
                <a:lnTo>
                  <a:pt x="0" y="9"/>
                </a:lnTo>
                <a:close/>
              </a:path>
            </a:pathLst>
          </a:custGeom>
          <a:solidFill>
            <a:srgbClr val="BBE0E3">
              <a:alpha val="2784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772" name="Rectangle 4"/>
          <p:cNvSpPr>
            <a:spLocks noChangeArrowheads="1"/>
          </p:cNvSpPr>
          <p:nvPr/>
        </p:nvSpPr>
        <p:spPr bwMode="auto">
          <a:xfrm>
            <a:off x="178130" y="-7938"/>
            <a:ext cx="11815948"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dirty="0"/>
              <a:t>THE POWER OF THE VORTEX UPDRAFT TO PENETRATE EARTH’S CONVECTIVE INHIBITION LAYER</a:t>
            </a:r>
          </a:p>
        </p:txBody>
      </p:sp>
      <p:sp>
        <p:nvSpPr>
          <p:cNvPr id="32773" name="Line 5"/>
          <p:cNvSpPr>
            <a:spLocks noChangeShapeType="1"/>
          </p:cNvSpPr>
          <p:nvPr/>
        </p:nvSpPr>
        <p:spPr bwMode="auto">
          <a:xfrm>
            <a:off x="3238500" y="5257800"/>
            <a:ext cx="6045200" cy="0"/>
          </a:xfrm>
          <a:prstGeom prst="line">
            <a:avLst/>
          </a:prstGeom>
          <a:noFill/>
          <a:ln w="76200">
            <a:pattFill prst="pct50">
              <a:fgClr>
                <a:schemeClr val="hlink"/>
              </a:fgClr>
              <a:bgClr>
                <a:srgbClr val="FFFFFF"/>
              </a:bgClr>
            </a:pattFill>
            <a:round/>
            <a:headEnd/>
            <a:tailEnd/>
          </a:ln>
          <a:extLst>
            <a:ext uri="{909E8E84-426E-40DD-AFC4-6F175D3DCCD1}">
              <a14:hiddenFill xmlns:a14="http://schemas.microsoft.com/office/drawing/2010/main">
                <a:noFill/>
              </a14:hiddenFill>
            </a:ext>
          </a:extLst>
        </p:spPr>
        <p:txBody>
          <a:bodyPr/>
          <a:lstStyle/>
          <a:p>
            <a:endParaRPr lang="en-AU" dirty="0"/>
          </a:p>
        </p:txBody>
      </p:sp>
      <p:sp>
        <p:nvSpPr>
          <p:cNvPr id="32774" name="Freeform 25"/>
          <p:cNvSpPr>
            <a:spLocks/>
          </p:cNvSpPr>
          <p:nvPr/>
        </p:nvSpPr>
        <p:spPr bwMode="auto">
          <a:xfrm>
            <a:off x="2641600" y="1504951"/>
            <a:ext cx="7253288" cy="3724275"/>
          </a:xfrm>
          <a:custGeom>
            <a:avLst/>
            <a:gdLst>
              <a:gd name="T0" fmla="*/ 0 w 3792"/>
              <a:gd name="T1" fmla="*/ 2147483646 h 2256"/>
              <a:gd name="T2" fmla="*/ 0 w 3792"/>
              <a:gd name="T3" fmla="*/ 2147483646 h 2256"/>
              <a:gd name="T4" fmla="*/ 2147483646 w 3792"/>
              <a:gd name="T5" fmla="*/ 2147483646 h 2256"/>
              <a:gd name="T6" fmla="*/ 2147483646 w 3792"/>
              <a:gd name="T7" fmla="*/ 2147483646 h 2256"/>
              <a:gd name="T8" fmla="*/ 2147483646 w 3792"/>
              <a:gd name="T9" fmla="*/ 2147483646 h 2256"/>
              <a:gd name="T10" fmla="*/ 2147483646 w 3792"/>
              <a:gd name="T11" fmla="*/ 2147483646 h 2256"/>
              <a:gd name="T12" fmla="*/ 2147483646 w 3792"/>
              <a:gd name="T13" fmla="*/ 2147483646 h 2256"/>
              <a:gd name="T14" fmla="*/ 2147483646 w 3792"/>
              <a:gd name="T15" fmla="*/ 0 h 2256"/>
              <a:gd name="T16" fmla="*/ 2147483646 w 3792"/>
              <a:gd name="T17" fmla="*/ 0 h 2256"/>
              <a:gd name="T18" fmla="*/ 2147483646 w 3792"/>
              <a:gd name="T19" fmla="*/ 2147483646 h 2256"/>
              <a:gd name="T20" fmla="*/ 2147483646 w 3792"/>
              <a:gd name="T21" fmla="*/ 2147483646 h 2256"/>
              <a:gd name="T22" fmla="*/ 2147483646 w 3792"/>
              <a:gd name="T23" fmla="*/ 2147483646 h 2256"/>
              <a:gd name="T24" fmla="*/ 2147483646 w 3792"/>
              <a:gd name="T25" fmla="*/ 2147483646 h 2256"/>
              <a:gd name="T26" fmla="*/ 2147483646 w 3792"/>
              <a:gd name="T27" fmla="*/ 2147483646 h 2256"/>
              <a:gd name="T28" fmla="*/ 2147483646 w 3792"/>
              <a:gd name="T29" fmla="*/ 2147483646 h 2256"/>
              <a:gd name="T30" fmla="*/ 2147483646 w 3792"/>
              <a:gd name="T31" fmla="*/ 2147483646 h 2256"/>
              <a:gd name="T32" fmla="*/ 2147483646 w 3792"/>
              <a:gd name="T33" fmla="*/ 2147483646 h 2256"/>
              <a:gd name="T34" fmla="*/ 2147483646 w 3792"/>
              <a:gd name="T35" fmla="*/ 2147483646 h 2256"/>
              <a:gd name="T36" fmla="*/ 2147483646 w 3792"/>
              <a:gd name="T37" fmla="*/ 2147483646 h 2256"/>
              <a:gd name="T38" fmla="*/ 2147483646 w 3792"/>
              <a:gd name="T39" fmla="*/ 2147483646 h 2256"/>
              <a:gd name="T40" fmla="*/ 2147483646 w 3792"/>
              <a:gd name="T41" fmla="*/ 2147483646 h 2256"/>
              <a:gd name="T42" fmla="*/ 0 w 3792"/>
              <a:gd name="T43" fmla="*/ 2147483646 h 22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792"/>
              <a:gd name="T67" fmla="*/ 0 h 2256"/>
              <a:gd name="T68" fmla="*/ 3792 w 3792"/>
              <a:gd name="T69" fmla="*/ 2256 h 22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792" h="2256">
                <a:moveTo>
                  <a:pt x="0" y="2256"/>
                </a:moveTo>
                <a:lnTo>
                  <a:pt x="0" y="2160"/>
                </a:lnTo>
                <a:lnTo>
                  <a:pt x="1776" y="2160"/>
                </a:lnTo>
                <a:lnTo>
                  <a:pt x="1824" y="2112"/>
                </a:lnTo>
                <a:lnTo>
                  <a:pt x="1824" y="2016"/>
                </a:lnTo>
                <a:lnTo>
                  <a:pt x="1728" y="1536"/>
                </a:lnTo>
                <a:lnTo>
                  <a:pt x="1536" y="576"/>
                </a:lnTo>
                <a:lnTo>
                  <a:pt x="1392" y="0"/>
                </a:lnTo>
                <a:lnTo>
                  <a:pt x="2448" y="0"/>
                </a:lnTo>
                <a:lnTo>
                  <a:pt x="2256" y="768"/>
                </a:lnTo>
                <a:lnTo>
                  <a:pt x="2016" y="1920"/>
                </a:lnTo>
                <a:lnTo>
                  <a:pt x="1968" y="2112"/>
                </a:lnTo>
                <a:lnTo>
                  <a:pt x="2078" y="2162"/>
                </a:lnTo>
                <a:lnTo>
                  <a:pt x="2160" y="2160"/>
                </a:lnTo>
                <a:lnTo>
                  <a:pt x="2928" y="2160"/>
                </a:lnTo>
                <a:lnTo>
                  <a:pt x="3408" y="2160"/>
                </a:lnTo>
                <a:lnTo>
                  <a:pt x="3648" y="2160"/>
                </a:lnTo>
                <a:lnTo>
                  <a:pt x="3792" y="2160"/>
                </a:lnTo>
                <a:lnTo>
                  <a:pt x="3792" y="2256"/>
                </a:lnTo>
                <a:lnTo>
                  <a:pt x="1920" y="2256"/>
                </a:lnTo>
                <a:lnTo>
                  <a:pt x="912" y="2256"/>
                </a:lnTo>
                <a:lnTo>
                  <a:pt x="0" y="2256"/>
                </a:lnTo>
                <a:close/>
              </a:path>
            </a:pathLst>
          </a:custGeom>
          <a:gradFill rotWithShape="1">
            <a:gsLst>
              <a:gs pos="0">
                <a:srgbClr val="576869">
                  <a:alpha val="67998"/>
                </a:srgbClr>
              </a:gs>
              <a:gs pos="100000">
                <a:srgbClr val="BBE0E3">
                  <a:alpha val="48000"/>
                </a:srgbClr>
              </a:gs>
            </a:gsLst>
            <a:lin ang="5400000" scaled="1"/>
          </a:gradFill>
          <a:ln w="9525">
            <a:solidFill>
              <a:schemeClr val="accent1"/>
            </a:solidFill>
            <a:round/>
            <a:headEnd/>
            <a:tailEnd/>
          </a:ln>
        </p:spPr>
        <p:txBody>
          <a:bodyPr/>
          <a:lstStyle/>
          <a:p>
            <a:endParaRPr lang="en-AU" dirty="0"/>
          </a:p>
        </p:txBody>
      </p:sp>
      <p:sp>
        <p:nvSpPr>
          <p:cNvPr id="32775" name="Line 26"/>
          <p:cNvSpPr>
            <a:spLocks noChangeShapeType="1"/>
          </p:cNvSpPr>
          <p:nvPr/>
        </p:nvSpPr>
        <p:spPr bwMode="auto">
          <a:xfrm>
            <a:off x="6502400" y="5041901"/>
            <a:ext cx="3627438" cy="28575"/>
          </a:xfrm>
          <a:prstGeom prst="line">
            <a:avLst/>
          </a:prstGeom>
          <a:noFill/>
          <a:ln w="38100">
            <a:solidFill>
              <a:schemeClr val="bg2"/>
            </a:solidFill>
            <a:prstDash val="lgDash"/>
            <a:round/>
            <a:headEnd/>
            <a:tailEnd/>
          </a:ln>
          <a:extLst>
            <a:ext uri="{909E8E84-426E-40DD-AFC4-6F175D3DCCD1}">
              <a14:hiddenFill xmlns:a14="http://schemas.microsoft.com/office/drawing/2010/main">
                <a:noFill/>
              </a14:hiddenFill>
            </a:ext>
          </a:extLst>
        </p:spPr>
        <p:txBody>
          <a:bodyPr/>
          <a:lstStyle/>
          <a:p>
            <a:endParaRPr lang="en-AU" dirty="0"/>
          </a:p>
        </p:txBody>
      </p:sp>
      <p:grpSp>
        <p:nvGrpSpPr>
          <p:cNvPr id="32776" name="Group 32"/>
          <p:cNvGrpSpPr>
            <a:grpSpLocks/>
          </p:cNvGrpSpPr>
          <p:nvPr/>
        </p:nvGrpSpPr>
        <p:grpSpPr bwMode="auto">
          <a:xfrm>
            <a:off x="3032125" y="1703389"/>
            <a:ext cx="2376488" cy="3121025"/>
            <a:chOff x="950" y="1073"/>
            <a:chExt cx="1497" cy="1966"/>
          </a:xfrm>
        </p:grpSpPr>
        <p:sp>
          <p:nvSpPr>
            <p:cNvPr id="32806" name="Freeform 30"/>
            <p:cNvSpPr>
              <a:spLocks/>
            </p:cNvSpPr>
            <p:nvPr/>
          </p:nvSpPr>
          <p:spPr bwMode="auto">
            <a:xfrm>
              <a:off x="950" y="1106"/>
              <a:ext cx="1063" cy="1783"/>
            </a:xfrm>
            <a:custGeom>
              <a:avLst/>
              <a:gdLst>
                <a:gd name="T0" fmla="*/ 795 w 1063"/>
                <a:gd name="T1" fmla="*/ 0 h 1783"/>
                <a:gd name="T2" fmla="*/ 951 w 1063"/>
                <a:gd name="T3" fmla="*/ 658 h 1783"/>
                <a:gd name="T4" fmla="*/ 1033 w 1063"/>
                <a:gd name="T5" fmla="*/ 1362 h 1783"/>
                <a:gd name="T6" fmla="*/ 768 w 1063"/>
                <a:gd name="T7" fmla="*/ 1701 h 1783"/>
                <a:gd name="T8" fmla="*/ 0 w 1063"/>
                <a:gd name="T9" fmla="*/ 1783 h 1783"/>
                <a:gd name="T10" fmla="*/ 0 60000 65536"/>
                <a:gd name="T11" fmla="*/ 0 60000 65536"/>
                <a:gd name="T12" fmla="*/ 0 60000 65536"/>
                <a:gd name="T13" fmla="*/ 0 60000 65536"/>
                <a:gd name="T14" fmla="*/ 0 60000 65536"/>
                <a:gd name="T15" fmla="*/ 0 w 1063"/>
                <a:gd name="T16" fmla="*/ 0 h 1783"/>
                <a:gd name="T17" fmla="*/ 1063 w 1063"/>
                <a:gd name="T18" fmla="*/ 1783 h 1783"/>
              </a:gdLst>
              <a:ahLst/>
              <a:cxnLst>
                <a:cxn ang="T10">
                  <a:pos x="T0" y="T1"/>
                </a:cxn>
                <a:cxn ang="T11">
                  <a:pos x="T2" y="T3"/>
                </a:cxn>
                <a:cxn ang="T12">
                  <a:pos x="T4" y="T5"/>
                </a:cxn>
                <a:cxn ang="T13">
                  <a:pos x="T6" y="T7"/>
                </a:cxn>
                <a:cxn ang="T14">
                  <a:pos x="T8" y="T9"/>
                </a:cxn>
              </a:cxnLst>
              <a:rect l="T15" t="T16" r="T17" b="T18"/>
              <a:pathLst>
                <a:path w="1063" h="1783">
                  <a:moveTo>
                    <a:pt x="795" y="0"/>
                  </a:moveTo>
                  <a:cubicBezTo>
                    <a:pt x="853" y="215"/>
                    <a:pt x="911" y="431"/>
                    <a:pt x="951" y="658"/>
                  </a:cubicBezTo>
                  <a:cubicBezTo>
                    <a:pt x="991" y="885"/>
                    <a:pt x="1063" y="1188"/>
                    <a:pt x="1033" y="1362"/>
                  </a:cubicBezTo>
                  <a:cubicBezTo>
                    <a:pt x="1003" y="1536"/>
                    <a:pt x="940" y="1631"/>
                    <a:pt x="768" y="1701"/>
                  </a:cubicBezTo>
                  <a:cubicBezTo>
                    <a:pt x="596" y="1771"/>
                    <a:pt x="129" y="1771"/>
                    <a:pt x="0" y="178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32807" name="Freeform 31"/>
            <p:cNvSpPr>
              <a:spLocks/>
            </p:cNvSpPr>
            <p:nvPr/>
          </p:nvSpPr>
          <p:spPr bwMode="auto">
            <a:xfrm>
              <a:off x="983" y="1073"/>
              <a:ext cx="1464" cy="1966"/>
            </a:xfrm>
            <a:custGeom>
              <a:avLst/>
              <a:gdLst>
                <a:gd name="T0" fmla="*/ 2147483646 w 1063"/>
                <a:gd name="T1" fmla="*/ 0 h 1783"/>
                <a:gd name="T2" fmla="*/ 2147483646 w 1063"/>
                <a:gd name="T3" fmla="*/ 7809640 h 1783"/>
                <a:gd name="T4" fmla="*/ 2147483646 w 1063"/>
                <a:gd name="T5" fmla="*/ 16124861 h 1783"/>
                <a:gd name="T6" fmla="*/ 2147483646 w 1063"/>
                <a:gd name="T7" fmla="*/ 20157177 h 1783"/>
                <a:gd name="T8" fmla="*/ 0 w 1063"/>
                <a:gd name="T9" fmla="*/ 21125977 h 1783"/>
                <a:gd name="T10" fmla="*/ 0 60000 65536"/>
                <a:gd name="T11" fmla="*/ 0 60000 65536"/>
                <a:gd name="T12" fmla="*/ 0 60000 65536"/>
                <a:gd name="T13" fmla="*/ 0 60000 65536"/>
                <a:gd name="T14" fmla="*/ 0 60000 65536"/>
                <a:gd name="T15" fmla="*/ 0 w 1063"/>
                <a:gd name="T16" fmla="*/ 0 h 1783"/>
                <a:gd name="T17" fmla="*/ 1063 w 1063"/>
                <a:gd name="T18" fmla="*/ 1783 h 1783"/>
              </a:gdLst>
              <a:ahLst/>
              <a:cxnLst>
                <a:cxn ang="T10">
                  <a:pos x="T0" y="T1"/>
                </a:cxn>
                <a:cxn ang="T11">
                  <a:pos x="T2" y="T3"/>
                </a:cxn>
                <a:cxn ang="T12">
                  <a:pos x="T4" y="T5"/>
                </a:cxn>
                <a:cxn ang="T13">
                  <a:pos x="T6" y="T7"/>
                </a:cxn>
                <a:cxn ang="T14">
                  <a:pos x="T8" y="T9"/>
                </a:cxn>
              </a:cxnLst>
              <a:rect l="T15" t="T16" r="T17" b="T18"/>
              <a:pathLst>
                <a:path w="1063" h="1783">
                  <a:moveTo>
                    <a:pt x="795" y="0"/>
                  </a:moveTo>
                  <a:cubicBezTo>
                    <a:pt x="853" y="215"/>
                    <a:pt x="911" y="431"/>
                    <a:pt x="951" y="658"/>
                  </a:cubicBezTo>
                  <a:cubicBezTo>
                    <a:pt x="991" y="885"/>
                    <a:pt x="1063" y="1188"/>
                    <a:pt x="1033" y="1362"/>
                  </a:cubicBezTo>
                  <a:cubicBezTo>
                    <a:pt x="1003" y="1536"/>
                    <a:pt x="940" y="1631"/>
                    <a:pt x="768" y="1701"/>
                  </a:cubicBezTo>
                  <a:cubicBezTo>
                    <a:pt x="596" y="1771"/>
                    <a:pt x="129" y="1771"/>
                    <a:pt x="0" y="178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grpSp>
      <p:grpSp>
        <p:nvGrpSpPr>
          <p:cNvPr id="32777" name="Group 33"/>
          <p:cNvGrpSpPr>
            <a:grpSpLocks/>
          </p:cNvGrpSpPr>
          <p:nvPr/>
        </p:nvGrpSpPr>
        <p:grpSpPr bwMode="auto">
          <a:xfrm flipH="1">
            <a:off x="7116764" y="1725614"/>
            <a:ext cx="2376487" cy="3121025"/>
            <a:chOff x="950" y="1073"/>
            <a:chExt cx="1497" cy="1966"/>
          </a:xfrm>
        </p:grpSpPr>
        <p:sp>
          <p:nvSpPr>
            <p:cNvPr id="32804" name="Freeform 34"/>
            <p:cNvSpPr>
              <a:spLocks/>
            </p:cNvSpPr>
            <p:nvPr/>
          </p:nvSpPr>
          <p:spPr bwMode="auto">
            <a:xfrm>
              <a:off x="950" y="1106"/>
              <a:ext cx="1063" cy="1783"/>
            </a:xfrm>
            <a:custGeom>
              <a:avLst/>
              <a:gdLst>
                <a:gd name="T0" fmla="*/ 795 w 1063"/>
                <a:gd name="T1" fmla="*/ 0 h 1783"/>
                <a:gd name="T2" fmla="*/ 951 w 1063"/>
                <a:gd name="T3" fmla="*/ 658 h 1783"/>
                <a:gd name="T4" fmla="*/ 1033 w 1063"/>
                <a:gd name="T5" fmla="*/ 1362 h 1783"/>
                <a:gd name="T6" fmla="*/ 768 w 1063"/>
                <a:gd name="T7" fmla="*/ 1701 h 1783"/>
                <a:gd name="T8" fmla="*/ 0 w 1063"/>
                <a:gd name="T9" fmla="*/ 1783 h 1783"/>
                <a:gd name="T10" fmla="*/ 0 60000 65536"/>
                <a:gd name="T11" fmla="*/ 0 60000 65536"/>
                <a:gd name="T12" fmla="*/ 0 60000 65536"/>
                <a:gd name="T13" fmla="*/ 0 60000 65536"/>
                <a:gd name="T14" fmla="*/ 0 60000 65536"/>
                <a:gd name="T15" fmla="*/ 0 w 1063"/>
                <a:gd name="T16" fmla="*/ 0 h 1783"/>
                <a:gd name="T17" fmla="*/ 1063 w 1063"/>
                <a:gd name="T18" fmla="*/ 1783 h 1783"/>
              </a:gdLst>
              <a:ahLst/>
              <a:cxnLst>
                <a:cxn ang="T10">
                  <a:pos x="T0" y="T1"/>
                </a:cxn>
                <a:cxn ang="T11">
                  <a:pos x="T2" y="T3"/>
                </a:cxn>
                <a:cxn ang="T12">
                  <a:pos x="T4" y="T5"/>
                </a:cxn>
                <a:cxn ang="T13">
                  <a:pos x="T6" y="T7"/>
                </a:cxn>
                <a:cxn ang="T14">
                  <a:pos x="T8" y="T9"/>
                </a:cxn>
              </a:cxnLst>
              <a:rect l="T15" t="T16" r="T17" b="T18"/>
              <a:pathLst>
                <a:path w="1063" h="1783">
                  <a:moveTo>
                    <a:pt x="795" y="0"/>
                  </a:moveTo>
                  <a:cubicBezTo>
                    <a:pt x="853" y="215"/>
                    <a:pt x="911" y="431"/>
                    <a:pt x="951" y="658"/>
                  </a:cubicBezTo>
                  <a:cubicBezTo>
                    <a:pt x="991" y="885"/>
                    <a:pt x="1063" y="1188"/>
                    <a:pt x="1033" y="1362"/>
                  </a:cubicBezTo>
                  <a:cubicBezTo>
                    <a:pt x="1003" y="1536"/>
                    <a:pt x="940" y="1631"/>
                    <a:pt x="768" y="1701"/>
                  </a:cubicBezTo>
                  <a:cubicBezTo>
                    <a:pt x="596" y="1771"/>
                    <a:pt x="129" y="1771"/>
                    <a:pt x="0" y="178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32805" name="Freeform 35"/>
            <p:cNvSpPr>
              <a:spLocks/>
            </p:cNvSpPr>
            <p:nvPr/>
          </p:nvSpPr>
          <p:spPr bwMode="auto">
            <a:xfrm>
              <a:off x="983" y="1073"/>
              <a:ext cx="1464" cy="1966"/>
            </a:xfrm>
            <a:custGeom>
              <a:avLst/>
              <a:gdLst>
                <a:gd name="T0" fmla="*/ 2147483646 w 1063"/>
                <a:gd name="T1" fmla="*/ 0 h 1783"/>
                <a:gd name="T2" fmla="*/ 2147483646 w 1063"/>
                <a:gd name="T3" fmla="*/ 7809640 h 1783"/>
                <a:gd name="T4" fmla="*/ 2147483646 w 1063"/>
                <a:gd name="T5" fmla="*/ 16124861 h 1783"/>
                <a:gd name="T6" fmla="*/ 2147483646 w 1063"/>
                <a:gd name="T7" fmla="*/ 20157177 h 1783"/>
                <a:gd name="T8" fmla="*/ 0 w 1063"/>
                <a:gd name="T9" fmla="*/ 21125977 h 1783"/>
                <a:gd name="T10" fmla="*/ 0 60000 65536"/>
                <a:gd name="T11" fmla="*/ 0 60000 65536"/>
                <a:gd name="T12" fmla="*/ 0 60000 65536"/>
                <a:gd name="T13" fmla="*/ 0 60000 65536"/>
                <a:gd name="T14" fmla="*/ 0 60000 65536"/>
                <a:gd name="T15" fmla="*/ 0 w 1063"/>
                <a:gd name="T16" fmla="*/ 0 h 1783"/>
                <a:gd name="T17" fmla="*/ 1063 w 1063"/>
                <a:gd name="T18" fmla="*/ 1783 h 1783"/>
              </a:gdLst>
              <a:ahLst/>
              <a:cxnLst>
                <a:cxn ang="T10">
                  <a:pos x="T0" y="T1"/>
                </a:cxn>
                <a:cxn ang="T11">
                  <a:pos x="T2" y="T3"/>
                </a:cxn>
                <a:cxn ang="T12">
                  <a:pos x="T4" y="T5"/>
                </a:cxn>
                <a:cxn ang="T13">
                  <a:pos x="T6" y="T7"/>
                </a:cxn>
                <a:cxn ang="T14">
                  <a:pos x="T8" y="T9"/>
                </a:cxn>
              </a:cxnLst>
              <a:rect l="T15" t="T16" r="T17" b="T18"/>
              <a:pathLst>
                <a:path w="1063" h="1783">
                  <a:moveTo>
                    <a:pt x="795" y="0"/>
                  </a:moveTo>
                  <a:cubicBezTo>
                    <a:pt x="853" y="215"/>
                    <a:pt x="911" y="431"/>
                    <a:pt x="951" y="658"/>
                  </a:cubicBezTo>
                  <a:cubicBezTo>
                    <a:pt x="991" y="885"/>
                    <a:pt x="1063" y="1188"/>
                    <a:pt x="1033" y="1362"/>
                  </a:cubicBezTo>
                  <a:cubicBezTo>
                    <a:pt x="1003" y="1536"/>
                    <a:pt x="940" y="1631"/>
                    <a:pt x="768" y="1701"/>
                  </a:cubicBezTo>
                  <a:cubicBezTo>
                    <a:pt x="596" y="1771"/>
                    <a:pt x="129" y="1771"/>
                    <a:pt x="0" y="178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grpSp>
      <p:sp>
        <p:nvSpPr>
          <p:cNvPr id="40997" name="AutoShape 37"/>
          <p:cNvSpPr>
            <a:spLocks noChangeArrowheads="1"/>
          </p:cNvSpPr>
          <p:nvPr/>
        </p:nvSpPr>
        <p:spPr bwMode="auto">
          <a:xfrm rot="-190876">
            <a:off x="3795713" y="2573338"/>
            <a:ext cx="1454150" cy="1504950"/>
          </a:xfrm>
          <a:prstGeom prst="curvedRightArrow">
            <a:avLst>
              <a:gd name="adj1" fmla="val 20699"/>
              <a:gd name="adj2" fmla="val 41397"/>
              <a:gd name="adj3" fmla="val 33333"/>
            </a:avLst>
          </a:prstGeom>
          <a:solidFill>
            <a:srgbClr val="BBE0E3">
              <a:alpha val="6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AU" altLang="en-US" dirty="0"/>
          </a:p>
        </p:txBody>
      </p:sp>
      <p:sp>
        <p:nvSpPr>
          <p:cNvPr id="32779" name="Line 7"/>
          <p:cNvSpPr>
            <a:spLocks noChangeShapeType="1"/>
          </p:cNvSpPr>
          <p:nvPr/>
        </p:nvSpPr>
        <p:spPr bwMode="auto">
          <a:xfrm>
            <a:off x="3276600" y="5238750"/>
            <a:ext cx="607695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AU" dirty="0"/>
          </a:p>
        </p:txBody>
      </p:sp>
      <p:sp>
        <p:nvSpPr>
          <p:cNvPr id="32780" name="Line 8"/>
          <p:cNvSpPr>
            <a:spLocks noChangeShapeType="1"/>
          </p:cNvSpPr>
          <p:nvPr/>
        </p:nvSpPr>
        <p:spPr bwMode="auto">
          <a:xfrm flipV="1">
            <a:off x="2390775" y="5049839"/>
            <a:ext cx="3684588" cy="28575"/>
          </a:xfrm>
          <a:prstGeom prst="line">
            <a:avLst/>
          </a:prstGeom>
          <a:noFill/>
          <a:ln w="2857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en-AU" dirty="0"/>
          </a:p>
        </p:txBody>
      </p:sp>
      <p:sp>
        <p:nvSpPr>
          <p:cNvPr id="32781" name="Freeform 9"/>
          <p:cNvSpPr>
            <a:spLocks/>
          </p:cNvSpPr>
          <p:nvPr/>
        </p:nvSpPr>
        <p:spPr bwMode="auto">
          <a:xfrm>
            <a:off x="5502275" y="1622426"/>
            <a:ext cx="725488" cy="3427413"/>
          </a:xfrm>
          <a:custGeom>
            <a:avLst/>
            <a:gdLst>
              <a:gd name="T0" fmla="*/ 2147483646 w 970"/>
              <a:gd name="T1" fmla="*/ 2147483646 h 4638"/>
              <a:gd name="T2" fmla="*/ 2147483646 w 970"/>
              <a:gd name="T3" fmla="*/ 2147483646 h 4638"/>
              <a:gd name="T4" fmla="*/ 2147483646 w 970"/>
              <a:gd name="T5" fmla="*/ 2147483646 h 4638"/>
              <a:gd name="T6" fmla="*/ 2147483646 w 970"/>
              <a:gd name="T7" fmla="*/ 2147483646 h 4638"/>
              <a:gd name="T8" fmla="*/ 2147483646 w 970"/>
              <a:gd name="T9" fmla="*/ 2147483646 h 4638"/>
              <a:gd name="T10" fmla="*/ 2147483646 w 970"/>
              <a:gd name="T11" fmla="*/ 2147483646 h 4638"/>
              <a:gd name="T12" fmla="*/ 0 w 970"/>
              <a:gd name="T13" fmla="*/ 0 h 4638"/>
              <a:gd name="T14" fmla="*/ 0 60000 65536"/>
              <a:gd name="T15" fmla="*/ 0 60000 65536"/>
              <a:gd name="T16" fmla="*/ 0 60000 65536"/>
              <a:gd name="T17" fmla="*/ 0 60000 65536"/>
              <a:gd name="T18" fmla="*/ 0 60000 65536"/>
              <a:gd name="T19" fmla="*/ 0 60000 65536"/>
              <a:gd name="T20" fmla="*/ 0 60000 65536"/>
              <a:gd name="T21" fmla="*/ 0 w 970"/>
              <a:gd name="T22" fmla="*/ 0 h 4638"/>
              <a:gd name="T23" fmla="*/ 970 w 970"/>
              <a:gd name="T24" fmla="*/ 4638 h 46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0" h="4638">
                <a:moveTo>
                  <a:pt x="750" y="4638"/>
                </a:moveTo>
                <a:cubicBezTo>
                  <a:pt x="835" y="4620"/>
                  <a:pt x="920" y="4603"/>
                  <a:pt x="945" y="4533"/>
                </a:cubicBezTo>
                <a:cubicBezTo>
                  <a:pt x="970" y="4463"/>
                  <a:pt x="960" y="4535"/>
                  <a:pt x="900" y="4218"/>
                </a:cubicBezTo>
                <a:cubicBezTo>
                  <a:pt x="840" y="3901"/>
                  <a:pt x="680" y="3088"/>
                  <a:pt x="585" y="2628"/>
                </a:cubicBezTo>
                <a:cubicBezTo>
                  <a:pt x="490" y="2168"/>
                  <a:pt x="412" y="1818"/>
                  <a:pt x="330" y="1458"/>
                </a:cubicBezTo>
                <a:cubicBezTo>
                  <a:pt x="248" y="1098"/>
                  <a:pt x="145" y="711"/>
                  <a:pt x="90" y="468"/>
                </a:cubicBezTo>
                <a:cubicBezTo>
                  <a:pt x="35" y="225"/>
                  <a:pt x="17" y="112"/>
                  <a:pt x="0" y="0"/>
                </a:cubicBezTo>
              </a:path>
            </a:pathLst>
          </a:custGeom>
          <a:noFill/>
          <a:ln w="28575">
            <a:solidFill>
              <a:srgbClr val="333333"/>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32782" name="Freeform 10"/>
          <p:cNvSpPr>
            <a:spLocks/>
          </p:cNvSpPr>
          <p:nvPr/>
        </p:nvSpPr>
        <p:spPr bwMode="auto">
          <a:xfrm flipH="1">
            <a:off x="6418264" y="1622426"/>
            <a:ext cx="733425" cy="3427413"/>
          </a:xfrm>
          <a:custGeom>
            <a:avLst/>
            <a:gdLst>
              <a:gd name="T0" fmla="*/ 2147483646 w 970"/>
              <a:gd name="T1" fmla="*/ 2147483646 h 4638"/>
              <a:gd name="T2" fmla="*/ 2147483646 w 970"/>
              <a:gd name="T3" fmla="*/ 2147483646 h 4638"/>
              <a:gd name="T4" fmla="*/ 2147483646 w 970"/>
              <a:gd name="T5" fmla="*/ 2147483646 h 4638"/>
              <a:gd name="T6" fmla="*/ 2147483646 w 970"/>
              <a:gd name="T7" fmla="*/ 2147483646 h 4638"/>
              <a:gd name="T8" fmla="*/ 2147483646 w 970"/>
              <a:gd name="T9" fmla="*/ 2147483646 h 4638"/>
              <a:gd name="T10" fmla="*/ 2147483646 w 970"/>
              <a:gd name="T11" fmla="*/ 2147483646 h 4638"/>
              <a:gd name="T12" fmla="*/ 0 w 970"/>
              <a:gd name="T13" fmla="*/ 0 h 4638"/>
              <a:gd name="T14" fmla="*/ 0 60000 65536"/>
              <a:gd name="T15" fmla="*/ 0 60000 65536"/>
              <a:gd name="T16" fmla="*/ 0 60000 65536"/>
              <a:gd name="T17" fmla="*/ 0 60000 65536"/>
              <a:gd name="T18" fmla="*/ 0 60000 65536"/>
              <a:gd name="T19" fmla="*/ 0 60000 65536"/>
              <a:gd name="T20" fmla="*/ 0 60000 65536"/>
              <a:gd name="T21" fmla="*/ 0 w 970"/>
              <a:gd name="T22" fmla="*/ 0 h 4638"/>
              <a:gd name="T23" fmla="*/ 970 w 970"/>
              <a:gd name="T24" fmla="*/ 4638 h 46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0" h="4638">
                <a:moveTo>
                  <a:pt x="750" y="4638"/>
                </a:moveTo>
                <a:cubicBezTo>
                  <a:pt x="835" y="4620"/>
                  <a:pt x="920" y="4603"/>
                  <a:pt x="945" y="4533"/>
                </a:cubicBezTo>
                <a:cubicBezTo>
                  <a:pt x="970" y="4463"/>
                  <a:pt x="960" y="4535"/>
                  <a:pt x="900" y="4218"/>
                </a:cubicBezTo>
                <a:cubicBezTo>
                  <a:pt x="840" y="3901"/>
                  <a:pt x="680" y="3088"/>
                  <a:pt x="585" y="2628"/>
                </a:cubicBezTo>
                <a:cubicBezTo>
                  <a:pt x="490" y="2168"/>
                  <a:pt x="412" y="1818"/>
                  <a:pt x="330" y="1458"/>
                </a:cubicBezTo>
                <a:cubicBezTo>
                  <a:pt x="248" y="1098"/>
                  <a:pt x="145" y="711"/>
                  <a:pt x="90" y="468"/>
                </a:cubicBezTo>
                <a:cubicBezTo>
                  <a:pt x="35" y="225"/>
                  <a:pt x="17" y="112"/>
                  <a:pt x="0" y="0"/>
                </a:cubicBezTo>
              </a:path>
            </a:pathLst>
          </a:custGeom>
          <a:noFill/>
          <a:ln w="28575">
            <a:solidFill>
              <a:srgbClr val="333333"/>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32783" name="Freeform 13"/>
          <p:cNvSpPr>
            <a:spLocks/>
          </p:cNvSpPr>
          <p:nvPr/>
        </p:nvSpPr>
        <p:spPr bwMode="auto">
          <a:xfrm>
            <a:off x="5775326" y="2813050"/>
            <a:ext cx="1069975" cy="273050"/>
          </a:xfrm>
          <a:custGeom>
            <a:avLst/>
            <a:gdLst>
              <a:gd name="T0" fmla="*/ 0 w 1545"/>
              <a:gd name="T1" fmla="*/ 0 h 393"/>
              <a:gd name="T2" fmla="*/ 2147483646 w 1545"/>
              <a:gd name="T3" fmla="*/ 2147483646 h 393"/>
              <a:gd name="T4" fmla="*/ 2147483646 w 1545"/>
              <a:gd name="T5" fmla="*/ 2147483646 h 393"/>
              <a:gd name="T6" fmla="*/ 2147483646 w 1545"/>
              <a:gd name="T7" fmla="*/ 2147483646 h 393"/>
              <a:gd name="T8" fmla="*/ 2147483646 w 1545"/>
              <a:gd name="T9" fmla="*/ 2147483646 h 393"/>
              <a:gd name="T10" fmla="*/ 0 60000 65536"/>
              <a:gd name="T11" fmla="*/ 0 60000 65536"/>
              <a:gd name="T12" fmla="*/ 0 60000 65536"/>
              <a:gd name="T13" fmla="*/ 0 60000 65536"/>
              <a:gd name="T14" fmla="*/ 0 60000 65536"/>
              <a:gd name="T15" fmla="*/ 0 w 1545"/>
              <a:gd name="T16" fmla="*/ 0 h 393"/>
              <a:gd name="T17" fmla="*/ 1545 w 1545"/>
              <a:gd name="T18" fmla="*/ 393 h 393"/>
            </a:gdLst>
            <a:ahLst/>
            <a:cxnLst>
              <a:cxn ang="T10">
                <a:pos x="T0" y="T1"/>
              </a:cxn>
              <a:cxn ang="T11">
                <a:pos x="T2" y="T3"/>
              </a:cxn>
              <a:cxn ang="T12">
                <a:pos x="T4" y="T5"/>
              </a:cxn>
              <a:cxn ang="T13">
                <a:pos x="T6" y="T7"/>
              </a:cxn>
              <a:cxn ang="T14">
                <a:pos x="T8" y="T9"/>
              </a:cxn>
            </a:cxnLst>
            <a:rect l="T15" t="T16" r="T17" b="T18"/>
            <a:pathLst>
              <a:path w="1545" h="393">
                <a:moveTo>
                  <a:pt x="0" y="0"/>
                </a:moveTo>
                <a:cubicBezTo>
                  <a:pt x="54" y="117"/>
                  <a:pt x="108" y="235"/>
                  <a:pt x="240" y="300"/>
                </a:cubicBezTo>
                <a:cubicBezTo>
                  <a:pt x="372" y="365"/>
                  <a:pt x="615" y="387"/>
                  <a:pt x="795" y="390"/>
                </a:cubicBezTo>
                <a:cubicBezTo>
                  <a:pt x="975" y="393"/>
                  <a:pt x="1195" y="365"/>
                  <a:pt x="1320" y="315"/>
                </a:cubicBezTo>
                <a:cubicBezTo>
                  <a:pt x="1445" y="265"/>
                  <a:pt x="1545" y="120"/>
                  <a:pt x="1545" y="90"/>
                </a:cubicBezTo>
              </a:path>
            </a:pathLst>
          </a:custGeom>
          <a:noFill/>
          <a:ln w="28575">
            <a:solidFill>
              <a:srgbClr val="969696"/>
            </a:solidFill>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32784" name="Freeform 14"/>
          <p:cNvSpPr>
            <a:spLocks/>
          </p:cNvSpPr>
          <p:nvPr/>
        </p:nvSpPr>
        <p:spPr bwMode="auto">
          <a:xfrm>
            <a:off x="5976938" y="3776664"/>
            <a:ext cx="692150" cy="104775"/>
          </a:xfrm>
          <a:custGeom>
            <a:avLst/>
            <a:gdLst>
              <a:gd name="T0" fmla="*/ 0 w 1545"/>
              <a:gd name="T1" fmla="*/ 0 h 393"/>
              <a:gd name="T2" fmla="*/ 2147483646 w 1545"/>
              <a:gd name="T3" fmla="*/ 2147483646 h 393"/>
              <a:gd name="T4" fmla="*/ 2147483646 w 1545"/>
              <a:gd name="T5" fmla="*/ 2147483646 h 393"/>
              <a:gd name="T6" fmla="*/ 2147483646 w 1545"/>
              <a:gd name="T7" fmla="*/ 2147483646 h 393"/>
              <a:gd name="T8" fmla="*/ 2147483646 w 1545"/>
              <a:gd name="T9" fmla="*/ 2147483646 h 393"/>
              <a:gd name="T10" fmla="*/ 0 60000 65536"/>
              <a:gd name="T11" fmla="*/ 0 60000 65536"/>
              <a:gd name="T12" fmla="*/ 0 60000 65536"/>
              <a:gd name="T13" fmla="*/ 0 60000 65536"/>
              <a:gd name="T14" fmla="*/ 0 60000 65536"/>
              <a:gd name="T15" fmla="*/ 0 w 1545"/>
              <a:gd name="T16" fmla="*/ 0 h 393"/>
              <a:gd name="T17" fmla="*/ 1545 w 1545"/>
              <a:gd name="T18" fmla="*/ 393 h 393"/>
            </a:gdLst>
            <a:ahLst/>
            <a:cxnLst>
              <a:cxn ang="T10">
                <a:pos x="T0" y="T1"/>
              </a:cxn>
              <a:cxn ang="T11">
                <a:pos x="T2" y="T3"/>
              </a:cxn>
              <a:cxn ang="T12">
                <a:pos x="T4" y="T5"/>
              </a:cxn>
              <a:cxn ang="T13">
                <a:pos x="T6" y="T7"/>
              </a:cxn>
              <a:cxn ang="T14">
                <a:pos x="T8" y="T9"/>
              </a:cxn>
            </a:cxnLst>
            <a:rect l="T15" t="T16" r="T17" b="T18"/>
            <a:pathLst>
              <a:path w="1545" h="393">
                <a:moveTo>
                  <a:pt x="0" y="0"/>
                </a:moveTo>
                <a:cubicBezTo>
                  <a:pt x="54" y="117"/>
                  <a:pt x="108" y="235"/>
                  <a:pt x="240" y="300"/>
                </a:cubicBezTo>
                <a:cubicBezTo>
                  <a:pt x="372" y="365"/>
                  <a:pt x="615" y="387"/>
                  <a:pt x="795" y="390"/>
                </a:cubicBezTo>
                <a:cubicBezTo>
                  <a:pt x="975" y="393"/>
                  <a:pt x="1195" y="365"/>
                  <a:pt x="1320" y="315"/>
                </a:cubicBezTo>
                <a:cubicBezTo>
                  <a:pt x="1445" y="265"/>
                  <a:pt x="1545" y="120"/>
                  <a:pt x="1545" y="90"/>
                </a:cubicBezTo>
              </a:path>
            </a:pathLst>
          </a:custGeom>
          <a:noFill/>
          <a:ln w="28575">
            <a:solidFill>
              <a:srgbClr val="969696"/>
            </a:solidFill>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32785" name="Line 15"/>
          <p:cNvSpPr>
            <a:spLocks noChangeShapeType="1"/>
          </p:cNvSpPr>
          <p:nvPr/>
        </p:nvSpPr>
        <p:spPr bwMode="auto">
          <a:xfrm>
            <a:off x="6227763" y="3881438"/>
            <a:ext cx="190500" cy="0"/>
          </a:xfrm>
          <a:prstGeom prst="line">
            <a:avLst/>
          </a:prstGeom>
          <a:noFill/>
          <a:ln w="28575">
            <a:solidFill>
              <a:srgbClr val="969696"/>
            </a:solidFill>
            <a:round/>
            <a:headEnd/>
            <a:tailEnd type="triangle" w="med" len="med"/>
          </a:ln>
          <a:extLst>
            <a:ext uri="{909E8E84-426E-40DD-AFC4-6F175D3DCCD1}">
              <a14:hiddenFill xmlns:a14="http://schemas.microsoft.com/office/drawing/2010/main">
                <a:noFill/>
              </a14:hiddenFill>
            </a:ext>
          </a:extLst>
        </p:spPr>
        <p:txBody>
          <a:bodyPr/>
          <a:lstStyle/>
          <a:p>
            <a:endParaRPr lang="en-AU" dirty="0"/>
          </a:p>
        </p:txBody>
      </p:sp>
      <p:sp>
        <p:nvSpPr>
          <p:cNvPr id="32786" name="Line 16"/>
          <p:cNvSpPr>
            <a:spLocks noChangeShapeType="1"/>
          </p:cNvSpPr>
          <p:nvPr/>
        </p:nvSpPr>
        <p:spPr bwMode="auto">
          <a:xfrm>
            <a:off x="6227763" y="3086100"/>
            <a:ext cx="190500" cy="0"/>
          </a:xfrm>
          <a:prstGeom prst="line">
            <a:avLst/>
          </a:prstGeom>
          <a:noFill/>
          <a:ln w="28575">
            <a:solidFill>
              <a:srgbClr val="969696"/>
            </a:solidFill>
            <a:round/>
            <a:headEnd/>
            <a:tailEnd type="triangle" w="med" len="med"/>
          </a:ln>
          <a:extLst>
            <a:ext uri="{909E8E84-426E-40DD-AFC4-6F175D3DCCD1}">
              <a14:hiddenFill xmlns:a14="http://schemas.microsoft.com/office/drawing/2010/main">
                <a:noFill/>
              </a14:hiddenFill>
            </a:ext>
          </a:extLst>
        </p:spPr>
        <p:txBody>
          <a:bodyPr/>
          <a:lstStyle/>
          <a:p>
            <a:endParaRPr lang="en-AU" dirty="0"/>
          </a:p>
        </p:txBody>
      </p:sp>
      <p:sp>
        <p:nvSpPr>
          <p:cNvPr id="32787" name="Freeform 17"/>
          <p:cNvSpPr>
            <a:spLocks/>
          </p:cNvSpPr>
          <p:nvPr/>
        </p:nvSpPr>
        <p:spPr bwMode="auto">
          <a:xfrm>
            <a:off x="5554663" y="1811339"/>
            <a:ext cx="1541462" cy="371475"/>
          </a:xfrm>
          <a:custGeom>
            <a:avLst/>
            <a:gdLst>
              <a:gd name="T0" fmla="*/ 0 w 2220"/>
              <a:gd name="T1" fmla="*/ 0 h 532"/>
              <a:gd name="T2" fmla="*/ 2147483646 w 2220"/>
              <a:gd name="T3" fmla="*/ 2147483646 h 532"/>
              <a:gd name="T4" fmla="*/ 2147483646 w 2220"/>
              <a:gd name="T5" fmla="*/ 2147483646 h 532"/>
              <a:gd name="T6" fmla="*/ 2147483646 w 2220"/>
              <a:gd name="T7" fmla="*/ 2147483646 h 532"/>
              <a:gd name="T8" fmla="*/ 2147483646 w 2220"/>
              <a:gd name="T9" fmla="*/ 2147483646 h 532"/>
              <a:gd name="T10" fmla="*/ 0 60000 65536"/>
              <a:gd name="T11" fmla="*/ 0 60000 65536"/>
              <a:gd name="T12" fmla="*/ 0 60000 65536"/>
              <a:gd name="T13" fmla="*/ 0 60000 65536"/>
              <a:gd name="T14" fmla="*/ 0 60000 65536"/>
              <a:gd name="T15" fmla="*/ 0 w 2220"/>
              <a:gd name="T16" fmla="*/ 0 h 532"/>
              <a:gd name="T17" fmla="*/ 2220 w 2220"/>
              <a:gd name="T18" fmla="*/ 532 h 532"/>
            </a:gdLst>
            <a:ahLst/>
            <a:cxnLst>
              <a:cxn ang="T10">
                <a:pos x="T0" y="T1"/>
              </a:cxn>
              <a:cxn ang="T11">
                <a:pos x="T2" y="T3"/>
              </a:cxn>
              <a:cxn ang="T12">
                <a:pos x="T4" y="T5"/>
              </a:cxn>
              <a:cxn ang="T13">
                <a:pos x="T6" y="T7"/>
              </a:cxn>
              <a:cxn ang="T14">
                <a:pos x="T8" y="T9"/>
              </a:cxn>
            </a:cxnLst>
            <a:rect l="T15" t="T16" r="T17" b="T18"/>
            <a:pathLst>
              <a:path w="2220" h="532">
                <a:moveTo>
                  <a:pt x="0" y="0"/>
                </a:moveTo>
                <a:cubicBezTo>
                  <a:pt x="77" y="159"/>
                  <a:pt x="155" y="319"/>
                  <a:pt x="344" y="407"/>
                </a:cubicBezTo>
                <a:cubicBezTo>
                  <a:pt x="533" y="495"/>
                  <a:pt x="879" y="532"/>
                  <a:pt x="1139" y="529"/>
                </a:cubicBezTo>
                <a:cubicBezTo>
                  <a:pt x="1399" y="526"/>
                  <a:pt x="1725" y="474"/>
                  <a:pt x="1905" y="390"/>
                </a:cubicBezTo>
                <a:cubicBezTo>
                  <a:pt x="2085" y="306"/>
                  <a:pt x="2155" y="99"/>
                  <a:pt x="2220" y="23"/>
                </a:cubicBezTo>
              </a:path>
            </a:pathLst>
          </a:custGeom>
          <a:noFill/>
          <a:ln w="28575">
            <a:solidFill>
              <a:srgbClr val="969696"/>
            </a:solidFill>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32788" name="Line 18"/>
          <p:cNvSpPr>
            <a:spLocks noChangeShapeType="1"/>
          </p:cNvSpPr>
          <p:nvPr/>
        </p:nvSpPr>
        <p:spPr bwMode="auto">
          <a:xfrm>
            <a:off x="6175376" y="2182813"/>
            <a:ext cx="315913" cy="0"/>
          </a:xfrm>
          <a:prstGeom prst="line">
            <a:avLst/>
          </a:prstGeom>
          <a:noFill/>
          <a:ln w="28575">
            <a:solidFill>
              <a:srgbClr val="969696"/>
            </a:solidFill>
            <a:round/>
            <a:headEnd/>
            <a:tailEnd type="triangle" w="med" len="med"/>
          </a:ln>
          <a:extLst>
            <a:ext uri="{909E8E84-426E-40DD-AFC4-6F175D3DCCD1}">
              <a14:hiddenFill xmlns:a14="http://schemas.microsoft.com/office/drawing/2010/main">
                <a:noFill/>
              </a14:hiddenFill>
            </a:ext>
          </a:extLst>
        </p:spPr>
        <p:txBody>
          <a:bodyPr/>
          <a:lstStyle/>
          <a:p>
            <a:endParaRPr lang="en-AU" dirty="0"/>
          </a:p>
        </p:txBody>
      </p:sp>
      <p:sp>
        <p:nvSpPr>
          <p:cNvPr id="32789" name="Line 23"/>
          <p:cNvSpPr>
            <a:spLocks noChangeShapeType="1"/>
          </p:cNvSpPr>
          <p:nvPr/>
        </p:nvSpPr>
        <p:spPr bwMode="auto">
          <a:xfrm flipH="1" flipV="1">
            <a:off x="5694363" y="2393951"/>
            <a:ext cx="481012" cy="2290763"/>
          </a:xfrm>
          <a:prstGeom prst="line">
            <a:avLst/>
          </a:prstGeom>
          <a:noFill/>
          <a:ln w="28575">
            <a:solidFill>
              <a:schemeClr val="bg2"/>
            </a:solidFill>
            <a:prstDash val="dashDot"/>
            <a:round/>
            <a:headEnd/>
            <a:tailEnd type="triangle" w="med" len="med"/>
          </a:ln>
          <a:extLst>
            <a:ext uri="{909E8E84-426E-40DD-AFC4-6F175D3DCCD1}">
              <a14:hiddenFill xmlns:a14="http://schemas.microsoft.com/office/drawing/2010/main">
                <a:noFill/>
              </a14:hiddenFill>
            </a:ext>
          </a:extLst>
        </p:spPr>
        <p:txBody>
          <a:bodyPr/>
          <a:lstStyle/>
          <a:p>
            <a:endParaRPr lang="en-AU" dirty="0"/>
          </a:p>
        </p:txBody>
      </p:sp>
      <p:sp>
        <p:nvSpPr>
          <p:cNvPr id="32790" name="Line 24"/>
          <p:cNvSpPr>
            <a:spLocks noChangeShapeType="1"/>
          </p:cNvSpPr>
          <p:nvPr/>
        </p:nvSpPr>
        <p:spPr bwMode="auto">
          <a:xfrm flipV="1">
            <a:off x="6470650" y="2393951"/>
            <a:ext cx="490538" cy="2290763"/>
          </a:xfrm>
          <a:prstGeom prst="line">
            <a:avLst/>
          </a:prstGeom>
          <a:noFill/>
          <a:ln w="28575">
            <a:solidFill>
              <a:schemeClr val="bg2"/>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AU" dirty="0"/>
          </a:p>
        </p:txBody>
      </p:sp>
      <p:sp>
        <p:nvSpPr>
          <p:cNvPr id="32791" name="Line 38"/>
          <p:cNvSpPr>
            <a:spLocks noChangeShapeType="1"/>
          </p:cNvSpPr>
          <p:nvPr/>
        </p:nvSpPr>
        <p:spPr bwMode="auto">
          <a:xfrm flipV="1">
            <a:off x="2392363" y="5238750"/>
            <a:ext cx="7702550" cy="19050"/>
          </a:xfrm>
          <a:prstGeom prst="line">
            <a:avLst/>
          </a:prstGeom>
          <a:noFill/>
          <a:ln w="127000">
            <a:solidFill>
              <a:schemeClr val="tx2"/>
            </a:solidFill>
            <a:round/>
            <a:headEnd/>
            <a:tailEnd/>
          </a:ln>
          <a:extLst>
            <a:ext uri="{909E8E84-426E-40DD-AFC4-6F175D3DCCD1}">
              <a14:hiddenFill xmlns:a14="http://schemas.microsoft.com/office/drawing/2010/main">
                <a:noFill/>
              </a14:hiddenFill>
            </a:ext>
          </a:extLst>
        </p:spPr>
        <p:txBody>
          <a:bodyPr/>
          <a:lstStyle/>
          <a:p>
            <a:endParaRPr lang="en-AU" dirty="0"/>
          </a:p>
        </p:txBody>
      </p:sp>
      <p:sp>
        <p:nvSpPr>
          <p:cNvPr id="41002" name="AutoShape 42"/>
          <p:cNvSpPr>
            <a:spLocks noChangeArrowheads="1"/>
          </p:cNvSpPr>
          <p:nvPr/>
        </p:nvSpPr>
        <p:spPr bwMode="auto">
          <a:xfrm rot="16200000" flipV="1">
            <a:off x="4121151" y="3308351"/>
            <a:ext cx="1181100" cy="2740025"/>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333399">
              <a:alpha val="59999"/>
            </a:srgbClr>
          </a:solidFill>
          <a:ln w="9525" algn="ctr">
            <a:solidFill>
              <a:srgbClr val="6666FF"/>
            </a:solidFill>
            <a:miter lim="800000"/>
            <a:headEnd/>
            <a:tailEnd/>
          </a:ln>
        </p:spPr>
        <p:txBody>
          <a:bodyPr rot="10800000" vert="eaVert" wrap="none" anchor="ctr"/>
          <a:lstStyle/>
          <a:p>
            <a:endParaRPr lang="en-AU" dirty="0"/>
          </a:p>
        </p:txBody>
      </p:sp>
      <p:sp>
        <p:nvSpPr>
          <p:cNvPr id="41003" name="AutoShape 43"/>
          <p:cNvSpPr>
            <a:spLocks noChangeArrowheads="1"/>
          </p:cNvSpPr>
          <p:nvPr/>
        </p:nvSpPr>
        <p:spPr bwMode="auto">
          <a:xfrm rot="-5400000">
            <a:off x="7252494" y="3434557"/>
            <a:ext cx="1123950" cy="2532062"/>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333399">
              <a:alpha val="63921"/>
            </a:srgbClr>
          </a:solidFill>
          <a:ln w="9525" algn="ctr">
            <a:solidFill>
              <a:srgbClr val="6666FF"/>
            </a:solidFill>
            <a:miter lim="800000"/>
            <a:headEnd/>
            <a:tailEnd/>
          </a:ln>
        </p:spPr>
        <p:txBody>
          <a:bodyPr vert="eaVert" wrap="none" anchor="ctr"/>
          <a:lstStyle/>
          <a:p>
            <a:endParaRPr lang="en-AU" dirty="0"/>
          </a:p>
        </p:txBody>
      </p:sp>
      <p:sp>
        <p:nvSpPr>
          <p:cNvPr id="35870" name="Line 20"/>
          <p:cNvSpPr>
            <a:spLocks noChangeShapeType="1"/>
          </p:cNvSpPr>
          <p:nvPr/>
        </p:nvSpPr>
        <p:spPr bwMode="auto">
          <a:xfrm flipH="1">
            <a:off x="7870826" y="4438650"/>
            <a:ext cx="811213" cy="43180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AU" dirty="0"/>
          </a:p>
        </p:txBody>
      </p:sp>
      <p:sp>
        <p:nvSpPr>
          <p:cNvPr id="32795" name="Text Box 39"/>
          <p:cNvSpPr txBox="1">
            <a:spLocks noChangeArrowheads="1"/>
          </p:cNvSpPr>
          <p:nvPr/>
        </p:nvSpPr>
        <p:spPr bwMode="auto">
          <a:xfrm>
            <a:off x="5715000" y="1539875"/>
            <a:ext cx="1270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800" b="1" dirty="0">
                <a:latin typeface="Arial" panose="020B0604020202020204" pitchFamily="34" charset="0"/>
              </a:rPr>
              <a:t>“Funnel” of visible</a:t>
            </a:r>
            <a:r>
              <a:rPr lang="en-US" altLang="en-US" sz="1800" b="1" dirty="0">
                <a:solidFill>
                  <a:schemeClr val="bg2"/>
                </a:solidFill>
                <a:latin typeface="Arial" panose="020B0604020202020204" pitchFamily="34" charset="0"/>
              </a:rPr>
              <a:t> </a:t>
            </a:r>
            <a:r>
              <a:rPr lang="en-US" altLang="en-US" sz="1800" b="1" dirty="0">
                <a:latin typeface="Arial" panose="020B0604020202020204" pitchFamily="34" charset="0"/>
              </a:rPr>
              <a:t>rising water vapour and warm air</a:t>
            </a:r>
          </a:p>
        </p:txBody>
      </p:sp>
      <p:sp>
        <p:nvSpPr>
          <p:cNvPr id="35882" name="Text Box 42"/>
          <p:cNvSpPr txBox="1">
            <a:spLocks noChangeArrowheads="1"/>
          </p:cNvSpPr>
          <p:nvPr/>
        </p:nvSpPr>
        <p:spPr bwMode="auto">
          <a:xfrm>
            <a:off x="1774826" y="5391150"/>
            <a:ext cx="8893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400" b="1" dirty="0">
                <a:latin typeface="Arial" panose="020B0604020202020204" pitchFamily="34" charset="0"/>
              </a:rPr>
              <a:t>The vortex mechanism </a:t>
            </a:r>
            <a:r>
              <a:rPr lang="en-US" altLang="en-US" sz="2400" b="1" dirty="0">
                <a:solidFill>
                  <a:srgbClr val="FF3300"/>
                </a:solidFill>
                <a:latin typeface="Arial" panose="020B0604020202020204" pitchFamily="34" charset="0"/>
              </a:rPr>
              <a:t>inherently minimizes entrainment </a:t>
            </a:r>
            <a:r>
              <a:rPr lang="en-US" altLang="en-US" sz="2400" b="1" dirty="0">
                <a:latin typeface="Arial" panose="020B0604020202020204" pitchFamily="34" charset="0"/>
              </a:rPr>
              <a:t>between the highly buoyant updraft stream and the surrounding atmosphere</a:t>
            </a:r>
          </a:p>
        </p:txBody>
      </p:sp>
      <p:sp>
        <p:nvSpPr>
          <p:cNvPr id="22558" name="Line 44"/>
          <p:cNvSpPr>
            <a:spLocks noChangeShapeType="1"/>
          </p:cNvSpPr>
          <p:nvPr/>
        </p:nvSpPr>
        <p:spPr bwMode="auto">
          <a:xfrm flipH="1" flipV="1">
            <a:off x="5689601" y="1566864"/>
            <a:ext cx="188913" cy="1176337"/>
          </a:xfrm>
          <a:prstGeom prst="line">
            <a:avLst/>
          </a:prstGeom>
          <a:noFill/>
          <a:ln w="57150">
            <a:solidFill>
              <a:schemeClr val="tx1">
                <a:lumMod val="75000"/>
                <a:lumOff val="25000"/>
              </a:schemeClr>
            </a:solidFill>
            <a:round/>
            <a:headEnd/>
            <a:tailEnd type="triangle" w="med" len="med"/>
          </a:ln>
        </p:spPr>
        <p:txBody>
          <a:bodyPr/>
          <a:lstStyle/>
          <a:p>
            <a:pPr eaLnBrk="1" hangingPunct="1">
              <a:defRPr/>
            </a:pPr>
            <a:endParaRPr lang="en-AU" dirty="0">
              <a:latin typeface="Arial" charset="0"/>
              <a:cs typeface="Arial" charset="0"/>
            </a:endParaRPr>
          </a:p>
        </p:txBody>
      </p:sp>
      <p:sp>
        <p:nvSpPr>
          <p:cNvPr id="22559" name="Line 45"/>
          <p:cNvSpPr>
            <a:spLocks noChangeShapeType="1"/>
          </p:cNvSpPr>
          <p:nvPr/>
        </p:nvSpPr>
        <p:spPr bwMode="auto">
          <a:xfrm flipV="1">
            <a:off x="6727826" y="1603375"/>
            <a:ext cx="188913" cy="1176338"/>
          </a:xfrm>
          <a:prstGeom prst="line">
            <a:avLst/>
          </a:prstGeom>
          <a:noFill/>
          <a:ln w="57150">
            <a:solidFill>
              <a:schemeClr val="tx1">
                <a:lumMod val="75000"/>
                <a:lumOff val="25000"/>
              </a:schemeClr>
            </a:solidFill>
            <a:round/>
            <a:headEnd/>
            <a:tailEnd type="triangle" w="med" len="med"/>
          </a:ln>
        </p:spPr>
        <p:txBody>
          <a:bodyPr/>
          <a:lstStyle/>
          <a:p>
            <a:pPr eaLnBrk="1" hangingPunct="1">
              <a:defRPr/>
            </a:pPr>
            <a:endParaRPr lang="en-AU" dirty="0">
              <a:latin typeface="Arial" charset="0"/>
              <a:cs typeface="Arial" charset="0"/>
            </a:endParaRPr>
          </a:p>
        </p:txBody>
      </p:sp>
      <p:sp>
        <p:nvSpPr>
          <p:cNvPr id="32799" name="Line 48"/>
          <p:cNvSpPr>
            <a:spLocks noChangeShapeType="1"/>
          </p:cNvSpPr>
          <p:nvPr/>
        </p:nvSpPr>
        <p:spPr bwMode="auto">
          <a:xfrm flipH="1" flipV="1">
            <a:off x="5159376" y="1792288"/>
            <a:ext cx="320675" cy="1192212"/>
          </a:xfrm>
          <a:prstGeom prst="line">
            <a:avLst/>
          </a:prstGeom>
          <a:noFill/>
          <a:ln w="5715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AU" dirty="0"/>
          </a:p>
        </p:txBody>
      </p:sp>
      <p:sp>
        <p:nvSpPr>
          <p:cNvPr id="41008" name="AutoShape 48"/>
          <p:cNvSpPr>
            <a:spLocks noChangeArrowheads="1"/>
          </p:cNvSpPr>
          <p:nvPr/>
        </p:nvSpPr>
        <p:spPr bwMode="auto">
          <a:xfrm flipV="1">
            <a:off x="7210425" y="2400300"/>
            <a:ext cx="1238250" cy="1676400"/>
          </a:xfrm>
          <a:prstGeom prst="curvedLeftArrow">
            <a:avLst>
              <a:gd name="adj1" fmla="val 27077"/>
              <a:gd name="adj2" fmla="val 54154"/>
              <a:gd name="adj3" fmla="val 33333"/>
            </a:avLst>
          </a:prstGeom>
          <a:solidFill>
            <a:schemeClr val="accent1"/>
          </a:solidFill>
          <a:ln w="9525">
            <a:solidFill>
              <a:srgbClr val="B2BABA"/>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AU" altLang="en-US" dirty="0"/>
          </a:p>
        </p:txBody>
      </p:sp>
      <p:sp>
        <p:nvSpPr>
          <p:cNvPr id="35871" name="Line 21"/>
          <p:cNvSpPr>
            <a:spLocks noChangeShapeType="1"/>
          </p:cNvSpPr>
          <p:nvPr/>
        </p:nvSpPr>
        <p:spPr bwMode="auto">
          <a:xfrm rot="10800000" flipV="1">
            <a:off x="7566026" y="2122489"/>
            <a:ext cx="322263" cy="528637"/>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AU" dirty="0"/>
          </a:p>
        </p:txBody>
      </p:sp>
      <p:sp>
        <p:nvSpPr>
          <p:cNvPr id="35869" name="Text Box 19"/>
          <p:cNvSpPr txBox="1">
            <a:spLocks noChangeArrowheads="1"/>
          </p:cNvSpPr>
          <p:nvPr/>
        </p:nvSpPr>
        <p:spPr bwMode="auto">
          <a:xfrm>
            <a:off x="8395495" y="3455309"/>
            <a:ext cx="2674937"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6868" tIns="43434" rIns="86868" bIns="43434"/>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1200" b="1" dirty="0">
                <a:latin typeface="Arial" panose="020B0604020202020204" pitchFamily="34" charset="0"/>
              </a:rPr>
              <a:t>Moist air within the stagnant boundary layer is able to move towards the low pressure “eye” due to the relative lack of centrifugal force</a:t>
            </a:r>
            <a:endParaRPr lang="en-US" altLang="en-US" sz="1800" b="1" dirty="0">
              <a:latin typeface="Arial" panose="020B0604020202020204" pitchFamily="34" charset="0"/>
            </a:endParaRPr>
          </a:p>
        </p:txBody>
      </p:sp>
      <p:sp>
        <p:nvSpPr>
          <p:cNvPr id="35872" name="Text Box 22"/>
          <p:cNvSpPr txBox="1">
            <a:spLocks noChangeArrowheads="1"/>
          </p:cNvSpPr>
          <p:nvPr/>
        </p:nvSpPr>
        <p:spPr bwMode="auto">
          <a:xfrm>
            <a:off x="7839075" y="1409701"/>
            <a:ext cx="2681288"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6868" tIns="43434" rIns="86868" bIns="43434"/>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1200" b="1" dirty="0">
                <a:solidFill>
                  <a:srgbClr val="FF0000"/>
                </a:solidFill>
                <a:latin typeface="Arial" panose="020B0604020202020204" pitchFamily="34" charset="0"/>
              </a:rPr>
              <a:t>Air at altitude rotates with the vortex and cannot enter the cone of the vortex eye.</a:t>
            </a:r>
          </a:p>
          <a:p>
            <a:pPr eaLnBrk="1" hangingPunct="1">
              <a:spcBef>
                <a:spcPct val="0"/>
              </a:spcBef>
              <a:buFontTx/>
              <a:buNone/>
            </a:pPr>
            <a:r>
              <a:rPr lang="en-US" altLang="en-US" sz="1200" b="1" dirty="0">
                <a:solidFill>
                  <a:srgbClr val="FF0000"/>
                </a:solidFill>
                <a:latin typeface="Arial" panose="020B0604020202020204" pitchFamily="34" charset="0"/>
              </a:rPr>
              <a:t>On the other hand, less dense water vapour content is preferentially displaced towards the eye by the centrifugal field</a:t>
            </a:r>
          </a:p>
        </p:txBody>
      </p:sp>
      <p:sp>
        <p:nvSpPr>
          <p:cNvPr id="2" name="TextBox 1">
            <a:extLst>
              <a:ext uri="{FF2B5EF4-FFF2-40B4-BE49-F238E27FC236}">
                <a16:creationId xmlns:a16="http://schemas.microsoft.com/office/drawing/2014/main" id="{BD721621-4750-CB9F-EE31-3CE7E7966A5B}"/>
              </a:ext>
            </a:extLst>
          </p:cNvPr>
          <p:cNvSpPr txBox="1"/>
          <p:nvPr/>
        </p:nvSpPr>
        <p:spPr>
          <a:xfrm>
            <a:off x="510639" y="3429000"/>
            <a:ext cx="2018805" cy="430887"/>
          </a:xfrm>
          <a:prstGeom prst="rect">
            <a:avLst/>
          </a:prstGeom>
          <a:noFill/>
        </p:spPr>
        <p:txBody>
          <a:bodyPr wrap="square" rtlCol="0">
            <a:spAutoFit/>
          </a:bodyPr>
          <a:lstStyle/>
          <a:p>
            <a:r>
              <a:rPr lang="en-AU" sz="2200" b="1" dirty="0">
                <a:latin typeface="Arial" panose="020B0604020202020204" pitchFamily="34" charset="0"/>
                <a:cs typeface="Arial" panose="020B0604020202020204" pitchFamily="34" charset="0"/>
              </a:rPr>
              <a:t>Figure 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97"/>
                                        </p:tgtEl>
                                        <p:attrNameLst>
                                          <p:attrName>style.visibility</p:attrName>
                                        </p:attrNameLst>
                                      </p:cBhvr>
                                      <p:to>
                                        <p:strVal val="visible"/>
                                      </p:to>
                                    </p:set>
                                    <p:animEffect transition="in" filter="blinds(horizontal)">
                                      <p:cBhvr>
                                        <p:cTn id="7" dur="500"/>
                                        <p:tgtEl>
                                          <p:spTgt spid="4099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1008"/>
                                        </p:tgtEl>
                                        <p:attrNameLst>
                                          <p:attrName>style.visibility</p:attrName>
                                        </p:attrNameLst>
                                      </p:cBhvr>
                                      <p:to>
                                        <p:strVal val="visible"/>
                                      </p:to>
                                    </p:set>
                                    <p:animEffect transition="in" filter="blinds(horizontal)">
                                      <p:cBhvr>
                                        <p:cTn id="10" dur="500"/>
                                        <p:tgtEl>
                                          <p:spTgt spid="41008"/>
                                        </p:tgtEl>
                                      </p:cBhvr>
                                    </p:animEffect>
                                  </p:childTnLst>
                                </p:cTn>
                              </p:par>
                              <p:par>
                                <p:cTn id="11" presetID="1" presetClass="entr" presetSubtype="0" fill="hold" grpId="1" nodeType="withEffect">
                                  <p:stCondLst>
                                    <p:cond delay="0"/>
                                  </p:stCondLst>
                                  <p:childTnLst>
                                    <p:set>
                                      <p:cBhvr>
                                        <p:cTn id="12" dur="1" fill="hold">
                                          <p:stCondLst>
                                            <p:cond delay="0"/>
                                          </p:stCondLst>
                                        </p:cTn>
                                        <p:tgtEl>
                                          <p:spTgt spid="4100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87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87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869"/>
                                        </p:tgtEl>
                                        <p:attrNameLst>
                                          <p:attrName>style.visibility</p:attrName>
                                        </p:attrNameLst>
                                      </p:cBhvr>
                                      <p:to>
                                        <p:strVal val="visible"/>
                                      </p:to>
                                    </p:set>
                                  </p:childTnLst>
                                </p:cTn>
                              </p:par>
                              <p:par>
                                <p:cTn id="21" presetID="3" presetClass="entr" presetSubtype="10" fill="hold" grpId="0" nodeType="withEffect">
                                  <p:stCondLst>
                                    <p:cond delay="0"/>
                                  </p:stCondLst>
                                  <p:childTnLst>
                                    <p:set>
                                      <p:cBhvr>
                                        <p:cTn id="22" dur="1" fill="hold">
                                          <p:stCondLst>
                                            <p:cond delay="0"/>
                                          </p:stCondLst>
                                        </p:cTn>
                                        <p:tgtEl>
                                          <p:spTgt spid="41002"/>
                                        </p:tgtEl>
                                        <p:attrNameLst>
                                          <p:attrName>style.visibility</p:attrName>
                                        </p:attrNameLst>
                                      </p:cBhvr>
                                      <p:to>
                                        <p:strVal val="visible"/>
                                      </p:to>
                                    </p:set>
                                    <p:animEffect transition="in" filter="blinds(horizontal)">
                                      <p:cBhvr>
                                        <p:cTn id="23" dur="500"/>
                                        <p:tgtEl>
                                          <p:spTgt spid="41002"/>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35870"/>
                                        </p:tgtEl>
                                        <p:attrNameLst>
                                          <p:attrName>style.visibility</p:attrName>
                                        </p:attrNameLst>
                                      </p:cBhvr>
                                      <p:to>
                                        <p:strVal val="visible"/>
                                      </p:to>
                                    </p:set>
                                  </p:childTnLst>
                                </p:cTn>
                              </p:par>
                              <p:par>
                                <p:cTn id="26" presetID="3" presetClass="entr" presetSubtype="10" fill="hold" grpId="0" nodeType="withEffect">
                                  <p:stCondLst>
                                    <p:cond delay="0"/>
                                  </p:stCondLst>
                                  <p:childTnLst>
                                    <p:set>
                                      <p:cBhvr>
                                        <p:cTn id="27" dur="1" fill="hold">
                                          <p:stCondLst>
                                            <p:cond delay="0"/>
                                          </p:stCondLst>
                                        </p:cTn>
                                        <p:tgtEl>
                                          <p:spTgt spid="41003"/>
                                        </p:tgtEl>
                                        <p:attrNameLst>
                                          <p:attrName>style.visibility</p:attrName>
                                        </p:attrNameLst>
                                      </p:cBhvr>
                                      <p:to>
                                        <p:strVal val="visible"/>
                                      </p:to>
                                    </p:set>
                                    <p:animEffect transition="in" filter="blinds(horizontal)">
                                      <p:cBhvr>
                                        <p:cTn id="28" dur="500"/>
                                        <p:tgtEl>
                                          <p:spTgt spid="4100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35882">
                                            <p:txEl>
                                              <p:pRg st="0" end="0"/>
                                            </p:txEl>
                                          </p:spTgt>
                                        </p:tgtEl>
                                        <p:attrNameLst>
                                          <p:attrName>style.visibility</p:attrName>
                                        </p:attrNameLst>
                                      </p:cBhvr>
                                      <p:to>
                                        <p:strVal val="visible"/>
                                      </p:to>
                                    </p:set>
                                    <p:animEffect transition="in" filter="blinds(horizontal)">
                                      <p:cBhvr>
                                        <p:cTn id="33" dur="500"/>
                                        <p:tgtEl>
                                          <p:spTgt spid="358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7" grpId="0" animBg="1"/>
      <p:bldP spid="41002" grpId="0" animBg="1"/>
      <p:bldP spid="41003" grpId="0" animBg="1"/>
      <p:bldP spid="35870" grpId="0" animBg="1"/>
      <p:bldP spid="41008" grpId="0" animBg="1"/>
      <p:bldP spid="41008" grpId="1" animBg="1"/>
      <p:bldP spid="35871" grpId="0" animBg="1"/>
      <p:bldP spid="35869" grpId="0"/>
      <p:bldP spid="3587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F92F6-826F-D498-C016-842A689536CE}"/>
              </a:ext>
            </a:extLst>
          </p:cNvPr>
          <p:cNvSpPr>
            <a:spLocks noGrp="1"/>
          </p:cNvSpPr>
          <p:nvPr>
            <p:ph type="title"/>
          </p:nvPr>
        </p:nvSpPr>
        <p:spPr>
          <a:xfrm>
            <a:off x="838200" y="81387"/>
            <a:ext cx="10515600" cy="690510"/>
          </a:xfrm>
        </p:spPr>
        <p:txBody>
          <a:bodyPr anchor="t">
            <a:normAutofit/>
          </a:bodyPr>
          <a:lstStyle/>
          <a:p>
            <a:pPr algn="ctr">
              <a:lnSpc>
                <a:spcPct val="100000"/>
              </a:lnSpc>
            </a:pPr>
            <a:r>
              <a:rPr lang="en-AU" sz="2800" b="1" dirty="0">
                <a:latin typeface="Arial" panose="020B0604020202020204" pitchFamily="34" charset="0"/>
                <a:cs typeface="Arial" panose="020B0604020202020204" pitchFamily="34" charset="0"/>
              </a:rPr>
              <a:t>INTRODUCTION</a:t>
            </a:r>
          </a:p>
        </p:txBody>
      </p:sp>
      <p:pic>
        <p:nvPicPr>
          <p:cNvPr id="5" name="Content Placeholder 4" descr="A picture containing chart&#10;&#10;Description automatically generated">
            <a:extLst>
              <a:ext uri="{FF2B5EF4-FFF2-40B4-BE49-F238E27FC236}">
                <a16:creationId xmlns:a16="http://schemas.microsoft.com/office/drawing/2014/main" id="{DEB9DA97-789F-91FD-786B-697FAB4E2F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7140" y="983293"/>
            <a:ext cx="7305879" cy="4261763"/>
          </a:xfrm>
        </p:spPr>
      </p:pic>
      <p:sp>
        <p:nvSpPr>
          <p:cNvPr id="6" name="TextBox 5">
            <a:extLst>
              <a:ext uri="{FF2B5EF4-FFF2-40B4-BE49-F238E27FC236}">
                <a16:creationId xmlns:a16="http://schemas.microsoft.com/office/drawing/2014/main" id="{D2701F24-4C28-FBE3-EE7C-71ABB5330CC1}"/>
              </a:ext>
            </a:extLst>
          </p:cNvPr>
          <p:cNvSpPr txBox="1"/>
          <p:nvPr/>
        </p:nvSpPr>
        <p:spPr>
          <a:xfrm>
            <a:off x="391885" y="5330064"/>
            <a:ext cx="11578441" cy="1446550"/>
          </a:xfrm>
          <a:prstGeom prst="rect">
            <a:avLst/>
          </a:prstGeom>
          <a:noFill/>
        </p:spPr>
        <p:txBody>
          <a:bodyPr wrap="square" rtlCol="0">
            <a:spAutoFit/>
          </a:bodyPr>
          <a:lstStyle/>
          <a:p>
            <a:r>
              <a:rPr lang="en-AU" sz="2200" dirty="0">
                <a:latin typeface="Arial" panose="020B0604020202020204" pitchFamily="34" charset="0"/>
                <a:cs typeface="Arial" panose="020B0604020202020204" pitchFamily="34" charset="0"/>
              </a:rPr>
              <a:t>The </a:t>
            </a:r>
            <a:r>
              <a:rPr lang="en-AU" sz="2200" b="1" dirty="0">
                <a:latin typeface="Arial" panose="020B0604020202020204" pitchFamily="34" charset="0"/>
                <a:cs typeface="Arial" panose="020B0604020202020204" pitchFamily="34" charset="0"/>
              </a:rPr>
              <a:t>vortex engine </a:t>
            </a:r>
            <a:r>
              <a:rPr lang="en-AU" sz="2200" dirty="0">
                <a:latin typeface="Arial" panose="020B0604020202020204" pitchFamily="34" charset="0"/>
                <a:cs typeface="Arial" panose="020B0604020202020204" pitchFamily="34" charset="0"/>
              </a:rPr>
              <a:t>is designed to create enhanced atmospheric convection for:</a:t>
            </a:r>
          </a:p>
          <a:p>
            <a:pPr marL="742950" lvl="1" indent="-285750">
              <a:buFont typeface="Arial" panose="020B0604020202020204" pitchFamily="34" charset="0"/>
              <a:buChar char="•"/>
            </a:pPr>
            <a:r>
              <a:rPr lang="en-AU" sz="2200" dirty="0">
                <a:latin typeface="Arial" panose="020B0604020202020204" pitchFamily="34" charset="0"/>
                <a:cs typeface="Arial" panose="020B0604020202020204" pitchFamily="34" charset="0"/>
              </a:rPr>
              <a:t>Improvement of heat transfer from Earth to Space within the atmosphere</a:t>
            </a:r>
          </a:p>
          <a:p>
            <a:pPr marL="742950" lvl="1" indent="-285750">
              <a:buFont typeface="Arial" panose="020B0604020202020204" pitchFamily="34" charset="0"/>
              <a:buChar char="•"/>
            </a:pPr>
            <a:r>
              <a:rPr lang="en-AU" sz="2200" dirty="0">
                <a:latin typeface="Arial" panose="020B0604020202020204" pitchFamily="34" charset="0"/>
                <a:cs typeface="Arial" panose="020B0604020202020204" pitchFamily="34" charset="0"/>
              </a:rPr>
              <a:t>Generation of an electrical power output</a:t>
            </a:r>
          </a:p>
          <a:p>
            <a:pPr marL="742950" lvl="1" indent="-285750">
              <a:buFont typeface="Arial" panose="020B0604020202020204" pitchFamily="34" charset="0"/>
              <a:buChar char="•"/>
            </a:pPr>
            <a:r>
              <a:rPr lang="en-AU" sz="2200" dirty="0">
                <a:latin typeface="Arial" panose="020B0604020202020204" pitchFamily="34" charset="0"/>
                <a:cs typeface="Arial" panose="020B0604020202020204" pitchFamily="34" charset="0"/>
              </a:rPr>
              <a:t>Enhancing local rainfall</a:t>
            </a:r>
          </a:p>
        </p:txBody>
      </p:sp>
      <p:sp>
        <p:nvSpPr>
          <p:cNvPr id="7" name="TextBox 6">
            <a:extLst>
              <a:ext uri="{FF2B5EF4-FFF2-40B4-BE49-F238E27FC236}">
                <a16:creationId xmlns:a16="http://schemas.microsoft.com/office/drawing/2014/main" id="{0533351E-3DCB-3089-98BE-C2F7B15BCFB5}"/>
              </a:ext>
            </a:extLst>
          </p:cNvPr>
          <p:cNvSpPr txBox="1"/>
          <p:nvPr/>
        </p:nvSpPr>
        <p:spPr>
          <a:xfrm>
            <a:off x="518160" y="2857121"/>
            <a:ext cx="2600960" cy="1754326"/>
          </a:xfrm>
          <a:prstGeom prst="rect">
            <a:avLst/>
          </a:prstGeom>
          <a:noFill/>
        </p:spPr>
        <p:txBody>
          <a:bodyPr wrap="square" rtlCol="0">
            <a:spAutoFit/>
          </a:bodyPr>
          <a:lstStyle/>
          <a:p>
            <a:r>
              <a:rPr lang="en-AU" b="1" dirty="0">
                <a:latin typeface="Arial" panose="020B0604020202020204" pitchFamily="34" charset="0"/>
                <a:cs typeface="Arial" panose="020B0604020202020204" pitchFamily="34" charset="0"/>
              </a:rPr>
              <a:t>Figure 1.</a:t>
            </a:r>
          </a:p>
          <a:p>
            <a:endParaRPr lang="en-AU" b="1" dirty="0">
              <a:latin typeface="Arial" panose="020B0604020202020204" pitchFamily="34" charset="0"/>
              <a:cs typeface="Arial" panose="020B0604020202020204" pitchFamily="34" charset="0"/>
            </a:endParaRPr>
          </a:p>
          <a:p>
            <a:r>
              <a:rPr lang="en-AU" b="1" dirty="0">
                <a:latin typeface="Arial" panose="020B0604020202020204" pitchFamily="34" charset="0"/>
                <a:cs typeface="Arial" panose="020B0604020202020204" pitchFamily="34" charset="0"/>
              </a:rPr>
              <a:t>Diagrammatic view showing the favoured geothermal-powered system</a:t>
            </a:r>
          </a:p>
        </p:txBody>
      </p:sp>
    </p:spTree>
    <p:extLst>
      <p:ext uri="{BB962C8B-B14F-4D97-AF65-F5344CB8AC3E}">
        <p14:creationId xmlns:p14="http://schemas.microsoft.com/office/powerpoint/2010/main" val="1423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descr="Image result for entrainment flue gas stack altitude smoke plume momentum"/>
          <p:cNvSpPr>
            <a:spLocks noChangeAspect="1" noChangeArrowheads="1"/>
          </p:cNvSpPr>
          <p:nvPr/>
        </p:nvSpPr>
        <p:spPr bwMode="auto">
          <a:xfrm>
            <a:off x="2063751" y="1268414"/>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AU" altLang="en-US" dirty="0"/>
          </a:p>
        </p:txBody>
      </p:sp>
      <p:sp>
        <p:nvSpPr>
          <p:cNvPr id="34821" name="TextBox 2"/>
          <p:cNvSpPr txBox="1">
            <a:spLocks noChangeArrowheads="1"/>
          </p:cNvSpPr>
          <p:nvPr/>
        </p:nvSpPr>
        <p:spPr bwMode="auto">
          <a:xfrm>
            <a:off x="308757" y="1"/>
            <a:ext cx="1163781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AU" altLang="en-US" sz="2800" b="1" dirty="0"/>
              <a:t>ON THE OTHER HAND, A NON-ROTATING PLUME HAS AN INHERENTLY HIGH LEVEL OF ENTRAINMENT:</a:t>
            </a:r>
          </a:p>
        </p:txBody>
      </p:sp>
      <p:grpSp>
        <p:nvGrpSpPr>
          <p:cNvPr id="2" name="Group 1">
            <a:extLst>
              <a:ext uri="{FF2B5EF4-FFF2-40B4-BE49-F238E27FC236}">
                <a16:creationId xmlns:a16="http://schemas.microsoft.com/office/drawing/2014/main" id="{9FD43361-E056-7FE4-3BA4-63640C91AB36}"/>
              </a:ext>
            </a:extLst>
          </p:cNvPr>
          <p:cNvGrpSpPr/>
          <p:nvPr/>
        </p:nvGrpSpPr>
        <p:grpSpPr>
          <a:xfrm>
            <a:off x="1878012" y="1613854"/>
            <a:ext cx="8435976" cy="5048250"/>
            <a:chOff x="1919288" y="1844675"/>
            <a:chExt cx="8435976" cy="5048250"/>
          </a:xfrm>
        </p:grpSpPr>
        <p:pic>
          <p:nvPicPr>
            <p:cNvPr id="34819" name="Picture 4" descr="http://www.translationdirectory.com/images_articles/wikipedia/Visualization_of_a_buoyant_Gaussian_air_pollutant_dispersion_plu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1844675"/>
              <a:ext cx="427355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6" descr="IndustrialEmissionPlume-W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363" y="1844675"/>
              <a:ext cx="38989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919289" y="5876925"/>
              <a:ext cx="84359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AU" altLang="en-US" sz="2000" b="1" dirty="0">
                  <a:solidFill>
                    <a:srgbClr val="FF0000"/>
                  </a:solidFill>
                </a:rPr>
                <a:t>The temperature differential involved is much higher than the waterspouts, but entrainment of the surrounding air severely inhibits convection</a:t>
              </a:r>
            </a:p>
          </p:txBody>
        </p:sp>
      </p:grpSp>
      <p:sp>
        <p:nvSpPr>
          <p:cNvPr id="3" name="TextBox 2">
            <a:extLst>
              <a:ext uri="{FF2B5EF4-FFF2-40B4-BE49-F238E27FC236}">
                <a16:creationId xmlns:a16="http://schemas.microsoft.com/office/drawing/2014/main" id="{2ADBA113-CA0B-7FEA-8884-227319F0DA5B}"/>
              </a:ext>
            </a:extLst>
          </p:cNvPr>
          <p:cNvSpPr txBox="1"/>
          <p:nvPr/>
        </p:nvSpPr>
        <p:spPr>
          <a:xfrm>
            <a:off x="510639" y="3429000"/>
            <a:ext cx="2018805" cy="430887"/>
          </a:xfrm>
          <a:prstGeom prst="rect">
            <a:avLst/>
          </a:prstGeom>
          <a:noFill/>
        </p:spPr>
        <p:txBody>
          <a:bodyPr wrap="square" rtlCol="0">
            <a:spAutoFit/>
          </a:bodyPr>
          <a:lstStyle/>
          <a:p>
            <a:r>
              <a:rPr lang="en-AU" sz="2200" b="1" dirty="0">
                <a:latin typeface="Arial" panose="020B0604020202020204" pitchFamily="34" charset="0"/>
                <a:cs typeface="Arial" panose="020B0604020202020204" pitchFamily="34" charset="0"/>
              </a:rPr>
              <a:t>Figure 8</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36"/>
          <p:cNvSpPr/>
          <p:nvPr/>
        </p:nvSpPr>
        <p:spPr>
          <a:xfrm>
            <a:off x="7000876" y="3040064"/>
            <a:ext cx="1268413" cy="3119437"/>
          </a:xfrm>
          <a:custGeom>
            <a:avLst/>
            <a:gdLst>
              <a:gd name="connsiteX0" fmla="*/ 0 w 1102659"/>
              <a:gd name="connsiteY0" fmla="*/ 537883 h 3119718"/>
              <a:gd name="connsiteX1" fmla="*/ 564777 w 1102659"/>
              <a:gd name="connsiteY1" fmla="*/ 0 h 3119718"/>
              <a:gd name="connsiteX2" fmla="*/ 1102659 w 1102659"/>
              <a:gd name="connsiteY2" fmla="*/ 524436 h 3119718"/>
              <a:gd name="connsiteX3" fmla="*/ 820271 w 1102659"/>
              <a:gd name="connsiteY3" fmla="*/ 537883 h 3119718"/>
              <a:gd name="connsiteX4" fmla="*/ 605118 w 1102659"/>
              <a:gd name="connsiteY4" fmla="*/ 3119718 h 3119718"/>
              <a:gd name="connsiteX5" fmla="*/ 484095 w 1102659"/>
              <a:gd name="connsiteY5" fmla="*/ 3106271 h 3119718"/>
              <a:gd name="connsiteX6" fmla="*/ 282389 w 1102659"/>
              <a:gd name="connsiteY6" fmla="*/ 537883 h 3119718"/>
              <a:gd name="connsiteX7" fmla="*/ 0 w 1102659"/>
              <a:gd name="connsiteY7" fmla="*/ 537883 h 311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59" h="3119718">
                <a:moveTo>
                  <a:pt x="0" y="537883"/>
                </a:moveTo>
                <a:lnTo>
                  <a:pt x="564777" y="0"/>
                </a:lnTo>
                <a:lnTo>
                  <a:pt x="1102659" y="524436"/>
                </a:lnTo>
                <a:lnTo>
                  <a:pt x="820271" y="537883"/>
                </a:lnTo>
                <a:lnTo>
                  <a:pt x="605118" y="3119718"/>
                </a:lnTo>
                <a:lnTo>
                  <a:pt x="484095" y="3106271"/>
                </a:lnTo>
                <a:lnTo>
                  <a:pt x="282389" y="537883"/>
                </a:lnTo>
                <a:lnTo>
                  <a:pt x="0" y="537883"/>
                </a:lnTo>
                <a:close/>
              </a:path>
            </a:pathLst>
          </a:custGeom>
          <a:solidFill>
            <a:schemeClr val="bg1">
              <a:lumMod val="95000"/>
            </a:schemeClr>
          </a:solidFill>
          <a:ln w="38100">
            <a:solidFill>
              <a:srgbClr val="385D8A">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dirty="0"/>
          </a:p>
        </p:txBody>
      </p:sp>
      <p:sp>
        <p:nvSpPr>
          <p:cNvPr id="2" name="Rectangle 1"/>
          <p:cNvSpPr/>
          <p:nvPr/>
        </p:nvSpPr>
        <p:spPr>
          <a:xfrm>
            <a:off x="1631950" y="115888"/>
            <a:ext cx="8928100" cy="64817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dirty="0"/>
          </a:p>
        </p:txBody>
      </p:sp>
      <p:cxnSp>
        <p:nvCxnSpPr>
          <p:cNvPr id="4" name="Straight Connector 3"/>
          <p:cNvCxnSpPr/>
          <p:nvPr/>
        </p:nvCxnSpPr>
        <p:spPr>
          <a:xfrm>
            <a:off x="2279650" y="6092826"/>
            <a:ext cx="7848600" cy="730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1847851" y="2349501"/>
            <a:ext cx="8424863" cy="4763"/>
          </a:xfrm>
          <a:prstGeom prst="line">
            <a:avLst/>
          </a:prstGeom>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2433639" y="3805238"/>
            <a:ext cx="2522537" cy="1344612"/>
          </a:xfrm>
          <a:custGeom>
            <a:avLst/>
            <a:gdLst>
              <a:gd name="connsiteX0" fmla="*/ 221067 w 2522487"/>
              <a:gd name="connsiteY0" fmla="*/ 215153 h 1344706"/>
              <a:gd name="connsiteX1" fmla="*/ 221067 w 2522487"/>
              <a:gd name="connsiteY1" fmla="*/ 215153 h 1344706"/>
              <a:gd name="connsiteX2" fmla="*/ 5914 w 2522487"/>
              <a:gd name="connsiteY2" fmla="*/ 806824 h 1344706"/>
              <a:gd name="connsiteX3" fmla="*/ 19361 w 2522487"/>
              <a:gd name="connsiteY3" fmla="*/ 874059 h 1344706"/>
              <a:gd name="connsiteX4" fmla="*/ 73149 w 2522487"/>
              <a:gd name="connsiteY4" fmla="*/ 927847 h 1344706"/>
              <a:gd name="connsiteX5" fmla="*/ 167278 w 2522487"/>
              <a:gd name="connsiteY5" fmla="*/ 995083 h 1344706"/>
              <a:gd name="connsiteX6" fmla="*/ 261408 w 2522487"/>
              <a:gd name="connsiteY6" fmla="*/ 1062318 h 1344706"/>
              <a:gd name="connsiteX7" fmla="*/ 288302 w 2522487"/>
              <a:gd name="connsiteY7" fmla="*/ 1102659 h 1344706"/>
              <a:gd name="connsiteX8" fmla="*/ 328643 w 2522487"/>
              <a:gd name="connsiteY8" fmla="*/ 1129553 h 1344706"/>
              <a:gd name="connsiteX9" fmla="*/ 342090 w 2522487"/>
              <a:gd name="connsiteY9" fmla="*/ 1169894 h 1344706"/>
              <a:gd name="connsiteX10" fmla="*/ 449667 w 2522487"/>
              <a:gd name="connsiteY10" fmla="*/ 1277471 h 1344706"/>
              <a:gd name="connsiteX11" fmla="*/ 490008 w 2522487"/>
              <a:gd name="connsiteY11" fmla="*/ 1290918 h 1344706"/>
              <a:gd name="connsiteX12" fmla="*/ 745502 w 2522487"/>
              <a:gd name="connsiteY12" fmla="*/ 1250577 h 1344706"/>
              <a:gd name="connsiteX13" fmla="*/ 826184 w 2522487"/>
              <a:gd name="connsiteY13" fmla="*/ 1196788 h 1344706"/>
              <a:gd name="connsiteX14" fmla="*/ 866525 w 2522487"/>
              <a:gd name="connsiteY14" fmla="*/ 1183341 h 1344706"/>
              <a:gd name="connsiteX15" fmla="*/ 920314 w 2522487"/>
              <a:gd name="connsiteY15" fmla="*/ 1210235 h 1344706"/>
              <a:gd name="connsiteX16" fmla="*/ 947208 w 2522487"/>
              <a:gd name="connsiteY16" fmla="*/ 1237130 h 1344706"/>
              <a:gd name="connsiteX17" fmla="*/ 1027890 w 2522487"/>
              <a:gd name="connsiteY17" fmla="*/ 1264024 h 1344706"/>
              <a:gd name="connsiteX18" fmla="*/ 1068231 w 2522487"/>
              <a:gd name="connsiteY18" fmla="*/ 1277471 h 1344706"/>
              <a:gd name="connsiteX19" fmla="*/ 1296831 w 2522487"/>
              <a:gd name="connsiteY19" fmla="*/ 1264024 h 1344706"/>
              <a:gd name="connsiteX20" fmla="*/ 1458196 w 2522487"/>
              <a:gd name="connsiteY20" fmla="*/ 1210235 h 1344706"/>
              <a:gd name="connsiteX21" fmla="*/ 1525431 w 2522487"/>
              <a:gd name="connsiteY21" fmla="*/ 1183341 h 1344706"/>
              <a:gd name="connsiteX22" fmla="*/ 1592667 w 2522487"/>
              <a:gd name="connsiteY22" fmla="*/ 1129553 h 1344706"/>
              <a:gd name="connsiteX23" fmla="*/ 1579219 w 2522487"/>
              <a:gd name="connsiteY23" fmla="*/ 1075765 h 1344706"/>
              <a:gd name="connsiteX24" fmla="*/ 1417855 w 2522487"/>
              <a:gd name="connsiteY24" fmla="*/ 1183341 h 1344706"/>
              <a:gd name="connsiteX25" fmla="*/ 1444749 w 2522487"/>
              <a:gd name="connsiteY25" fmla="*/ 1277471 h 1344706"/>
              <a:gd name="connsiteX26" fmla="*/ 1579219 w 2522487"/>
              <a:gd name="connsiteY26" fmla="*/ 1344706 h 1344706"/>
              <a:gd name="connsiteX27" fmla="*/ 1794372 w 2522487"/>
              <a:gd name="connsiteY27" fmla="*/ 1331259 h 1344706"/>
              <a:gd name="connsiteX28" fmla="*/ 1915396 w 2522487"/>
              <a:gd name="connsiteY28" fmla="*/ 1277471 h 1344706"/>
              <a:gd name="connsiteX29" fmla="*/ 1955737 w 2522487"/>
              <a:gd name="connsiteY29" fmla="*/ 1264024 h 1344706"/>
              <a:gd name="connsiteX30" fmla="*/ 2009525 w 2522487"/>
              <a:gd name="connsiteY30" fmla="*/ 1223683 h 1344706"/>
              <a:gd name="connsiteX31" fmla="*/ 2036419 w 2522487"/>
              <a:gd name="connsiteY31" fmla="*/ 1196788 h 1344706"/>
              <a:gd name="connsiteX32" fmla="*/ 2022972 w 2522487"/>
              <a:gd name="connsiteY32" fmla="*/ 1156447 h 1344706"/>
              <a:gd name="connsiteX33" fmla="*/ 2049867 w 2522487"/>
              <a:gd name="connsiteY33" fmla="*/ 1183341 h 1344706"/>
              <a:gd name="connsiteX34" fmla="*/ 2170890 w 2522487"/>
              <a:gd name="connsiteY34" fmla="*/ 1210235 h 1344706"/>
              <a:gd name="connsiteX35" fmla="*/ 2372596 w 2522487"/>
              <a:gd name="connsiteY35" fmla="*/ 1129553 h 1344706"/>
              <a:gd name="connsiteX36" fmla="*/ 2412937 w 2522487"/>
              <a:gd name="connsiteY36" fmla="*/ 1102659 h 1344706"/>
              <a:gd name="connsiteX37" fmla="*/ 2480172 w 2522487"/>
              <a:gd name="connsiteY37" fmla="*/ 1021977 h 1344706"/>
              <a:gd name="connsiteX38" fmla="*/ 2466725 w 2522487"/>
              <a:gd name="connsiteY38" fmla="*/ 954741 h 1344706"/>
              <a:gd name="connsiteX39" fmla="*/ 2520514 w 2522487"/>
              <a:gd name="connsiteY39" fmla="*/ 941294 h 1344706"/>
              <a:gd name="connsiteX40" fmla="*/ 2453278 w 2522487"/>
              <a:gd name="connsiteY40" fmla="*/ 753035 h 1344706"/>
              <a:gd name="connsiteX41" fmla="*/ 2439831 w 2522487"/>
              <a:gd name="connsiteY41" fmla="*/ 712694 h 1344706"/>
              <a:gd name="connsiteX42" fmla="*/ 2305361 w 2522487"/>
              <a:gd name="connsiteY42" fmla="*/ 591671 h 1344706"/>
              <a:gd name="connsiteX43" fmla="*/ 2238125 w 2522487"/>
              <a:gd name="connsiteY43" fmla="*/ 578224 h 1344706"/>
              <a:gd name="connsiteX44" fmla="*/ 2117102 w 2522487"/>
              <a:gd name="connsiteY44" fmla="*/ 564777 h 1344706"/>
              <a:gd name="connsiteX45" fmla="*/ 1807819 w 2522487"/>
              <a:gd name="connsiteY45" fmla="*/ 578224 h 1344706"/>
              <a:gd name="connsiteX46" fmla="*/ 1848161 w 2522487"/>
              <a:gd name="connsiteY46" fmla="*/ 591671 h 1344706"/>
              <a:gd name="connsiteX47" fmla="*/ 1888502 w 2522487"/>
              <a:gd name="connsiteY47" fmla="*/ 578224 h 1344706"/>
              <a:gd name="connsiteX48" fmla="*/ 1915396 w 2522487"/>
              <a:gd name="connsiteY48" fmla="*/ 537883 h 1344706"/>
              <a:gd name="connsiteX49" fmla="*/ 1848161 w 2522487"/>
              <a:gd name="connsiteY49" fmla="*/ 363071 h 1344706"/>
              <a:gd name="connsiteX50" fmla="*/ 1673349 w 2522487"/>
              <a:gd name="connsiteY50" fmla="*/ 215153 h 1344706"/>
              <a:gd name="connsiteX51" fmla="*/ 1592667 w 2522487"/>
              <a:gd name="connsiteY51" fmla="*/ 161365 h 1344706"/>
              <a:gd name="connsiteX52" fmla="*/ 1552325 w 2522487"/>
              <a:gd name="connsiteY52" fmla="*/ 134471 h 1344706"/>
              <a:gd name="connsiteX53" fmla="*/ 1296831 w 2522487"/>
              <a:gd name="connsiteY53" fmla="*/ 201706 h 1344706"/>
              <a:gd name="connsiteX54" fmla="*/ 1175808 w 2522487"/>
              <a:gd name="connsiteY54" fmla="*/ 242047 h 1344706"/>
              <a:gd name="connsiteX55" fmla="*/ 1189255 w 2522487"/>
              <a:gd name="connsiteY55" fmla="*/ 201706 h 1344706"/>
              <a:gd name="connsiteX56" fmla="*/ 1068231 w 2522487"/>
              <a:gd name="connsiteY56" fmla="*/ 161365 h 1344706"/>
              <a:gd name="connsiteX57" fmla="*/ 785843 w 2522487"/>
              <a:gd name="connsiteY57" fmla="*/ 147918 h 1344706"/>
              <a:gd name="connsiteX58" fmla="*/ 732055 w 2522487"/>
              <a:gd name="connsiteY58" fmla="*/ 40341 h 1344706"/>
              <a:gd name="connsiteX59" fmla="*/ 691714 w 2522487"/>
              <a:gd name="connsiteY59" fmla="*/ 26894 h 1344706"/>
              <a:gd name="connsiteX60" fmla="*/ 624478 w 2522487"/>
              <a:gd name="connsiteY60" fmla="*/ 0 h 1344706"/>
              <a:gd name="connsiteX61" fmla="*/ 570690 w 2522487"/>
              <a:gd name="connsiteY61" fmla="*/ 26894 h 1344706"/>
              <a:gd name="connsiteX62" fmla="*/ 490008 w 2522487"/>
              <a:gd name="connsiteY62" fmla="*/ 121024 h 1344706"/>
              <a:gd name="connsiteX63" fmla="*/ 463114 w 2522487"/>
              <a:gd name="connsiteY63" fmla="*/ 188259 h 1344706"/>
              <a:gd name="connsiteX64" fmla="*/ 395878 w 2522487"/>
              <a:gd name="connsiteY64" fmla="*/ 201706 h 1344706"/>
              <a:gd name="connsiteX65" fmla="*/ 315196 w 2522487"/>
              <a:gd name="connsiteY65" fmla="*/ 174812 h 1344706"/>
              <a:gd name="connsiteX66" fmla="*/ 274855 w 2522487"/>
              <a:gd name="connsiteY66" fmla="*/ 161365 h 1344706"/>
              <a:gd name="connsiteX67" fmla="*/ 234514 w 2522487"/>
              <a:gd name="connsiteY67" fmla="*/ 188259 h 1344706"/>
              <a:gd name="connsiteX68" fmla="*/ 207619 w 2522487"/>
              <a:gd name="connsiteY68" fmla="*/ 215153 h 1344706"/>
              <a:gd name="connsiteX69" fmla="*/ 167278 w 2522487"/>
              <a:gd name="connsiteY69" fmla="*/ 295835 h 1344706"/>
              <a:gd name="connsiteX70" fmla="*/ 167278 w 2522487"/>
              <a:gd name="connsiteY70" fmla="*/ 322730 h 134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522487" h="1344706">
                <a:moveTo>
                  <a:pt x="221067" y="215153"/>
                </a:moveTo>
                <a:lnTo>
                  <a:pt x="221067" y="215153"/>
                </a:lnTo>
                <a:cubicBezTo>
                  <a:pt x="149349" y="412377"/>
                  <a:pt x="-35243" y="601041"/>
                  <a:pt x="5914" y="806824"/>
                </a:cubicBezTo>
                <a:cubicBezTo>
                  <a:pt x="10396" y="829236"/>
                  <a:pt x="8261" y="854080"/>
                  <a:pt x="19361" y="874059"/>
                </a:cubicBezTo>
                <a:cubicBezTo>
                  <a:pt x="31675" y="896224"/>
                  <a:pt x="53525" y="911791"/>
                  <a:pt x="73149" y="927847"/>
                </a:cubicBezTo>
                <a:cubicBezTo>
                  <a:pt x="102992" y="952264"/>
                  <a:pt x="137435" y="970666"/>
                  <a:pt x="167278" y="995083"/>
                </a:cubicBezTo>
                <a:cubicBezTo>
                  <a:pt x="255017" y="1066869"/>
                  <a:pt x="183637" y="1036394"/>
                  <a:pt x="261408" y="1062318"/>
                </a:cubicBezTo>
                <a:cubicBezTo>
                  <a:pt x="270373" y="1075765"/>
                  <a:pt x="276874" y="1091231"/>
                  <a:pt x="288302" y="1102659"/>
                </a:cubicBezTo>
                <a:cubicBezTo>
                  <a:pt x="299730" y="1114087"/>
                  <a:pt x="318547" y="1116933"/>
                  <a:pt x="328643" y="1129553"/>
                </a:cubicBezTo>
                <a:cubicBezTo>
                  <a:pt x="337498" y="1140621"/>
                  <a:pt x="334578" y="1157874"/>
                  <a:pt x="342090" y="1169894"/>
                </a:cubicBezTo>
                <a:cubicBezTo>
                  <a:pt x="369750" y="1214150"/>
                  <a:pt x="404252" y="1251520"/>
                  <a:pt x="449667" y="1277471"/>
                </a:cubicBezTo>
                <a:cubicBezTo>
                  <a:pt x="461974" y="1284503"/>
                  <a:pt x="476561" y="1286436"/>
                  <a:pt x="490008" y="1290918"/>
                </a:cubicBezTo>
                <a:cubicBezTo>
                  <a:pt x="575173" y="1277471"/>
                  <a:pt x="661250" y="1268893"/>
                  <a:pt x="745502" y="1250577"/>
                </a:cubicBezTo>
                <a:cubicBezTo>
                  <a:pt x="830412" y="1232118"/>
                  <a:pt x="772605" y="1228936"/>
                  <a:pt x="826184" y="1196788"/>
                </a:cubicBezTo>
                <a:cubicBezTo>
                  <a:pt x="838338" y="1189495"/>
                  <a:pt x="853078" y="1187823"/>
                  <a:pt x="866525" y="1183341"/>
                </a:cubicBezTo>
                <a:cubicBezTo>
                  <a:pt x="884455" y="1192306"/>
                  <a:pt x="903635" y="1199115"/>
                  <a:pt x="920314" y="1210235"/>
                </a:cubicBezTo>
                <a:cubicBezTo>
                  <a:pt x="930863" y="1217268"/>
                  <a:pt x="935868" y="1231460"/>
                  <a:pt x="947208" y="1237130"/>
                </a:cubicBezTo>
                <a:cubicBezTo>
                  <a:pt x="972564" y="1249808"/>
                  <a:pt x="1000996" y="1255059"/>
                  <a:pt x="1027890" y="1264024"/>
                </a:cubicBezTo>
                <a:lnTo>
                  <a:pt x="1068231" y="1277471"/>
                </a:lnTo>
                <a:cubicBezTo>
                  <a:pt x="1144431" y="1272989"/>
                  <a:pt x="1221043" y="1273119"/>
                  <a:pt x="1296831" y="1264024"/>
                </a:cubicBezTo>
                <a:cubicBezTo>
                  <a:pt x="1400386" y="1251597"/>
                  <a:pt x="1384076" y="1243178"/>
                  <a:pt x="1458196" y="1210235"/>
                </a:cubicBezTo>
                <a:cubicBezTo>
                  <a:pt x="1480254" y="1200431"/>
                  <a:pt x="1504733" y="1195760"/>
                  <a:pt x="1525431" y="1183341"/>
                </a:cubicBezTo>
                <a:cubicBezTo>
                  <a:pt x="1550042" y="1168574"/>
                  <a:pt x="1570255" y="1147482"/>
                  <a:pt x="1592667" y="1129553"/>
                </a:cubicBezTo>
                <a:cubicBezTo>
                  <a:pt x="1588184" y="1111624"/>
                  <a:pt x="1597624" y="1074092"/>
                  <a:pt x="1579219" y="1075765"/>
                </a:cubicBezTo>
                <a:cubicBezTo>
                  <a:pt x="1473530" y="1085373"/>
                  <a:pt x="1458604" y="1122218"/>
                  <a:pt x="1417855" y="1183341"/>
                </a:cubicBezTo>
                <a:cubicBezTo>
                  <a:pt x="1426820" y="1214718"/>
                  <a:pt x="1424085" y="1252215"/>
                  <a:pt x="1444749" y="1277471"/>
                </a:cubicBezTo>
                <a:cubicBezTo>
                  <a:pt x="1473258" y="1312316"/>
                  <a:pt x="1535160" y="1330020"/>
                  <a:pt x="1579219" y="1344706"/>
                </a:cubicBezTo>
                <a:cubicBezTo>
                  <a:pt x="1650937" y="1340224"/>
                  <a:pt x="1723910" y="1345351"/>
                  <a:pt x="1794372" y="1331259"/>
                </a:cubicBezTo>
                <a:cubicBezTo>
                  <a:pt x="1837661" y="1322601"/>
                  <a:pt x="1874646" y="1294450"/>
                  <a:pt x="1915396" y="1277471"/>
                </a:cubicBezTo>
                <a:cubicBezTo>
                  <a:pt x="1928480" y="1272019"/>
                  <a:pt x="1942290" y="1268506"/>
                  <a:pt x="1955737" y="1264024"/>
                </a:cubicBezTo>
                <a:cubicBezTo>
                  <a:pt x="1973666" y="1250577"/>
                  <a:pt x="1992308" y="1238031"/>
                  <a:pt x="2009525" y="1223683"/>
                </a:cubicBezTo>
                <a:cubicBezTo>
                  <a:pt x="2019265" y="1215567"/>
                  <a:pt x="2033933" y="1209220"/>
                  <a:pt x="2036419" y="1196788"/>
                </a:cubicBezTo>
                <a:cubicBezTo>
                  <a:pt x="2039199" y="1182889"/>
                  <a:pt x="2012949" y="1166469"/>
                  <a:pt x="2022972" y="1156447"/>
                </a:cubicBezTo>
                <a:cubicBezTo>
                  <a:pt x="2031937" y="1147482"/>
                  <a:pt x="2038995" y="1176818"/>
                  <a:pt x="2049867" y="1183341"/>
                </a:cubicBezTo>
                <a:cubicBezTo>
                  <a:pt x="2075332" y="1198620"/>
                  <a:pt x="2154596" y="1207519"/>
                  <a:pt x="2170890" y="1210235"/>
                </a:cubicBezTo>
                <a:cubicBezTo>
                  <a:pt x="2250598" y="1183666"/>
                  <a:pt x="2263567" y="1180433"/>
                  <a:pt x="2372596" y="1129553"/>
                </a:cubicBezTo>
                <a:cubicBezTo>
                  <a:pt x="2387241" y="1122719"/>
                  <a:pt x="2400522" y="1113005"/>
                  <a:pt x="2412937" y="1102659"/>
                </a:cubicBezTo>
                <a:cubicBezTo>
                  <a:pt x="2451764" y="1070304"/>
                  <a:pt x="2453728" y="1061643"/>
                  <a:pt x="2480172" y="1021977"/>
                </a:cubicBezTo>
                <a:cubicBezTo>
                  <a:pt x="2475690" y="999565"/>
                  <a:pt x="2456503" y="975184"/>
                  <a:pt x="2466725" y="954741"/>
                </a:cubicBezTo>
                <a:cubicBezTo>
                  <a:pt x="2474990" y="938211"/>
                  <a:pt x="2518979" y="959712"/>
                  <a:pt x="2520514" y="941294"/>
                </a:cubicBezTo>
                <a:cubicBezTo>
                  <a:pt x="2532061" y="802727"/>
                  <a:pt x="2490766" y="828013"/>
                  <a:pt x="2453278" y="753035"/>
                </a:cubicBezTo>
                <a:cubicBezTo>
                  <a:pt x="2446939" y="740357"/>
                  <a:pt x="2449409" y="723143"/>
                  <a:pt x="2439831" y="712694"/>
                </a:cubicBezTo>
                <a:cubicBezTo>
                  <a:pt x="2399082" y="668241"/>
                  <a:pt x="2355537" y="625121"/>
                  <a:pt x="2305361" y="591671"/>
                </a:cubicBezTo>
                <a:cubicBezTo>
                  <a:pt x="2286344" y="578993"/>
                  <a:pt x="2260751" y="581456"/>
                  <a:pt x="2238125" y="578224"/>
                </a:cubicBezTo>
                <a:cubicBezTo>
                  <a:pt x="2197944" y="572484"/>
                  <a:pt x="2157443" y="569259"/>
                  <a:pt x="2117102" y="564777"/>
                </a:cubicBezTo>
                <a:cubicBezTo>
                  <a:pt x="2014008" y="569259"/>
                  <a:pt x="1910499" y="567956"/>
                  <a:pt x="1807819" y="578224"/>
                </a:cubicBezTo>
                <a:cubicBezTo>
                  <a:pt x="1793715" y="579634"/>
                  <a:pt x="1833986" y="591671"/>
                  <a:pt x="1848161" y="591671"/>
                </a:cubicBezTo>
                <a:cubicBezTo>
                  <a:pt x="1862335" y="591671"/>
                  <a:pt x="1875055" y="582706"/>
                  <a:pt x="1888502" y="578224"/>
                </a:cubicBezTo>
                <a:cubicBezTo>
                  <a:pt x="1897467" y="564777"/>
                  <a:pt x="1913933" y="553978"/>
                  <a:pt x="1915396" y="537883"/>
                </a:cubicBezTo>
                <a:cubicBezTo>
                  <a:pt x="1923849" y="444898"/>
                  <a:pt x="1904304" y="424318"/>
                  <a:pt x="1848161" y="363071"/>
                </a:cubicBezTo>
                <a:cubicBezTo>
                  <a:pt x="1756244" y="262798"/>
                  <a:pt x="1772692" y="281381"/>
                  <a:pt x="1673349" y="215153"/>
                </a:cubicBezTo>
                <a:lnTo>
                  <a:pt x="1592667" y="161365"/>
                </a:lnTo>
                <a:lnTo>
                  <a:pt x="1552325" y="134471"/>
                </a:lnTo>
                <a:cubicBezTo>
                  <a:pt x="1467160" y="156883"/>
                  <a:pt x="1381507" y="177513"/>
                  <a:pt x="1296831" y="201706"/>
                </a:cubicBezTo>
                <a:cubicBezTo>
                  <a:pt x="1255944" y="213388"/>
                  <a:pt x="1175808" y="242047"/>
                  <a:pt x="1175808" y="242047"/>
                </a:cubicBezTo>
                <a:cubicBezTo>
                  <a:pt x="1180290" y="228600"/>
                  <a:pt x="1194519" y="214867"/>
                  <a:pt x="1189255" y="201706"/>
                </a:cubicBezTo>
                <a:cubicBezTo>
                  <a:pt x="1176045" y="168681"/>
                  <a:pt x="1080810" y="162297"/>
                  <a:pt x="1068231" y="161365"/>
                </a:cubicBezTo>
                <a:cubicBezTo>
                  <a:pt x="974252" y="154404"/>
                  <a:pt x="879972" y="152400"/>
                  <a:pt x="785843" y="147918"/>
                </a:cubicBezTo>
                <a:cubicBezTo>
                  <a:pt x="767914" y="112059"/>
                  <a:pt x="756669" y="71987"/>
                  <a:pt x="732055" y="40341"/>
                </a:cubicBezTo>
                <a:cubicBezTo>
                  <a:pt x="723353" y="29152"/>
                  <a:pt x="704986" y="31871"/>
                  <a:pt x="691714" y="26894"/>
                </a:cubicBezTo>
                <a:cubicBezTo>
                  <a:pt x="669112" y="18419"/>
                  <a:pt x="646890" y="8965"/>
                  <a:pt x="624478" y="0"/>
                </a:cubicBezTo>
                <a:cubicBezTo>
                  <a:pt x="606549" y="8965"/>
                  <a:pt x="587002" y="15243"/>
                  <a:pt x="570690" y="26894"/>
                </a:cubicBezTo>
                <a:cubicBezTo>
                  <a:pt x="540434" y="48506"/>
                  <a:pt x="511197" y="92771"/>
                  <a:pt x="490008" y="121024"/>
                </a:cubicBezTo>
                <a:cubicBezTo>
                  <a:pt x="516049" y="303309"/>
                  <a:pt x="524571" y="195941"/>
                  <a:pt x="463114" y="188259"/>
                </a:cubicBezTo>
                <a:cubicBezTo>
                  <a:pt x="440435" y="185424"/>
                  <a:pt x="418290" y="197224"/>
                  <a:pt x="395878" y="201706"/>
                </a:cubicBezTo>
                <a:lnTo>
                  <a:pt x="315196" y="174812"/>
                </a:lnTo>
                <a:lnTo>
                  <a:pt x="274855" y="161365"/>
                </a:lnTo>
                <a:cubicBezTo>
                  <a:pt x="261408" y="170330"/>
                  <a:pt x="247134" y="178163"/>
                  <a:pt x="234514" y="188259"/>
                </a:cubicBezTo>
                <a:cubicBezTo>
                  <a:pt x="224614" y="196179"/>
                  <a:pt x="215539" y="205253"/>
                  <a:pt x="207619" y="215153"/>
                </a:cubicBezTo>
                <a:cubicBezTo>
                  <a:pt x="186465" y="241595"/>
                  <a:pt x="173906" y="262696"/>
                  <a:pt x="167278" y="295835"/>
                </a:cubicBezTo>
                <a:cubicBezTo>
                  <a:pt x="165520" y="304626"/>
                  <a:pt x="167278" y="313765"/>
                  <a:pt x="167278" y="322730"/>
                </a:cubicBezTo>
              </a:path>
            </a:pathLst>
          </a:custGeom>
          <a:noFill/>
          <a:ln w="76200">
            <a:solidFill>
              <a:srgbClr val="385D8A">
                <a:alpha val="52941"/>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dirty="0"/>
          </a:p>
        </p:txBody>
      </p:sp>
      <p:sp>
        <p:nvSpPr>
          <p:cNvPr id="8" name="Down Arrow 7"/>
          <p:cNvSpPr/>
          <p:nvPr/>
        </p:nvSpPr>
        <p:spPr>
          <a:xfrm flipV="1">
            <a:off x="3090863" y="5246689"/>
            <a:ext cx="1079500" cy="86677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dirty="0"/>
          </a:p>
        </p:txBody>
      </p:sp>
      <p:cxnSp>
        <p:nvCxnSpPr>
          <p:cNvPr id="10" name="Straight Arrow Connector 9"/>
          <p:cNvCxnSpPr/>
          <p:nvPr/>
        </p:nvCxnSpPr>
        <p:spPr>
          <a:xfrm>
            <a:off x="2063751" y="2281238"/>
            <a:ext cx="936625" cy="15113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887663" y="2378076"/>
            <a:ext cx="863600" cy="14398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573464" y="2354263"/>
            <a:ext cx="828675" cy="14398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6742114" y="1676401"/>
            <a:ext cx="2522537" cy="1344613"/>
          </a:xfrm>
          <a:custGeom>
            <a:avLst/>
            <a:gdLst>
              <a:gd name="connsiteX0" fmla="*/ 221067 w 2522487"/>
              <a:gd name="connsiteY0" fmla="*/ 215153 h 1344706"/>
              <a:gd name="connsiteX1" fmla="*/ 221067 w 2522487"/>
              <a:gd name="connsiteY1" fmla="*/ 215153 h 1344706"/>
              <a:gd name="connsiteX2" fmla="*/ 5914 w 2522487"/>
              <a:gd name="connsiteY2" fmla="*/ 806824 h 1344706"/>
              <a:gd name="connsiteX3" fmla="*/ 19361 w 2522487"/>
              <a:gd name="connsiteY3" fmla="*/ 874059 h 1344706"/>
              <a:gd name="connsiteX4" fmla="*/ 73149 w 2522487"/>
              <a:gd name="connsiteY4" fmla="*/ 927847 h 1344706"/>
              <a:gd name="connsiteX5" fmla="*/ 167278 w 2522487"/>
              <a:gd name="connsiteY5" fmla="*/ 995083 h 1344706"/>
              <a:gd name="connsiteX6" fmla="*/ 261408 w 2522487"/>
              <a:gd name="connsiteY6" fmla="*/ 1062318 h 1344706"/>
              <a:gd name="connsiteX7" fmla="*/ 288302 w 2522487"/>
              <a:gd name="connsiteY7" fmla="*/ 1102659 h 1344706"/>
              <a:gd name="connsiteX8" fmla="*/ 328643 w 2522487"/>
              <a:gd name="connsiteY8" fmla="*/ 1129553 h 1344706"/>
              <a:gd name="connsiteX9" fmla="*/ 342090 w 2522487"/>
              <a:gd name="connsiteY9" fmla="*/ 1169894 h 1344706"/>
              <a:gd name="connsiteX10" fmla="*/ 449667 w 2522487"/>
              <a:gd name="connsiteY10" fmla="*/ 1277471 h 1344706"/>
              <a:gd name="connsiteX11" fmla="*/ 490008 w 2522487"/>
              <a:gd name="connsiteY11" fmla="*/ 1290918 h 1344706"/>
              <a:gd name="connsiteX12" fmla="*/ 745502 w 2522487"/>
              <a:gd name="connsiteY12" fmla="*/ 1250577 h 1344706"/>
              <a:gd name="connsiteX13" fmla="*/ 826184 w 2522487"/>
              <a:gd name="connsiteY13" fmla="*/ 1196788 h 1344706"/>
              <a:gd name="connsiteX14" fmla="*/ 866525 w 2522487"/>
              <a:gd name="connsiteY14" fmla="*/ 1183341 h 1344706"/>
              <a:gd name="connsiteX15" fmla="*/ 920314 w 2522487"/>
              <a:gd name="connsiteY15" fmla="*/ 1210235 h 1344706"/>
              <a:gd name="connsiteX16" fmla="*/ 947208 w 2522487"/>
              <a:gd name="connsiteY16" fmla="*/ 1237130 h 1344706"/>
              <a:gd name="connsiteX17" fmla="*/ 1027890 w 2522487"/>
              <a:gd name="connsiteY17" fmla="*/ 1264024 h 1344706"/>
              <a:gd name="connsiteX18" fmla="*/ 1068231 w 2522487"/>
              <a:gd name="connsiteY18" fmla="*/ 1277471 h 1344706"/>
              <a:gd name="connsiteX19" fmla="*/ 1296831 w 2522487"/>
              <a:gd name="connsiteY19" fmla="*/ 1264024 h 1344706"/>
              <a:gd name="connsiteX20" fmla="*/ 1458196 w 2522487"/>
              <a:gd name="connsiteY20" fmla="*/ 1210235 h 1344706"/>
              <a:gd name="connsiteX21" fmla="*/ 1525431 w 2522487"/>
              <a:gd name="connsiteY21" fmla="*/ 1183341 h 1344706"/>
              <a:gd name="connsiteX22" fmla="*/ 1592667 w 2522487"/>
              <a:gd name="connsiteY22" fmla="*/ 1129553 h 1344706"/>
              <a:gd name="connsiteX23" fmla="*/ 1579219 w 2522487"/>
              <a:gd name="connsiteY23" fmla="*/ 1075765 h 1344706"/>
              <a:gd name="connsiteX24" fmla="*/ 1417855 w 2522487"/>
              <a:gd name="connsiteY24" fmla="*/ 1183341 h 1344706"/>
              <a:gd name="connsiteX25" fmla="*/ 1444749 w 2522487"/>
              <a:gd name="connsiteY25" fmla="*/ 1277471 h 1344706"/>
              <a:gd name="connsiteX26" fmla="*/ 1579219 w 2522487"/>
              <a:gd name="connsiteY26" fmla="*/ 1344706 h 1344706"/>
              <a:gd name="connsiteX27" fmla="*/ 1794372 w 2522487"/>
              <a:gd name="connsiteY27" fmla="*/ 1331259 h 1344706"/>
              <a:gd name="connsiteX28" fmla="*/ 1915396 w 2522487"/>
              <a:gd name="connsiteY28" fmla="*/ 1277471 h 1344706"/>
              <a:gd name="connsiteX29" fmla="*/ 1955737 w 2522487"/>
              <a:gd name="connsiteY29" fmla="*/ 1264024 h 1344706"/>
              <a:gd name="connsiteX30" fmla="*/ 2009525 w 2522487"/>
              <a:gd name="connsiteY30" fmla="*/ 1223683 h 1344706"/>
              <a:gd name="connsiteX31" fmla="*/ 2036419 w 2522487"/>
              <a:gd name="connsiteY31" fmla="*/ 1196788 h 1344706"/>
              <a:gd name="connsiteX32" fmla="*/ 2022972 w 2522487"/>
              <a:gd name="connsiteY32" fmla="*/ 1156447 h 1344706"/>
              <a:gd name="connsiteX33" fmla="*/ 2049867 w 2522487"/>
              <a:gd name="connsiteY33" fmla="*/ 1183341 h 1344706"/>
              <a:gd name="connsiteX34" fmla="*/ 2170890 w 2522487"/>
              <a:gd name="connsiteY34" fmla="*/ 1210235 h 1344706"/>
              <a:gd name="connsiteX35" fmla="*/ 2372596 w 2522487"/>
              <a:gd name="connsiteY35" fmla="*/ 1129553 h 1344706"/>
              <a:gd name="connsiteX36" fmla="*/ 2412937 w 2522487"/>
              <a:gd name="connsiteY36" fmla="*/ 1102659 h 1344706"/>
              <a:gd name="connsiteX37" fmla="*/ 2480172 w 2522487"/>
              <a:gd name="connsiteY37" fmla="*/ 1021977 h 1344706"/>
              <a:gd name="connsiteX38" fmla="*/ 2466725 w 2522487"/>
              <a:gd name="connsiteY38" fmla="*/ 954741 h 1344706"/>
              <a:gd name="connsiteX39" fmla="*/ 2520514 w 2522487"/>
              <a:gd name="connsiteY39" fmla="*/ 941294 h 1344706"/>
              <a:gd name="connsiteX40" fmla="*/ 2453278 w 2522487"/>
              <a:gd name="connsiteY40" fmla="*/ 753035 h 1344706"/>
              <a:gd name="connsiteX41" fmla="*/ 2439831 w 2522487"/>
              <a:gd name="connsiteY41" fmla="*/ 712694 h 1344706"/>
              <a:gd name="connsiteX42" fmla="*/ 2305361 w 2522487"/>
              <a:gd name="connsiteY42" fmla="*/ 591671 h 1344706"/>
              <a:gd name="connsiteX43" fmla="*/ 2238125 w 2522487"/>
              <a:gd name="connsiteY43" fmla="*/ 578224 h 1344706"/>
              <a:gd name="connsiteX44" fmla="*/ 2117102 w 2522487"/>
              <a:gd name="connsiteY44" fmla="*/ 564777 h 1344706"/>
              <a:gd name="connsiteX45" fmla="*/ 1807819 w 2522487"/>
              <a:gd name="connsiteY45" fmla="*/ 578224 h 1344706"/>
              <a:gd name="connsiteX46" fmla="*/ 1848161 w 2522487"/>
              <a:gd name="connsiteY46" fmla="*/ 591671 h 1344706"/>
              <a:gd name="connsiteX47" fmla="*/ 1888502 w 2522487"/>
              <a:gd name="connsiteY47" fmla="*/ 578224 h 1344706"/>
              <a:gd name="connsiteX48" fmla="*/ 1915396 w 2522487"/>
              <a:gd name="connsiteY48" fmla="*/ 537883 h 1344706"/>
              <a:gd name="connsiteX49" fmla="*/ 1848161 w 2522487"/>
              <a:gd name="connsiteY49" fmla="*/ 363071 h 1344706"/>
              <a:gd name="connsiteX50" fmla="*/ 1673349 w 2522487"/>
              <a:gd name="connsiteY50" fmla="*/ 215153 h 1344706"/>
              <a:gd name="connsiteX51" fmla="*/ 1592667 w 2522487"/>
              <a:gd name="connsiteY51" fmla="*/ 161365 h 1344706"/>
              <a:gd name="connsiteX52" fmla="*/ 1552325 w 2522487"/>
              <a:gd name="connsiteY52" fmla="*/ 134471 h 1344706"/>
              <a:gd name="connsiteX53" fmla="*/ 1296831 w 2522487"/>
              <a:gd name="connsiteY53" fmla="*/ 201706 h 1344706"/>
              <a:gd name="connsiteX54" fmla="*/ 1175808 w 2522487"/>
              <a:gd name="connsiteY54" fmla="*/ 242047 h 1344706"/>
              <a:gd name="connsiteX55" fmla="*/ 1189255 w 2522487"/>
              <a:gd name="connsiteY55" fmla="*/ 201706 h 1344706"/>
              <a:gd name="connsiteX56" fmla="*/ 1068231 w 2522487"/>
              <a:gd name="connsiteY56" fmla="*/ 161365 h 1344706"/>
              <a:gd name="connsiteX57" fmla="*/ 785843 w 2522487"/>
              <a:gd name="connsiteY57" fmla="*/ 147918 h 1344706"/>
              <a:gd name="connsiteX58" fmla="*/ 732055 w 2522487"/>
              <a:gd name="connsiteY58" fmla="*/ 40341 h 1344706"/>
              <a:gd name="connsiteX59" fmla="*/ 691714 w 2522487"/>
              <a:gd name="connsiteY59" fmla="*/ 26894 h 1344706"/>
              <a:gd name="connsiteX60" fmla="*/ 624478 w 2522487"/>
              <a:gd name="connsiteY60" fmla="*/ 0 h 1344706"/>
              <a:gd name="connsiteX61" fmla="*/ 570690 w 2522487"/>
              <a:gd name="connsiteY61" fmla="*/ 26894 h 1344706"/>
              <a:gd name="connsiteX62" fmla="*/ 490008 w 2522487"/>
              <a:gd name="connsiteY62" fmla="*/ 121024 h 1344706"/>
              <a:gd name="connsiteX63" fmla="*/ 463114 w 2522487"/>
              <a:gd name="connsiteY63" fmla="*/ 188259 h 1344706"/>
              <a:gd name="connsiteX64" fmla="*/ 395878 w 2522487"/>
              <a:gd name="connsiteY64" fmla="*/ 201706 h 1344706"/>
              <a:gd name="connsiteX65" fmla="*/ 315196 w 2522487"/>
              <a:gd name="connsiteY65" fmla="*/ 174812 h 1344706"/>
              <a:gd name="connsiteX66" fmla="*/ 274855 w 2522487"/>
              <a:gd name="connsiteY66" fmla="*/ 161365 h 1344706"/>
              <a:gd name="connsiteX67" fmla="*/ 234514 w 2522487"/>
              <a:gd name="connsiteY67" fmla="*/ 188259 h 1344706"/>
              <a:gd name="connsiteX68" fmla="*/ 207619 w 2522487"/>
              <a:gd name="connsiteY68" fmla="*/ 215153 h 1344706"/>
              <a:gd name="connsiteX69" fmla="*/ 167278 w 2522487"/>
              <a:gd name="connsiteY69" fmla="*/ 295835 h 1344706"/>
              <a:gd name="connsiteX70" fmla="*/ 167278 w 2522487"/>
              <a:gd name="connsiteY70" fmla="*/ 322730 h 134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522487" h="1344706">
                <a:moveTo>
                  <a:pt x="221067" y="215153"/>
                </a:moveTo>
                <a:lnTo>
                  <a:pt x="221067" y="215153"/>
                </a:lnTo>
                <a:cubicBezTo>
                  <a:pt x="149349" y="412377"/>
                  <a:pt x="-35243" y="601041"/>
                  <a:pt x="5914" y="806824"/>
                </a:cubicBezTo>
                <a:cubicBezTo>
                  <a:pt x="10396" y="829236"/>
                  <a:pt x="8261" y="854080"/>
                  <a:pt x="19361" y="874059"/>
                </a:cubicBezTo>
                <a:cubicBezTo>
                  <a:pt x="31675" y="896224"/>
                  <a:pt x="53525" y="911791"/>
                  <a:pt x="73149" y="927847"/>
                </a:cubicBezTo>
                <a:cubicBezTo>
                  <a:pt x="102992" y="952264"/>
                  <a:pt x="137435" y="970666"/>
                  <a:pt x="167278" y="995083"/>
                </a:cubicBezTo>
                <a:cubicBezTo>
                  <a:pt x="255017" y="1066869"/>
                  <a:pt x="183637" y="1036394"/>
                  <a:pt x="261408" y="1062318"/>
                </a:cubicBezTo>
                <a:cubicBezTo>
                  <a:pt x="270373" y="1075765"/>
                  <a:pt x="276874" y="1091231"/>
                  <a:pt x="288302" y="1102659"/>
                </a:cubicBezTo>
                <a:cubicBezTo>
                  <a:pt x="299730" y="1114087"/>
                  <a:pt x="318547" y="1116933"/>
                  <a:pt x="328643" y="1129553"/>
                </a:cubicBezTo>
                <a:cubicBezTo>
                  <a:pt x="337498" y="1140621"/>
                  <a:pt x="334578" y="1157874"/>
                  <a:pt x="342090" y="1169894"/>
                </a:cubicBezTo>
                <a:cubicBezTo>
                  <a:pt x="369750" y="1214150"/>
                  <a:pt x="404252" y="1251520"/>
                  <a:pt x="449667" y="1277471"/>
                </a:cubicBezTo>
                <a:cubicBezTo>
                  <a:pt x="461974" y="1284503"/>
                  <a:pt x="476561" y="1286436"/>
                  <a:pt x="490008" y="1290918"/>
                </a:cubicBezTo>
                <a:cubicBezTo>
                  <a:pt x="575173" y="1277471"/>
                  <a:pt x="661250" y="1268893"/>
                  <a:pt x="745502" y="1250577"/>
                </a:cubicBezTo>
                <a:cubicBezTo>
                  <a:pt x="830412" y="1232118"/>
                  <a:pt x="772605" y="1228936"/>
                  <a:pt x="826184" y="1196788"/>
                </a:cubicBezTo>
                <a:cubicBezTo>
                  <a:pt x="838338" y="1189495"/>
                  <a:pt x="853078" y="1187823"/>
                  <a:pt x="866525" y="1183341"/>
                </a:cubicBezTo>
                <a:cubicBezTo>
                  <a:pt x="884455" y="1192306"/>
                  <a:pt x="903635" y="1199115"/>
                  <a:pt x="920314" y="1210235"/>
                </a:cubicBezTo>
                <a:cubicBezTo>
                  <a:pt x="930863" y="1217268"/>
                  <a:pt x="935868" y="1231460"/>
                  <a:pt x="947208" y="1237130"/>
                </a:cubicBezTo>
                <a:cubicBezTo>
                  <a:pt x="972564" y="1249808"/>
                  <a:pt x="1000996" y="1255059"/>
                  <a:pt x="1027890" y="1264024"/>
                </a:cubicBezTo>
                <a:lnTo>
                  <a:pt x="1068231" y="1277471"/>
                </a:lnTo>
                <a:cubicBezTo>
                  <a:pt x="1144431" y="1272989"/>
                  <a:pt x="1221043" y="1273119"/>
                  <a:pt x="1296831" y="1264024"/>
                </a:cubicBezTo>
                <a:cubicBezTo>
                  <a:pt x="1400386" y="1251597"/>
                  <a:pt x="1384076" y="1243178"/>
                  <a:pt x="1458196" y="1210235"/>
                </a:cubicBezTo>
                <a:cubicBezTo>
                  <a:pt x="1480254" y="1200431"/>
                  <a:pt x="1504733" y="1195760"/>
                  <a:pt x="1525431" y="1183341"/>
                </a:cubicBezTo>
                <a:cubicBezTo>
                  <a:pt x="1550042" y="1168574"/>
                  <a:pt x="1570255" y="1147482"/>
                  <a:pt x="1592667" y="1129553"/>
                </a:cubicBezTo>
                <a:cubicBezTo>
                  <a:pt x="1588184" y="1111624"/>
                  <a:pt x="1597624" y="1074092"/>
                  <a:pt x="1579219" y="1075765"/>
                </a:cubicBezTo>
                <a:cubicBezTo>
                  <a:pt x="1473530" y="1085373"/>
                  <a:pt x="1458604" y="1122218"/>
                  <a:pt x="1417855" y="1183341"/>
                </a:cubicBezTo>
                <a:cubicBezTo>
                  <a:pt x="1426820" y="1214718"/>
                  <a:pt x="1424085" y="1252215"/>
                  <a:pt x="1444749" y="1277471"/>
                </a:cubicBezTo>
                <a:cubicBezTo>
                  <a:pt x="1473258" y="1312316"/>
                  <a:pt x="1535160" y="1330020"/>
                  <a:pt x="1579219" y="1344706"/>
                </a:cubicBezTo>
                <a:cubicBezTo>
                  <a:pt x="1650937" y="1340224"/>
                  <a:pt x="1723910" y="1345351"/>
                  <a:pt x="1794372" y="1331259"/>
                </a:cubicBezTo>
                <a:cubicBezTo>
                  <a:pt x="1837661" y="1322601"/>
                  <a:pt x="1874646" y="1294450"/>
                  <a:pt x="1915396" y="1277471"/>
                </a:cubicBezTo>
                <a:cubicBezTo>
                  <a:pt x="1928480" y="1272019"/>
                  <a:pt x="1942290" y="1268506"/>
                  <a:pt x="1955737" y="1264024"/>
                </a:cubicBezTo>
                <a:cubicBezTo>
                  <a:pt x="1973666" y="1250577"/>
                  <a:pt x="1992308" y="1238031"/>
                  <a:pt x="2009525" y="1223683"/>
                </a:cubicBezTo>
                <a:cubicBezTo>
                  <a:pt x="2019265" y="1215567"/>
                  <a:pt x="2033933" y="1209220"/>
                  <a:pt x="2036419" y="1196788"/>
                </a:cubicBezTo>
                <a:cubicBezTo>
                  <a:pt x="2039199" y="1182889"/>
                  <a:pt x="2012949" y="1166469"/>
                  <a:pt x="2022972" y="1156447"/>
                </a:cubicBezTo>
                <a:cubicBezTo>
                  <a:pt x="2031937" y="1147482"/>
                  <a:pt x="2038995" y="1176818"/>
                  <a:pt x="2049867" y="1183341"/>
                </a:cubicBezTo>
                <a:cubicBezTo>
                  <a:pt x="2075332" y="1198620"/>
                  <a:pt x="2154596" y="1207519"/>
                  <a:pt x="2170890" y="1210235"/>
                </a:cubicBezTo>
                <a:cubicBezTo>
                  <a:pt x="2250598" y="1183666"/>
                  <a:pt x="2263567" y="1180433"/>
                  <a:pt x="2372596" y="1129553"/>
                </a:cubicBezTo>
                <a:cubicBezTo>
                  <a:pt x="2387241" y="1122719"/>
                  <a:pt x="2400522" y="1113005"/>
                  <a:pt x="2412937" y="1102659"/>
                </a:cubicBezTo>
                <a:cubicBezTo>
                  <a:pt x="2451764" y="1070304"/>
                  <a:pt x="2453728" y="1061643"/>
                  <a:pt x="2480172" y="1021977"/>
                </a:cubicBezTo>
                <a:cubicBezTo>
                  <a:pt x="2475690" y="999565"/>
                  <a:pt x="2456503" y="975184"/>
                  <a:pt x="2466725" y="954741"/>
                </a:cubicBezTo>
                <a:cubicBezTo>
                  <a:pt x="2474990" y="938211"/>
                  <a:pt x="2518979" y="959712"/>
                  <a:pt x="2520514" y="941294"/>
                </a:cubicBezTo>
                <a:cubicBezTo>
                  <a:pt x="2532061" y="802727"/>
                  <a:pt x="2490766" y="828013"/>
                  <a:pt x="2453278" y="753035"/>
                </a:cubicBezTo>
                <a:cubicBezTo>
                  <a:pt x="2446939" y="740357"/>
                  <a:pt x="2449409" y="723143"/>
                  <a:pt x="2439831" y="712694"/>
                </a:cubicBezTo>
                <a:cubicBezTo>
                  <a:pt x="2399082" y="668241"/>
                  <a:pt x="2355537" y="625121"/>
                  <a:pt x="2305361" y="591671"/>
                </a:cubicBezTo>
                <a:cubicBezTo>
                  <a:pt x="2286344" y="578993"/>
                  <a:pt x="2260751" y="581456"/>
                  <a:pt x="2238125" y="578224"/>
                </a:cubicBezTo>
                <a:cubicBezTo>
                  <a:pt x="2197944" y="572484"/>
                  <a:pt x="2157443" y="569259"/>
                  <a:pt x="2117102" y="564777"/>
                </a:cubicBezTo>
                <a:cubicBezTo>
                  <a:pt x="2014008" y="569259"/>
                  <a:pt x="1910499" y="567956"/>
                  <a:pt x="1807819" y="578224"/>
                </a:cubicBezTo>
                <a:cubicBezTo>
                  <a:pt x="1793715" y="579634"/>
                  <a:pt x="1833986" y="591671"/>
                  <a:pt x="1848161" y="591671"/>
                </a:cubicBezTo>
                <a:cubicBezTo>
                  <a:pt x="1862335" y="591671"/>
                  <a:pt x="1875055" y="582706"/>
                  <a:pt x="1888502" y="578224"/>
                </a:cubicBezTo>
                <a:cubicBezTo>
                  <a:pt x="1897467" y="564777"/>
                  <a:pt x="1913933" y="553978"/>
                  <a:pt x="1915396" y="537883"/>
                </a:cubicBezTo>
                <a:cubicBezTo>
                  <a:pt x="1923849" y="444898"/>
                  <a:pt x="1904304" y="424318"/>
                  <a:pt x="1848161" y="363071"/>
                </a:cubicBezTo>
                <a:cubicBezTo>
                  <a:pt x="1756244" y="262798"/>
                  <a:pt x="1772692" y="281381"/>
                  <a:pt x="1673349" y="215153"/>
                </a:cubicBezTo>
                <a:lnTo>
                  <a:pt x="1592667" y="161365"/>
                </a:lnTo>
                <a:lnTo>
                  <a:pt x="1552325" y="134471"/>
                </a:lnTo>
                <a:cubicBezTo>
                  <a:pt x="1467160" y="156883"/>
                  <a:pt x="1381507" y="177513"/>
                  <a:pt x="1296831" y="201706"/>
                </a:cubicBezTo>
                <a:cubicBezTo>
                  <a:pt x="1255944" y="213388"/>
                  <a:pt x="1175808" y="242047"/>
                  <a:pt x="1175808" y="242047"/>
                </a:cubicBezTo>
                <a:cubicBezTo>
                  <a:pt x="1180290" y="228600"/>
                  <a:pt x="1194519" y="214867"/>
                  <a:pt x="1189255" y="201706"/>
                </a:cubicBezTo>
                <a:cubicBezTo>
                  <a:pt x="1176045" y="168681"/>
                  <a:pt x="1080810" y="162297"/>
                  <a:pt x="1068231" y="161365"/>
                </a:cubicBezTo>
                <a:cubicBezTo>
                  <a:pt x="974252" y="154404"/>
                  <a:pt x="879972" y="152400"/>
                  <a:pt x="785843" y="147918"/>
                </a:cubicBezTo>
                <a:cubicBezTo>
                  <a:pt x="767914" y="112059"/>
                  <a:pt x="756669" y="71987"/>
                  <a:pt x="732055" y="40341"/>
                </a:cubicBezTo>
                <a:cubicBezTo>
                  <a:pt x="723353" y="29152"/>
                  <a:pt x="704986" y="31871"/>
                  <a:pt x="691714" y="26894"/>
                </a:cubicBezTo>
                <a:cubicBezTo>
                  <a:pt x="669112" y="18419"/>
                  <a:pt x="646890" y="8965"/>
                  <a:pt x="624478" y="0"/>
                </a:cubicBezTo>
                <a:cubicBezTo>
                  <a:pt x="606549" y="8965"/>
                  <a:pt x="587002" y="15243"/>
                  <a:pt x="570690" y="26894"/>
                </a:cubicBezTo>
                <a:cubicBezTo>
                  <a:pt x="540434" y="48506"/>
                  <a:pt x="511197" y="92771"/>
                  <a:pt x="490008" y="121024"/>
                </a:cubicBezTo>
                <a:cubicBezTo>
                  <a:pt x="516049" y="303309"/>
                  <a:pt x="524571" y="195941"/>
                  <a:pt x="463114" y="188259"/>
                </a:cubicBezTo>
                <a:cubicBezTo>
                  <a:pt x="440435" y="185424"/>
                  <a:pt x="418290" y="197224"/>
                  <a:pt x="395878" y="201706"/>
                </a:cubicBezTo>
                <a:lnTo>
                  <a:pt x="315196" y="174812"/>
                </a:lnTo>
                <a:lnTo>
                  <a:pt x="274855" y="161365"/>
                </a:lnTo>
                <a:cubicBezTo>
                  <a:pt x="261408" y="170330"/>
                  <a:pt x="247134" y="178163"/>
                  <a:pt x="234514" y="188259"/>
                </a:cubicBezTo>
                <a:cubicBezTo>
                  <a:pt x="224614" y="196179"/>
                  <a:pt x="215539" y="205253"/>
                  <a:pt x="207619" y="215153"/>
                </a:cubicBezTo>
                <a:cubicBezTo>
                  <a:pt x="186465" y="241595"/>
                  <a:pt x="173906" y="262696"/>
                  <a:pt x="167278" y="295835"/>
                </a:cubicBezTo>
                <a:cubicBezTo>
                  <a:pt x="165520" y="304626"/>
                  <a:pt x="167278" y="313765"/>
                  <a:pt x="167278" y="32273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dirty="0"/>
          </a:p>
        </p:txBody>
      </p:sp>
      <p:cxnSp>
        <p:nvCxnSpPr>
          <p:cNvPr id="13" name="Straight Arrow Connector 12"/>
          <p:cNvCxnSpPr/>
          <p:nvPr/>
        </p:nvCxnSpPr>
        <p:spPr>
          <a:xfrm>
            <a:off x="5805489" y="584200"/>
            <a:ext cx="936625" cy="15128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734175" y="584201"/>
            <a:ext cx="863600" cy="14398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562850" y="584201"/>
            <a:ext cx="827088" cy="14398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flipH="1">
            <a:off x="6734176" y="598488"/>
            <a:ext cx="828675" cy="14398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flipH="1">
            <a:off x="7597776" y="523876"/>
            <a:ext cx="828675" cy="14398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H="1">
            <a:off x="8382001" y="554038"/>
            <a:ext cx="828675" cy="14398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074" name="TextBox 2"/>
          <p:cNvSpPr txBox="1">
            <a:spLocks noChangeArrowheads="1"/>
          </p:cNvSpPr>
          <p:nvPr/>
        </p:nvSpPr>
        <p:spPr bwMode="auto">
          <a:xfrm>
            <a:off x="3856038" y="1958975"/>
            <a:ext cx="2152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AU" altLang="en-US" dirty="0"/>
              <a:t>tropopause</a:t>
            </a:r>
          </a:p>
        </p:txBody>
      </p:sp>
      <p:cxnSp>
        <p:nvCxnSpPr>
          <p:cNvPr id="9" name="Straight Arrow Connector 8"/>
          <p:cNvCxnSpPr>
            <a:stCxn id="11" idx="25"/>
          </p:cNvCxnSpPr>
          <p:nvPr/>
        </p:nvCxnSpPr>
        <p:spPr>
          <a:xfrm>
            <a:off x="8186738" y="2954339"/>
            <a:ext cx="717550" cy="3159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553450" y="2955926"/>
            <a:ext cx="717550" cy="3160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1" idx="34"/>
          </p:cNvCxnSpPr>
          <p:nvPr/>
        </p:nvCxnSpPr>
        <p:spPr>
          <a:xfrm>
            <a:off x="8912225" y="2886075"/>
            <a:ext cx="808038" cy="3257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078" name="TextBox 23"/>
          <p:cNvSpPr txBox="1">
            <a:spLocks noChangeArrowheads="1"/>
          </p:cNvSpPr>
          <p:nvPr/>
        </p:nvSpPr>
        <p:spPr bwMode="auto">
          <a:xfrm>
            <a:off x="1847850" y="6157914"/>
            <a:ext cx="45926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AU" altLang="en-US" sz="1600" b="1" dirty="0"/>
              <a:t>Non-rotating updrafts lead to global warming.</a:t>
            </a:r>
          </a:p>
        </p:txBody>
      </p:sp>
      <p:sp>
        <p:nvSpPr>
          <p:cNvPr id="45079" name="TextBox 24"/>
          <p:cNvSpPr txBox="1">
            <a:spLocks noChangeArrowheads="1"/>
          </p:cNvSpPr>
          <p:nvPr/>
        </p:nvSpPr>
        <p:spPr bwMode="auto">
          <a:xfrm>
            <a:off x="6311900" y="6165850"/>
            <a:ext cx="4248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AU" altLang="en-US" sz="1600" b="1" dirty="0"/>
              <a:t>Rotating updrafts </a:t>
            </a:r>
            <a:r>
              <a:rPr lang="en-AU" altLang="en-US" sz="1600" b="1" u="sng" dirty="0">
                <a:solidFill>
                  <a:srgbClr val="FF0000"/>
                </a:solidFill>
              </a:rPr>
              <a:t>reduce</a:t>
            </a:r>
            <a:r>
              <a:rPr lang="en-AU" altLang="en-US" sz="1600" b="1" dirty="0"/>
              <a:t> global warming. </a:t>
            </a:r>
          </a:p>
        </p:txBody>
      </p:sp>
      <p:sp>
        <p:nvSpPr>
          <p:cNvPr id="45080" name="TextBox 25"/>
          <p:cNvSpPr txBox="1">
            <a:spLocks noChangeArrowheads="1"/>
          </p:cNvSpPr>
          <p:nvPr/>
        </p:nvSpPr>
        <p:spPr bwMode="auto">
          <a:xfrm>
            <a:off x="2433639" y="181303"/>
            <a:ext cx="7369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AU" altLang="en-US" sz="2800" b="1" dirty="0"/>
              <a:t>WHAT THIS MEANS</a:t>
            </a:r>
          </a:p>
        </p:txBody>
      </p:sp>
      <p:sp>
        <p:nvSpPr>
          <p:cNvPr id="45081" name="TextBox 26"/>
          <p:cNvSpPr txBox="1">
            <a:spLocks noChangeArrowheads="1"/>
          </p:cNvSpPr>
          <p:nvPr/>
        </p:nvSpPr>
        <p:spPr bwMode="auto">
          <a:xfrm>
            <a:off x="4727576" y="5732464"/>
            <a:ext cx="1077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AU" altLang="en-US" dirty="0"/>
              <a:t>earth</a:t>
            </a:r>
          </a:p>
        </p:txBody>
      </p:sp>
      <p:sp>
        <p:nvSpPr>
          <p:cNvPr id="5" name="TextBox 4"/>
          <p:cNvSpPr txBox="1">
            <a:spLocks noChangeArrowheads="1"/>
          </p:cNvSpPr>
          <p:nvPr/>
        </p:nvSpPr>
        <p:spPr bwMode="auto">
          <a:xfrm>
            <a:off x="1631951" y="5300664"/>
            <a:ext cx="1458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AU" altLang="en-US" dirty="0"/>
              <a:t>convection</a:t>
            </a:r>
          </a:p>
        </p:txBody>
      </p:sp>
      <p:sp>
        <p:nvSpPr>
          <p:cNvPr id="45083" name="TextBox 27"/>
          <p:cNvSpPr txBox="1">
            <a:spLocks noChangeArrowheads="1"/>
          </p:cNvSpPr>
          <p:nvPr/>
        </p:nvSpPr>
        <p:spPr bwMode="auto">
          <a:xfrm>
            <a:off x="1774825" y="1824039"/>
            <a:ext cx="1112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AU" altLang="en-US" dirty="0"/>
              <a:t>-70</a:t>
            </a:r>
            <a:r>
              <a:rPr lang="en-AU" altLang="en-US" baseline="30000" dirty="0"/>
              <a:t>o</a:t>
            </a:r>
            <a:r>
              <a:rPr lang="en-AU" altLang="en-US" dirty="0"/>
              <a:t>C</a:t>
            </a:r>
          </a:p>
        </p:txBody>
      </p:sp>
      <p:sp>
        <p:nvSpPr>
          <p:cNvPr id="31" name="TextBox 30"/>
          <p:cNvSpPr txBox="1">
            <a:spLocks noChangeArrowheads="1"/>
          </p:cNvSpPr>
          <p:nvPr/>
        </p:nvSpPr>
        <p:spPr bwMode="auto">
          <a:xfrm>
            <a:off x="7978776" y="1312864"/>
            <a:ext cx="250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AU" altLang="en-US" dirty="0"/>
              <a:t>reflection to Space</a:t>
            </a:r>
          </a:p>
        </p:txBody>
      </p:sp>
      <p:sp>
        <p:nvSpPr>
          <p:cNvPr id="32" name="TextBox 31"/>
          <p:cNvSpPr txBox="1">
            <a:spLocks noChangeArrowheads="1"/>
          </p:cNvSpPr>
          <p:nvPr/>
        </p:nvSpPr>
        <p:spPr bwMode="auto">
          <a:xfrm>
            <a:off x="8786813" y="3867150"/>
            <a:ext cx="1458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AU" altLang="en-US" dirty="0"/>
              <a:t>precipitation</a:t>
            </a:r>
          </a:p>
        </p:txBody>
      </p:sp>
      <p:sp>
        <p:nvSpPr>
          <p:cNvPr id="33" name="Freeform 32"/>
          <p:cNvSpPr/>
          <p:nvPr/>
        </p:nvSpPr>
        <p:spPr>
          <a:xfrm>
            <a:off x="2433639" y="3827463"/>
            <a:ext cx="2522537" cy="1344612"/>
          </a:xfrm>
          <a:custGeom>
            <a:avLst/>
            <a:gdLst>
              <a:gd name="connsiteX0" fmla="*/ 221067 w 2522487"/>
              <a:gd name="connsiteY0" fmla="*/ 215153 h 1344706"/>
              <a:gd name="connsiteX1" fmla="*/ 221067 w 2522487"/>
              <a:gd name="connsiteY1" fmla="*/ 215153 h 1344706"/>
              <a:gd name="connsiteX2" fmla="*/ 5914 w 2522487"/>
              <a:gd name="connsiteY2" fmla="*/ 806824 h 1344706"/>
              <a:gd name="connsiteX3" fmla="*/ 19361 w 2522487"/>
              <a:gd name="connsiteY3" fmla="*/ 874059 h 1344706"/>
              <a:gd name="connsiteX4" fmla="*/ 73149 w 2522487"/>
              <a:gd name="connsiteY4" fmla="*/ 927847 h 1344706"/>
              <a:gd name="connsiteX5" fmla="*/ 167278 w 2522487"/>
              <a:gd name="connsiteY5" fmla="*/ 995083 h 1344706"/>
              <a:gd name="connsiteX6" fmla="*/ 261408 w 2522487"/>
              <a:gd name="connsiteY6" fmla="*/ 1062318 h 1344706"/>
              <a:gd name="connsiteX7" fmla="*/ 288302 w 2522487"/>
              <a:gd name="connsiteY7" fmla="*/ 1102659 h 1344706"/>
              <a:gd name="connsiteX8" fmla="*/ 328643 w 2522487"/>
              <a:gd name="connsiteY8" fmla="*/ 1129553 h 1344706"/>
              <a:gd name="connsiteX9" fmla="*/ 342090 w 2522487"/>
              <a:gd name="connsiteY9" fmla="*/ 1169894 h 1344706"/>
              <a:gd name="connsiteX10" fmla="*/ 449667 w 2522487"/>
              <a:gd name="connsiteY10" fmla="*/ 1277471 h 1344706"/>
              <a:gd name="connsiteX11" fmla="*/ 490008 w 2522487"/>
              <a:gd name="connsiteY11" fmla="*/ 1290918 h 1344706"/>
              <a:gd name="connsiteX12" fmla="*/ 745502 w 2522487"/>
              <a:gd name="connsiteY12" fmla="*/ 1250577 h 1344706"/>
              <a:gd name="connsiteX13" fmla="*/ 826184 w 2522487"/>
              <a:gd name="connsiteY13" fmla="*/ 1196788 h 1344706"/>
              <a:gd name="connsiteX14" fmla="*/ 866525 w 2522487"/>
              <a:gd name="connsiteY14" fmla="*/ 1183341 h 1344706"/>
              <a:gd name="connsiteX15" fmla="*/ 920314 w 2522487"/>
              <a:gd name="connsiteY15" fmla="*/ 1210235 h 1344706"/>
              <a:gd name="connsiteX16" fmla="*/ 947208 w 2522487"/>
              <a:gd name="connsiteY16" fmla="*/ 1237130 h 1344706"/>
              <a:gd name="connsiteX17" fmla="*/ 1027890 w 2522487"/>
              <a:gd name="connsiteY17" fmla="*/ 1264024 h 1344706"/>
              <a:gd name="connsiteX18" fmla="*/ 1068231 w 2522487"/>
              <a:gd name="connsiteY18" fmla="*/ 1277471 h 1344706"/>
              <a:gd name="connsiteX19" fmla="*/ 1296831 w 2522487"/>
              <a:gd name="connsiteY19" fmla="*/ 1264024 h 1344706"/>
              <a:gd name="connsiteX20" fmla="*/ 1458196 w 2522487"/>
              <a:gd name="connsiteY20" fmla="*/ 1210235 h 1344706"/>
              <a:gd name="connsiteX21" fmla="*/ 1525431 w 2522487"/>
              <a:gd name="connsiteY21" fmla="*/ 1183341 h 1344706"/>
              <a:gd name="connsiteX22" fmla="*/ 1592667 w 2522487"/>
              <a:gd name="connsiteY22" fmla="*/ 1129553 h 1344706"/>
              <a:gd name="connsiteX23" fmla="*/ 1579219 w 2522487"/>
              <a:gd name="connsiteY23" fmla="*/ 1075765 h 1344706"/>
              <a:gd name="connsiteX24" fmla="*/ 1417855 w 2522487"/>
              <a:gd name="connsiteY24" fmla="*/ 1183341 h 1344706"/>
              <a:gd name="connsiteX25" fmla="*/ 1444749 w 2522487"/>
              <a:gd name="connsiteY25" fmla="*/ 1277471 h 1344706"/>
              <a:gd name="connsiteX26" fmla="*/ 1579219 w 2522487"/>
              <a:gd name="connsiteY26" fmla="*/ 1344706 h 1344706"/>
              <a:gd name="connsiteX27" fmla="*/ 1794372 w 2522487"/>
              <a:gd name="connsiteY27" fmla="*/ 1331259 h 1344706"/>
              <a:gd name="connsiteX28" fmla="*/ 1915396 w 2522487"/>
              <a:gd name="connsiteY28" fmla="*/ 1277471 h 1344706"/>
              <a:gd name="connsiteX29" fmla="*/ 1955737 w 2522487"/>
              <a:gd name="connsiteY29" fmla="*/ 1264024 h 1344706"/>
              <a:gd name="connsiteX30" fmla="*/ 2009525 w 2522487"/>
              <a:gd name="connsiteY30" fmla="*/ 1223683 h 1344706"/>
              <a:gd name="connsiteX31" fmla="*/ 2036419 w 2522487"/>
              <a:gd name="connsiteY31" fmla="*/ 1196788 h 1344706"/>
              <a:gd name="connsiteX32" fmla="*/ 2022972 w 2522487"/>
              <a:gd name="connsiteY32" fmla="*/ 1156447 h 1344706"/>
              <a:gd name="connsiteX33" fmla="*/ 2049867 w 2522487"/>
              <a:gd name="connsiteY33" fmla="*/ 1183341 h 1344706"/>
              <a:gd name="connsiteX34" fmla="*/ 2170890 w 2522487"/>
              <a:gd name="connsiteY34" fmla="*/ 1210235 h 1344706"/>
              <a:gd name="connsiteX35" fmla="*/ 2372596 w 2522487"/>
              <a:gd name="connsiteY35" fmla="*/ 1129553 h 1344706"/>
              <a:gd name="connsiteX36" fmla="*/ 2412937 w 2522487"/>
              <a:gd name="connsiteY36" fmla="*/ 1102659 h 1344706"/>
              <a:gd name="connsiteX37" fmla="*/ 2480172 w 2522487"/>
              <a:gd name="connsiteY37" fmla="*/ 1021977 h 1344706"/>
              <a:gd name="connsiteX38" fmla="*/ 2466725 w 2522487"/>
              <a:gd name="connsiteY38" fmla="*/ 954741 h 1344706"/>
              <a:gd name="connsiteX39" fmla="*/ 2520514 w 2522487"/>
              <a:gd name="connsiteY39" fmla="*/ 941294 h 1344706"/>
              <a:gd name="connsiteX40" fmla="*/ 2453278 w 2522487"/>
              <a:gd name="connsiteY40" fmla="*/ 753035 h 1344706"/>
              <a:gd name="connsiteX41" fmla="*/ 2439831 w 2522487"/>
              <a:gd name="connsiteY41" fmla="*/ 712694 h 1344706"/>
              <a:gd name="connsiteX42" fmla="*/ 2305361 w 2522487"/>
              <a:gd name="connsiteY42" fmla="*/ 591671 h 1344706"/>
              <a:gd name="connsiteX43" fmla="*/ 2238125 w 2522487"/>
              <a:gd name="connsiteY43" fmla="*/ 578224 h 1344706"/>
              <a:gd name="connsiteX44" fmla="*/ 2117102 w 2522487"/>
              <a:gd name="connsiteY44" fmla="*/ 564777 h 1344706"/>
              <a:gd name="connsiteX45" fmla="*/ 1807819 w 2522487"/>
              <a:gd name="connsiteY45" fmla="*/ 578224 h 1344706"/>
              <a:gd name="connsiteX46" fmla="*/ 1848161 w 2522487"/>
              <a:gd name="connsiteY46" fmla="*/ 591671 h 1344706"/>
              <a:gd name="connsiteX47" fmla="*/ 1888502 w 2522487"/>
              <a:gd name="connsiteY47" fmla="*/ 578224 h 1344706"/>
              <a:gd name="connsiteX48" fmla="*/ 1915396 w 2522487"/>
              <a:gd name="connsiteY48" fmla="*/ 537883 h 1344706"/>
              <a:gd name="connsiteX49" fmla="*/ 1848161 w 2522487"/>
              <a:gd name="connsiteY49" fmla="*/ 363071 h 1344706"/>
              <a:gd name="connsiteX50" fmla="*/ 1673349 w 2522487"/>
              <a:gd name="connsiteY50" fmla="*/ 215153 h 1344706"/>
              <a:gd name="connsiteX51" fmla="*/ 1592667 w 2522487"/>
              <a:gd name="connsiteY51" fmla="*/ 161365 h 1344706"/>
              <a:gd name="connsiteX52" fmla="*/ 1552325 w 2522487"/>
              <a:gd name="connsiteY52" fmla="*/ 134471 h 1344706"/>
              <a:gd name="connsiteX53" fmla="*/ 1296831 w 2522487"/>
              <a:gd name="connsiteY53" fmla="*/ 201706 h 1344706"/>
              <a:gd name="connsiteX54" fmla="*/ 1175808 w 2522487"/>
              <a:gd name="connsiteY54" fmla="*/ 242047 h 1344706"/>
              <a:gd name="connsiteX55" fmla="*/ 1189255 w 2522487"/>
              <a:gd name="connsiteY55" fmla="*/ 201706 h 1344706"/>
              <a:gd name="connsiteX56" fmla="*/ 1068231 w 2522487"/>
              <a:gd name="connsiteY56" fmla="*/ 161365 h 1344706"/>
              <a:gd name="connsiteX57" fmla="*/ 785843 w 2522487"/>
              <a:gd name="connsiteY57" fmla="*/ 147918 h 1344706"/>
              <a:gd name="connsiteX58" fmla="*/ 732055 w 2522487"/>
              <a:gd name="connsiteY58" fmla="*/ 40341 h 1344706"/>
              <a:gd name="connsiteX59" fmla="*/ 691714 w 2522487"/>
              <a:gd name="connsiteY59" fmla="*/ 26894 h 1344706"/>
              <a:gd name="connsiteX60" fmla="*/ 624478 w 2522487"/>
              <a:gd name="connsiteY60" fmla="*/ 0 h 1344706"/>
              <a:gd name="connsiteX61" fmla="*/ 570690 w 2522487"/>
              <a:gd name="connsiteY61" fmla="*/ 26894 h 1344706"/>
              <a:gd name="connsiteX62" fmla="*/ 490008 w 2522487"/>
              <a:gd name="connsiteY62" fmla="*/ 121024 h 1344706"/>
              <a:gd name="connsiteX63" fmla="*/ 463114 w 2522487"/>
              <a:gd name="connsiteY63" fmla="*/ 188259 h 1344706"/>
              <a:gd name="connsiteX64" fmla="*/ 395878 w 2522487"/>
              <a:gd name="connsiteY64" fmla="*/ 201706 h 1344706"/>
              <a:gd name="connsiteX65" fmla="*/ 315196 w 2522487"/>
              <a:gd name="connsiteY65" fmla="*/ 174812 h 1344706"/>
              <a:gd name="connsiteX66" fmla="*/ 274855 w 2522487"/>
              <a:gd name="connsiteY66" fmla="*/ 161365 h 1344706"/>
              <a:gd name="connsiteX67" fmla="*/ 234514 w 2522487"/>
              <a:gd name="connsiteY67" fmla="*/ 188259 h 1344706"/>
              <a:gd name="connsiteX68" fmla="*/ 207619 w 2522487"/>
              <a:gd name="connsiteY68" fmla="*/ 215153 h 1344706"/>
              <a:gd name="connsiteX69" fmla="*/ 167278 w 2522487"/>
              <a:gd name="connsiteY69" fmla="*/ 295835 h 1344706"/>
              <a:gd name="connsiteX70" fmla="*/ 167278 w 2522487"/>
              <a:gd name="connsiteY70" fmla="*/ 322730 h 1344706"/>
              <a:gd name="connsiteX0" fmla="*/ 221067 w 2522487"/>
              <a:gd name="connsiteY0" fmla="*/ 215153 h 1344706"/>
              <a:gd name="connsiteX1" fmla="*/ 221067 w 2522487"/>
              <a:gd name="connsiteY1" fmla="*/ 215153 h 1344706"/>
              <a:gd name="connsiteX2" fmla="*/ 5914 w 2522487"/>
              <a:gd name="connsiteY2" fmla="*/ 806824 h 1344706"/>
              <a:gd name="connsiteX3" fmla="*/ 19361 w 2522487"/>
              <a:gd name="connsiteY3" fmla="*/ 874059 h 1344706"/>
              <a:gd name="connsiteX4" fmla="*/ 73149 w 2522487"/>
              <a:gd name="connsiteY4" fmla="*/ 927847 h 1344706"/>
              <a:gd name="connsiteX5" fmla="*/ 167278 w 2522487"/>
              <a:gd name="connsiteY5" fmla="*/ 995083 h 1344706"/>
              <a:gd name="connsiteX6" fmla="*/ 261408 w 2522487"/>
              <a:gd name="connsiteY6" fmla="*/ 1062318 h 1344706"/>
              <a:gd name="connsiteX7" fmla="*/ 288302 w 2522487"/>
              <a:gd name="connsiteY7" fmla="*/ 1102659 h 1344706"/>
              <a:gd name="connsiteX8" fmla="*/ 328643 w 2522487"/>
              <a:gd name="connsiteY8" fmla="*/ 1129553 h 1344706"/>
              <a:gd name="connsiteX9" fmla="*/ 342090 w 2522487"/>
              <a:gd name="connsiteY9" fmla="*/ 1169894 h 1344706"/>
              <a:gd name="connsiteX10" fmla="*/ 449667 w 2522487"/>
              <a:gd name="connsiteY10" fmla="*/ 1277471 h 1344706"/>
              <a:gd name="connsiteX11" fmla="*/ 490008 w 2522487"/>
              <a:gd name="connsiteY11" fmla="*/ 1290918 h 1344706"/>
              <a:gd name="connsiteX12" fmla="*/ 745502 w 2522487"/>
              <a:gd name="connsiteY12" fmla="*/ 1250577 h 1344706"/>
              <a:gd name="connsiteX13" fmla="*/ 826184 w 2522487"/>
              <a:gd name="connsiteY13" fmla="*/ 1196788 h 1344706"/>
              <a:gd name="connsiteX14" fmla="*/ 866525 w 2522487"/>
              <a:gd name="connsiteY14" fmla="*/ 1183341 h 1344706"/>
              <a:gd name="connsiteX15" fmla="*/ 920314 w 2522487"/>
              <a:gd name="connsiteY15" fmla="*/ 1210235 h 1344706"/>
              <a:gd name="connsiteX16" fmla="*/ 947208 w 2522487"/>
              <a:gd name="connsiteY16" fmla="*/ 1237130 h 1344706"/>
              <a:gd name="connsiteX17" fmla="*/ 1027890 w 2522487"/>
              <a:gd name="connsiteY17" fmla="*/ 1264024 h 1344706"/>
              <a:gd name="connsiteX18" fmla="*/ 1068231 w 2522487"/>
              <a:gd name="connsiteY18" fmla="*/ 1277471 h 1344706"/>
              <a:gd name="connsiteX19" fmla="*/ 1296831 w 2522487"/>
              <a:gd name="connsiteY19" fmla="*/ 1264024 h 1344706"/>
              <a:gd name="connsiteX20" fmla="*/ 1458196 w 2522487"/>
              <a:gd name="connsiteY20" fmla="*/ 1210235 h 1344706"/>
              <a:gd name="connsiteX21" fmla="*/ 1525431 w 2522487"/>
              <a:gd name="connsiteY21" fmla="*/ 1183341 h 1344706"/>
              <a:gd name="connsiteX22" fmla="*/ 1592667 w 2522487"/>
              <a:gd name="connsiteY22" fmla="*/ 1129553 h 1344706"/>
              <a:gd name="connsiteX23" fmla="*/ 1579219 w 2522487"/>
              <a:gd name="connsiteY23" fmla="*/ 1075765 h 1344706"/>
              <a:gd name="connsiteX24" fmla="*/ 1417855 w 2522487"/>
              <a:gd name="connsiteY24" fmla="*/ 1183341 h 1344706"/>
              <a:gd name="connsiteX25" fmla="*/ 1444749 w 2522487"/>
              <a:gd name="connsiteY25" fmla="*/ 1277471 h 1344706"/>
              <a:gd name="connsiteX26" fmla="*/ 1579219 w 2522487"/>
              <a:gd name="connsiteY26" fmla="*/ 1344706 h 1344706"/>
              <a:gd name="connsiteX27" fmla="*/ 1794372 w 2522487"/>
              <a:gd name="connsiteY27" fmla="*/ 1331259 h 1344706"/>
              <a:gd name="connsiteX28" fmla="*/ 1915396 w 2522487"/>
              <a:gd name="connsiteY28" fmla="*/ 1277471 h 1344706"/>
              <a:gd name="connsiteX29" fmla="*/ 1955737 w 2522487"/>
              <a:gd name="connsiteY29" fmla="*/ 1264024 h 1344706"/>
              <a:gd name="connsiteX30" fmla="*/ 2009525 w 2522487"/>
              <a:gd name="connsiteY30" fmla="*/ 1223683 h 1344706"/>
              <a:gd name="connsiteX31" fmla="*/ 2036419 w 2522487"/>
              <a:gd name="connsiteY31" fmla="*/ 1196788 h 1344706"/>
              <a:gd name="connsiteX32" fmla="*/ 2022972 w 2522487"/>
              <a:gd name="connsiteY32" fmla="*/ 1156447 h 1344706"/>
              <a:gd name="connsiteX33" fmla="*/ 2049867 w 2522487"/>
              <a:gd name="connsiteY33" fmla="*/ 1183341 h 1344706"/>
              <a:gd name="connsiteX34" fmla="*/ 2170890 w 2522487"/>
              <a:gd name="connsiteY34" fmla="*/ 1210235 h 1344706"/>
              <a:gd name="connsiteX35" fmla="*/ 2372596 w 2522487"/>
              <a:gd name="connsiteY35" fmla="*/ 1129553 h 1344706"/>
              <a:gd name="connsiteX36" fmla="*/ 2412937 w 2522487"/>
              <a:gd name="connsiteY36" fmla="*/ 1102659 h 1344706"/>
              <a:gd name="connsiteX37" fmla="*/ 2480172 w 2522487"/>
              <a:gd name="connsiteY37" fmla="*/ 1021977 h 1344706"/>
              <a:gd name="connsiteX38" fmla="*/ 2466725 w 2522487"/>
              <a:gd name="connsiteY38" fmla="*/ 954741 h 1344706"/>
              <a:gd name="connsiteX39" fmla="*/ 2520514 w 2522487"/>
              <a:gd name="connsiteY39" fmla="*/ 941294 h 1344706"/>
              <a:gd name="connsiteX40" fmla="*/ 2453278 w 2522487"/>
              <a:gd name="connsiteY40" fmla="*/ 753035 h 1344706"/>
              <a:gd name="connsiteX41" fmla="*/ 2439831 w 2522487"/>
              <a:gd name="connsiteY41" fmla="*/ 712694 h 1344706"/>
              <a:gd name="connsiteX42" fmla="*/ 2305361 w 2522487"/>
              <a:gd name="connsiteY42" fmla="*/ 591671 h 1344706"/>
              <a:gd name="connsiteX43" fmla="*/ 2238125 w 2522487"/>
              <a:gd name="connsiteY43" fmla="*/ 578224 h 1344706"/>
              <a:gd name="connsiteX44" fmla="*/ 2117102 w 2522487"/>
              <a:gd name="connsiteY44" fmla="*/ 564777 h 1344706"/>
              <a:gd name="connsiteX45" fmla="*/ 1807819 w 2522487"/>
              <a:gd name="connsiteY45" fmla="*/ 578224 h 1344706"/>
              <a:gd name="connsiteX46" fmla="*/ 1969184 w 2522487"/>
              <a:gd name="connsiteY46" fmla="*/ 551330 h 1344706"/>
              <a:gd name="connsiteX47" fmla="*/ 1888502 w 2522487"/>
              <a:gd name="connsiteY47" fmla="*/ 578224 h 1344706"/>
              <a:gd name="connsiteX48" fmla="*/ 1915396 w 2522487"/>
              <a:gd name="connsiteY48" fmla="*/ 537883 h 1344706"/>
              <a:gd name="connsiteX49" fmla="*/ 1848161 w 2522487"/>
              <a:gd name="connsiteY49" fmla="*/ 363071 h 1344706"/>
              <a:gd name="connsiteX50" fmla="*/ 1673349 w 2522487"/>
              <a:gd name="connsiteY50" fmla="*/ 215153 h 1344706"/>
              <a:gd name="connsiteX51" fmla="*/ 1592667 w 2522487"/>
              <a:gd name="connsiteY51" fmla="*/ 161365 h 1344706"/>
              <a:gd name="connsiteX52" fmla="*/ 1552325 w 2522487"/>
              <a:gd name="connsiteY52" fmla="*/ 134471 h 1344706"/>
              <a:gd name="connsiteX53" fmla="*/ 1296831 w 2522487"/>
              <a:gd name="connsiteY53" fmla="*/ 201706 h 1344706"/>
              <a:gd name="connsiteX54" fmla="*/ 1175808 w 2522487"/>
              <a:gd name="connsiteY54" fmla="*/ 242047 h 1344706"/>
              <a:gd name="connsiteX55" fmla="*/ 1189255 w 2522487"/>
              <a:gd name="connsiteY55" fmla="*/ 201706 h 1344706"/>
              <a:gd name="connsiteX56" fmla="*/ 1068231 w 2522487"/>
              <a:gd name="connsiteY56" fmla="*/ 161365 h 1344706"/>
              <a:gd name="connsiteX57" fmla="*/ 785843 w 2522487"/>
              <a:gd name="connsiteY57" fmla="*/ 147918 h 1344706"/>
              <a:gd name="connsiteX58" fmla="*/ 732055 w 2522487"/>
              <a:gd name="connsiteY58" fmla="*/ 40341 h 1344706"/>
              <a:gd name="connsiteX59" fmla="*/ 691714 w 2522487"/>
              <a:gd name="connsiteY59" fmla="*/ 26894 h 1344706"/>
              <a:gd name="connsiteX60" fmla="*/ 624478 w 2522487"/>
              <a:gd name="connsiteY60" fmla="*/ 0 h 1344706"/>
              <a:gd name="connsiteX61" fmla="*/ 570690 w 2522487"/>
              <a:gd name="connsiteY61" fmla="*/ 26894 h 1344706"/>
              <a:gd name="connsiteX62" fmla="*/ 490008 w 2522487"/>
              <a:gd name="connsiteY62" fmla="*/ 121024 h 1344706"/>
              <a:gd name="connsiteX63" fmla="*/ 463114 w 2522487"/>
              <a:gd name="connsiteY63" fmla="*/ 188259 h 1344706"/>
              <a:gd name="connsiteX64" fmla="*/ 395878 w 2522487"/>
              <a:gd name="connsiteY64" fmla="*/ 201706 h 1344706"/>
              <a:gd name="connsiteX65" fmla="*/ 315196 w 2522487"/>
              <a:gd name="connsiteY65" fmla="*/ 174812 h 1344706"/>
              <a:gd name="connsiteX66" fmla="*/ 274855 w 2522487"/>
              <a:gd name="connsiteY66" fmla="*/ 161365 h 1344706"/>
              <a:gd name="connsiteX67" fmla="*/ 234514 w 2522487"/>
              <a:gd name="connsiteY67" fmla="*/ 188259 h 1344706"/>
              <a:gd name="connsiteX68" fmla="*/ 207619 w 2522487"/>
              <a:gd name="connsiteY68" fmla="*/ 215153 h 1344706"/>
              <a:gd name="connsiteX69" fmla="*/ 167278 w 2522487"/>
              <a:gd name="connsiteY69" fmla="*/ 295835 h 1344706"/>
              <a:gd name="connsiteX70" fmla="*/ 167278 w 2522487"/>
              <a:gd name="connsiteY70" fmla="*/ 322730 h 1344706"/>
              <a:gd name="connsiteX0" fmla="*/ 221067 w 2522487"/>
              <a:gd name="connsiteY0" fmla="*/ 215153 h 1344706"/>
              <a:gd name="connsiteX1" fmla="*/ 221067 w 2522487"/>
              <a:gd name="connsiteY1" fmla="*/ 215153 h 1344706"/>
              <a:gd name="connsiteX2" fmla="*/ 5914 w 2522487"/>
              <a:gd name="connsiteY2" fmla="*/ 806824 h 1344706"/>
              <a:gd name="connsiteX3" fmla="*/ 19361 w 2522487"/>
              <a:gd name="connsiteY3" fmla="*/ 874059 h 1344706"/>
              <a:gd name="connsiteX4" fmla="*/ 73149 w 2522487"/>
              <a:gd name="connsiteY4" fmla="*/ 927847 h 1344706"/>
              <a:gd name="connsiteX5" fmla="*/ 167278 w 2522487"/>
              <a:gd name="connsiteY5" fmla="*/ 995083 h 1344706"/>
              <a:gd name="connsiteX6" fmla="*/ 261408 w 2522487"/>
              <a:gd name="connsiteY6" fmla="*/ 1062318 h 1344706"/>
              <a:gd name="connsiteX7" fmla="*/ 288302 w 2522487"/>
              <a:gd name="connsiteY7" fmla="*/ 1102659 h 1344706"/>
              <a:gd name="connsiteX8" fmla="*/ 328643 w 2522487"/>
              <a:gd name="connsiteY8" fmla="*/ 1129553 h 1344706"/>
              <a:gd name="connsiteX9" fmla="*/ 342090 w 2522487"/>
              <a:gd name="connsiteY9" fmla="*/ 1169894 h 1344706"/>
              <a:gd name="connsiteX10" fmla="*/ 449667 w 2522487"/>
              <a:gd name="connsiteY10" fmla="*/ 1277471 h 1344706"/>
              <a:gd name="connsiteX11" fmla="*/ 490008 w 2522487"/>
              <a:gd name="connsiteY11" fmla="*/ 1290918 h 1344706"/>
              <a:gd name="connsiteX12" fmla="*/ 745502 w 2522487"/>
              <a:gd name="connsiteY12" fmla="*/ 1250577 h 1344706"/>
              <a:gd name="connsiteX13" fmla="*/ 826184 w 2522487"/>
              <a:gd name="connsiteY13" fmla="*/ 1196788 h 1344706"/>
              <a:gd name="connsiteX14" fmla="*/ 866525 w 2522487"/>
              <a:gd name="connsiteY14" fmla="*/ 1183341 h 1344706"/>
              <a:gd name="connsiteX15" fmla="*/ 920314 w 2522487"/>
              <a:gd name="connsiteY15" fmla="*/ 1210235 h 1344706"/>
              <a:gd name="connsiteX16" fmla="*/ 947208 w 2522487"/>
              <a:gd name="connsiteY16" fmla="*/ 1237130 h 1344706"/>
              <a:gd name="connsiteX17" fmla="*/ 1027890 w 2522487"/>
              <a:gd name="connsiteY17" fmla="*/ 1264024 h 1344706"/>
              <a:gd name="connsiteX18" fmla="*/ 1068231 w 2522487"/>
              <a:gd name="connsiteY18" fmla="*/ 1277471 h 1344706"/>
              <a:gd name="connsiteX19" fmla="*/ 1296831 w 2522487"/>
              <a:gd name="connsiteY19" fmla="*/ 1264024 h 1344706"/>
              <a:gd name="connsiteX20" fmla="*/ 1458196 w 2522487"/>
              <a:gd name="connsiteY20" fmla="*/ 1210235 h 1344706"/>
              <a:gd name="connsiteX21" fmla="*/ 1525431 w 2522487"/>
              <a:gd name="connsiteY21" fmla="*/ 1183341 h 1344706"/>
              <a:gd name="connsiteX22" fmla="*/ 1592667 w 2522487"/>
              <a:gd name="connsiteY22" fmla="*/ 1129553 h 1344706"/>
              <a:gd name="connsiteX23" fmla="*/ 1579219 w 2522487"/>
              <a:gd name="connsiteY23" fmla="*/ 1075765 h 1344706"/>
              <a:gd name="connsiteX24" fmla="*/ 1417855 w 2522487"/>
              <a:gd name="connsiteY24" fmla="*/ 1183341 h 1344706"/>
              <a:gd name="connsiteX25" fmla="*/ 1444749 w 2522487"/>
              <a:gd name="connsiteY25" fmla="*/ 1277471 h 1344706"/>
              <a:gd name="connsiteX26" fmla="*/ 1579219 w 2522487"/>
              <a:gd name="connsiteY26" fmla="*/ 1344706 h 1344706"/>
              <a:gd name="connsiteX27" fmla="*/ 1794372 w 2522487"/>
              <a:gd name="connsiteY27" fmla="*/ 1331259 h 1344706"/>
              <a:gd name="connsiteX28" fmla="*/ 1915396 w 2522487"/>
              <a:gd name="connsiteY28" fmla="*/ 1277471 h 1344706"/>
              <a:gd name="connsiteX29" fmla="*/ 1955737 w 2522487"/>
              <a:gd name="connsiteY29" fmla="*/ 1264024 h 1344706"/>
              <a:gd name="connsiteX30" fmla="*/ 2009525 w 2522487"/>
              <a:gd name="connsiteY30" fmla="*/ 1223683 h 1344706"/>
              <a:gd name="connsiteX31" fmla="*/ 2036419 w 2522487"/>
              <a:gd name="connsiteY31" fmla="*/ 1196788 h 1344706"/>
              <a:gd name="connsiteX32" fmla="*/ 2022972 w 2522487"/>
              <a:gd name="connsiteY32" fmla="*/ 1156447 h 1344706"/>
              <a:gd name="connsiteX33" fmla="*/ 2049867 w 2522487"/>
              <a:gd name="connsiteY33" fmla="*/ 1183341 h 1344706"/>
              <a:gd name="connsiteX34" fmla="*/ 2170890 w 2522487"/>
              <a:gd name="connsiteY34" fmla="*/ 1210235 h 1344706"/>
              <a:gd name="connsiteX35" fmla="*/ 2372596 w 2522487"/>
              <a:gd name="connsiteY35" fmla="*/ 1129553 h 1344706"/>
              <a:gd name="connsiteX36" fmla="*/ 2412937 w 2522487"/>
              <a:gd name="connsiteY36" fmla="*/ 1102659 h 1344706"/>
              <a:gd name="connsiteX37" fmla="*/ 2480172 w 2522487"/>
              <a:gd name="connsiteY37" fmla="*/ 1021977 h 1344706"/>
              <a:gd name="connsiteX38" fmla="*/ 2466725 w 2522487"/>
              <a:gd name="connsiteY38" fmla="*/ 954741 h 1344706"/>
              <a:gd name="connsiteX39" fmla="*/ 2520514 w 2522487"/>
              <a:gd name="connsiteY39" fmla="*/ 941294 h 1344706"/>
              <a:gd name="connsiteX40" fmla="*/ 2453278 w 2522487"/>
              <a:gd name="connsiteY40" fmla="*/ 753035 h 1344706"/>
              <a:gd name="connsiteX41" fmla="*/ 2439831 w 2522487"/>
              <a:gd name="connsiteY41" fmla="*/ 712694 h 1344706"/>
              <a:gd name="connsiteX42" fmla="*/ 2305361 w 2522487"/>
              <a:gd name="connsiteY42" fmla="*/ 591671 h 1344706"/>
              <a:gd name="connsiteX43" fmla="*/ 2238125 w 2522487"/>
              <a:gd name="connsiteY43" fmla="*/ 578224 h 1344706"/>
              <a:gd name="connsiteX44" fmla="*/ 2117102 w 2522487"/>
              <a:gd name="connsiteY44" fmla="*/ 564777 h 1344706"/>
              <a:gd name="connsiteX45" fmla="*/ 1942289 w 2522487"/>
              <a:gd name="connsiteY45" fmla="*/ 564777 h 1344706"/>
              <a:gd name="connsiteX46" fmla="*/ 1969184 w 2522487"/>
              <a:gd name="connsiteY46" fmla="*/ 551330 h 1344706"/>
              <a:gd name="connsiteX47" fmla="*/ 1888502 w 2522487"/>
              <a:gd name="connsiteY47" fmla="*/ 578224 h 1344706"/>
              <a:gd name="connsiteX48" fmla="*/ 1915396 w 2522487"/>
              <a:gd name="connsiteY48" fmla="*/ 537883 h 1344706"/>
              <a:gd name="connsiteX49" fmla="*/ 1848161 w 2522487"/>
              <a:gd name="connsiteY49" fmla="*/ 363071 h 1344706"/>
              <a:gd name="connsiteX50" fmla="*/ 1673349 w 2522487"/>
              <a:gd name="connsiteY50" fmla="*/ 215153 h 1344706"/>
              <a:gd name="connsiteX51" fmla="*/ 1592667 w 2522487"/>
              <a:gd name="connsiteY51" fmla="*/ 161365 h 1344706"/>
              <a:gd name="connsiteX52" fmla="*/ 1552325 w 2522487"/>
              <a:gd name="connsiteY52" fmla="*/ 134471 h 1344706"/>
              <a:gd name="connsiteX53" fmla="*/ 1296831 w 2522487"/>
              <a:gd name="connsiteY53" fmla="*/ 201706 h 1344706"/>
              <a:gd name="connsiteX54" fmla="*/ 1175808 w 2522487"/>
              <a:gd name="connsiteY54" fmla="*/ 242047 h 1344706"/>
              <a:gd name="connsiteX55" fmla="*/ 1189255 w 2522487"/>
              <a:gd name="connsiteY55" fmla="*/ 201706 h 1344706"/>
              <a:gd name="connsiteX56" fmla="*/ 1068231 w 2522487"/>
              <a:gd name="connsiteY56" fmla="*/ 161365 h 1344706"/>
              <a:gd name="connsiteX57" fmla="*/ 785843 w 2522487"/>
              <a:gd name="connsiteY57" fmla="*/ 147918 h 1344706"/>
              <a:gd name="connsiteX58" fmla="*/ 732055 w 2522487"/>
              <a:gd name="connsiteY58" fmla="*/ 40341 h 1344706"/>
              <a:gd name="connsiteX59" fmla="*/ 691714 w 2522487"/>
              <a:gd name="connsiteY59" fmla="*/ 26894 h 1344706"/>
              <a:gd name="connsiteX60" fmla="*/ 624478 w 2522487"/>
              <a:gd name="connsiteY60" fmla="*/ 0 h 1344706"/>
              <a:gd name="connsiteX61" fmla="*/ 570690 w 2522487"/>
              <a:gd name="connsiteY61" fmla="*/ 26894 h 1344706"/>
              <a:gd name="connsiteX62" fmla="*/ 490008 w 2522487"/>
              <a:gd name="connsiteY62" fmla="*/ 121024 h 1344706"/>
              <a:gd name="connsiteX63" fmla="*/ 463114 w 2522487"/>
              <a:gd name="connsiteY63" fmla="*/ 188259 h 1344706"/>
              <a:gd name="connsiteX64" fmla="*/ 395878 w 2522487"/>
              <a:gd name="connsiteY64" fmla="*/ 201706 h 1344706"/>
              <a:gd name="connsiteX65" fmla="*/ 315196 w 2522487"/>
              <a:gd name="connsiteY65" fmla="*/ 174812 h 1344706"/>
              <a:gd name="connsiteX66" fmla="*/ 274855 w 2522487"/>
              <a:gd name="connsiteY66" fmla="*/ 161365 h 1344706"/>
              <a:gd name="connsiteX67" fmla="*/ 234514 w 2522487"/>
              <a:gd name="connsiteY67" fmla="*/ 188259 h 1344706"/>
              <a:gd name="connsiteX68" fmla="*/ 207619 w 2522487"/>
              <a:gd name="connsiteY68" fmla="*/ 215153 h 1344706"/>
              <a:gd name="connsiteX69" fmla="*/ 167278 w 2522487"/>
              <a:gd name="connsiteY69" fmla="*/ 295835 h 1344706"/>
              <a:gd name="connsiteX70" fmla="*/ 167278 w 2522487"/>
              <a:gd name="connsiteY70" fmla="*/ 322730 h 1344706"/>
              <a:gd name="connsiteX0" fmla="*/ 221067 w 2522487"/>
              <a:gd name="connsiteY0" fmla="*/ 215153 h 1344706"/>
              <a:gd name="connsiteX1" fmla="*/ 221067 w 2522487"/>
              <a:gd name="connsiteY1" fmla="*/ 215153 h 1344706"/>
              <a:gd name="connsiteX2" fmla="*/ 5914 w 2522487"/>
              <a:gd name="connsiteY2" fmla="*/ 806824 h 1344706"/>
              <a:gd name="connsiteX3" fmla="*/ 19361 w 2522487"/>
              <a:gd name="connsiteY3" fmla="*/ 874059 h 1344706"/>
              <a:gd name="connsiteX4" fmla="*/ 73149 w 2522487"/>
              <a:gd name="connsiteY4" fmla="*/ 927847 h 1344706"/>
              <a:gd name="connsiteX5" fmla="*/ 167278 w 2522487"/>
              <a:gd name="connsiteY5" fmla="*/ 995083 h 1344706"/>
              <a:gd name="connsiteX6" fmla="*/ 261408 w 2522487"/>
              <a:gd name="connsiteY6" fmla="*/ 1062318 h 1344706"/>
              <a:gd name="connsiteX7" fmla="*/ 288302 w 2522487"/>
              <a:gd name="connsiteY7" fmla="*/ 1102659 h 1344706"/>
              <a:gd name="connsiteX8" fmla="*/ 328643 w 2522487"/>
              <a:gd name="connsiteY8" fmla="*/ 1129553 h 1344706"/>
              <a:gd name="connsiteX9" fmla="*/ 342090 w 2522487"/>
              <a:gd name="connsiteY9" fmla="*/ 1169894 h 1344706"/>
              <a:gd name="connsiteX10" fmla="*/ 449667 w 2522487"/>
              <a:gd name="connsiteY10" fmla="*/ 1277471 h 1344706"/>
              <a:gd name="connsiteX11" fmla="*/ 490008 w 2522487"/>
              <a:gd name="connsiteY11" fmla="*/ 1290918 h 1344706"/>
              <a:gd name="connsiteX12" fmla="*/ 745502 w 2522487"/>
              <a:gd name="connsiteY12" fmla="*/ 1250577 h 1344706"/>
              <a:gd name="connsiteX13" fmla="*/ 826184 w 2522487"/>
              <a:gd name="connsiteY13" fmla="*/ 1196788 h 1344706"/>
              <a:gd name="connsiteX14" fmla="*/ 866525 w 2522487"/>
              <a:gd name="connsiteY14" fmla="*/ 1183341 h 1344706"/>
              <a:gd name="connsiteX15" fmla="*/ 920314 w 2522487"/>
              <a:gd name="connsiteY15" fmla="*/ 1210235 h 1344706"/>
              <a:gd name="connsiteX16" fmla="*/ 947208 w 2522487"/>
              <a:gd name="connsiteY16" fmla="*/ 1237130 h 1344706"/>
              <a:gd name="connsiteX17" fmla="*/ 1027890 w 2522487"/>
              <a:gd name="connsiteY17" fmla="*/ 1264024 h 1344706"/>
              <a:gd name="connsiteX18" fmla="*/ 1068231 w 2522487"/>
              <a:gd name="connsiteY18" fmla="*/ 1277471 h 1344706"/>
              <a:gd name="connsiteX19" fmla="*/ 1296831 w 2522487"/>
              <a:gd name="connsiteY19" fmla="*/ 1264024 h 1344706"/>
              <a:gd name="connsiteX20" fmla="*/ 1458196 w 2522487"/>
              <a:gd name="connsiteY20" fmla="*/ 1210235 h 1344706"/>
              <a:gd name="connsiteX21" fmla="*/ 1525431 w 2522487"/>
              <a:gd name="connsiteY21" fmla="*/ 1183341 h 1344706"/>
              <a:gd name="connsiteX22" fmla="*/ 1592667 w 2522487"/>
              <a:gd name="connsiteY22" fmla="*/ 1129553 h 1344706"/>
              <a:gd name="connsiteX23" fmla="*/ 1579219 w 2522487"/>
              <a:gd name="connsiteY23" fmla="*/ 1075765 h 1344706"/>
              <a:gd name="connsiteX24" fmla="*/ 1417855 w 2522487"/>
              <a:gd name="connsiteY24" fmla="*/ 1183341 h 1344706"/>
              <a:gd name="connsiteX25" fmla="*/ 1444749 w 2522487"/>
              <a:gd name="connsiteY25" fmla="*/ 1277471 h 1344706"/>
              <a:gd name="connsiteX26" fmla="*/ 1579219 w 2522487"/>
              <a:gd name="connsiteY26" fmla="*/ 1344706 h 1344706"/>
              <a:gd name="connsiteX27" fmla="*/ 1794372 w 2522487"/>
              <a:gd name="connsiteY27" fmla="*/ 1331259 h 1344706"/>
              <a:gd name="connsiteX28" fmla="*/ 1915396 w 2522487"/>
              <a:gd name="connsiteY28" fmla="*/ 1277471 h 1344706"/>
              <a:gd name="connsiteX29" fmla="*/ 1955737 w 2522487"/>
              <a:gd name="connsiteY29" fmla="*/ 1264024 h 1344706"/>
              <a:gd name="connsiteX30" fmla="*/ 2009525 w 2522487"/>
              <a:gd name="connsiteY30" fmla="*/ 1223683 h 1344706"/>
              <a:gd name="connsiteX31" fmla="*/ 2036419 w 2522487"/>
              <a:gd name="connsiteY31" fmla="*/ 1196788 h 1344706"/>
              <a:gd name="connsiteX32" fmla="*/ 2022972 w 2522487"/>
              <a:gd name="connsiteY32" fmla="*/ 1156447 h 1344706"/>
              <a:gd name="connsiteX33" fmla="*/ 2049867 w 2522487"/>
              <a:gd name="connsiteY33" fmla="*/ 1183341 h 1344706"/>
              <a:gd name="connsiteX34" fmla="*/ 2170890 w 2522487"/>
              <a:gd name="connsiteY34" fmla="*/ 1210235 h 1344706"/>
              <a:gd name="connsiteX35" fmla="*/ 2372596 w 2522487"/>
              <a:gd name="connsiteY35" fmla="*/ 1129553 h 1344706"/>
              <a:gd name="connsiteX36" fmla="*/ 2412937 w 2522487"/>
              <a:gd name="connsiteY36" fmla="*/ 1102659 h 1344706"/>
              <a:gd name="connsiteX37" fmla="*/ 2480172 w 2522487"/>
              <a:gd name="connsiteY37" fmla="*/ 1021977 h 1344706"/>
              <a:gd name="connsiteX38" fmla="*/ 2466725 w 2522487"/>
              <a:gd name="connsiteY38" fmla="*/ 954741 h 1344706"/>
              <a:gd name="connsiteX39" fmla="*/ 2520514 w 2522487"/>
              <a:gd name="connsiteY39" fmla="*/ 941294 h 1344706"/>
              <a:gd name="connsiteX40" fmla="*/ 2453278 w 2522487"/>
              <a:gd name="connsiteY40" fmla="*/ 753035 h 1344706"/>
              <a:gd name="connsiteX41" fmla="*/ 2439831 w 2522487"/>
              <a:gd name="connsiteY41" fmla="*/ 712694 h 1344706"/>
              <a:gd name="connsiteX42" fmla="*/ 2305361 w 2522487"/>
              <a:gd name="connsiteY42" fmla="*/ 591671 h 1344706"/>
              <a:gd name="connsiteX43" fmla="*/ 2238125 w 2522487"/>
              <a:gd name="connsiteY43" fmla="*/ 578224 h 1344706"/>
              <a:gd name="connsiteX44" fmla="*/ 2117102 w 2522487"/>
              <a:gd name="connsiteY44" fmla="*/ 564777 h 1344706"/>
              <a:gd name="connsiteX45" fmla="*/ 1942289 w 2522487"/>
              <a:gd name="connsiteY45" fmla="*/ 564777 h 1344706"/>
              <a:gd name="connsiteX46" fmla="*/ 1969184 w 2522487"/>
              <a:gd name="connsiteY46" fmla="*/ 551330 h 1344706"/>
              <a:gd name="connsiteX47" fmla="*/ 2022973 w 2522487"/>
              <a:gd name="connsiteY47" fmla="*/ 537883 h 1344706"/>
              <a:gd name="connsiteX48" fmla="*/ 1915396 w 2522487"/>
              <a:gd name="connsiteY48" fmla="*/ 537883 h 1344706"/>
              <a:gd name="connsiteX49" fmla="*/ 1848161 w 2522487"/>
              <a:gd name="connsiteY49" fmla="*/ 363071 h 1344706"/>
              <a:gd name="connsiteX50" fmla="*/ 1673349 w 2522487"/>
              <a:gd name="connsiteY50" fmla="*/ 215153 h 1344706"/>
              <a:gd name="connsiteX51" fmla="*/ 1592667 w 2522487"/>
              <a:gd name="connsiteY51" fmla="*/ 161365 h 1344706"/>
              <a:gd name="connsiteX52" fmla="*/ 1552325 w 2522487"/>
              <a:gd name="connsiteY52" fmla="*/ 134471 h 1344706"/>
              <a:gd name="connsiteX53" fmla="*/ 1296831 w 2522487"/>
              <a:gd name="connsiteY53" fmla="*/ 201706 h 1344706"/>
              <a:gd name="connsiteX54" fmla="*/ 1175808 w 2522487"/>
              <a:gd name="connsiteY54" fmla="*/ 242047 h 1344706"/>
              <a:gd name="connsiteX55" fmla="*/ 1189255 w 2522487"/>
              <a:gd name="connsiteY55" fmla="*/ 201706 h 1344706"/>
              <a:gd name="connsiteX56" fmla="*/ 1068231 w 2522487"/>
              <a:gd name="connsiteY56" fmla="*/ 161365 h 1344706"/>
              <a:gd name="connsiteX57" fmla="*/ 785843 w 2522487"/>
              <a:gd name="connsiteY57" fmla="*/ 147918 h 1344706"/>
              <a:gd name="connsiteX58" fmla="*/ 732055 w 2522487"/>
              <a:gd name="connsiteY58" fmla="*/ 40341 h 1344706"/>
              <a:gd name="connsiteX59" fmla="*/ 691714 w 2522487"/>
              <a:gd name="connsiteY59" fmla="*/ 26894 h 1344706"/>
              <a:gd name="connsiteX60" fmla="*/ 624478 w 2522487"/>
              <a:gd name="connsiteY60" fmla="*/ 0 h 1344706"/>
              <a:gd name="connsiteX61" fmla="*/ 570690 w 2522487"/>
              <a:gd name="connsiteY61" fmla="*/ 26894 h 1344706"/>
              <a:gd name="connsiteX62" fmla="*/ 490008 w 2522487"/>
              <a:gd name="connsiteY62" fmla="*/ 121024 h 1344706"/>
              <a:gd name="connsiteX63" fmla="*/ 463114 w 2522487"/>
              <a:gd name="connsiteY63" fmla="*/ 188259 h 1344706"/>
              <a:gd name="connsiteX64" fmla="*/ 395878 w 2522487"/>
              <a:gd name="connsiteY64" fmla="*/ 201706 h 1344706"/>
              <a:gd name="connsiteX65" fmla="*/ 315196 w 2522487"/>
              <a:gd name="connsiteY65" fmla="*/ 174812 h 1344706"/>
              <a:gd name="connsiteX66" fmla="*/ 274855 w 2522487"/>
              <a:gd name="connsiteY66" fmla="*/ 161365 h 1344706"/>
              <a:gd name="connsiteX67" fmla="*/ 234514 w 2522487"/>
              <a:gd name="connsiteY67" fmla="*/ 188259 h 1344706"/>
              <a:gd name="connsiteX68" fmla="*/ 207619 w 2522487"/>
              <a:gd name="connsiteY68" fmla="*/ 215153 h 1344706"/>
              <a:gd name="connsiteX69" fmla="*/ 167278 w 2522487"/>
              <a:gd name="connsiteY69" fmla="*/ 295835 h 1344706"/>
              <a:gd name="connsiteX70" fmla="*/ 167278 w 2522487"/>
              <a:gd name="connsiteY70" fmla="*/ 322730 h 134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522487" h="1344706">
                <a:moveTo>
                  <a:pt x="221067" y="215153"/>
                </a:moveTo>
                <a:lnTo>
                  <a:pt x="221067" y="215153"/>
                </a:lnTo>
                <a:cubicBezTo>
                  <a:pt x="149349" y="412377"/>
                  <a:pt x="-35243" y="601041"/>
                  <a:pt x="5914" y="806824"/>
                </a:cubicBezTo>
                <a:cubicBezTo>
                  <a:pt x="10396" y="829236"/>
                  <a:pt x="8261" y="854080"/>
                  <a:pt x="19361" y="874059"/>
                </a:cubicBezTo>
                <a:cubicBezTo>
                  <a:pt x="31675" y="896224"/>
                  <a:pt x="53525" y="911791"/>
                  <a:pt x="73149" y="927847"/>
                </a:cubicBezTo>
                <a:cubicBezTo>
                  <a:pt x="102992" y="952264"/>
                  <a:pt x="137435" y="970666"/>
                  <a:pt x="167278" y="995083"/>
                </a:cubicBezTo>
                <a:cubicBezTo>
                  <a:pt x="255017" y="1066869"/>
                  <a:pt x="183637" y="1036394"/>
                  <a:pt x="261408" y="1062318"/>
                </a:cubicBezTo>
                <a:cubicBezTo>
                  <a:pt x="270373" y="1075765"/>
                  <a:pt x="276874" y="1091231"/>
                  <a:pt x="288302" y="1102659"/>
                </a:cubicBezTo>
                <a:cubicBezTo>
                  <a:pt x="299730" y="1114087"/>
                  <a:pt x="318547" y="1116933"/>
                  <a:pt x="328643" y="1129553"/>
                </a:cubicBezTo>
                <a:cubicBezTo>
                  <a:pt x="337498" y="1140621"/>
                  <a:pt x="334578" y="1157874"/>
                  <a:pt x="342090" y="1169894"/>
                </a:cubicBezTo>
                <a:cubicBezTo>
                  <a:pt x="369750" y="1214150"/>
                  <a:pt x="404252" y="1251520"/>
                  <a:pt x="449667" y="1277471"/>
                </a:cubicBezTo>
                <a:cubicBezTo>
                  <a:pt x="461974" y="1284503"/>
                  <a:pt x="476561" y="1286436"/>
                  <a:pt x="490008" y="1290918"/>
                </a:cubicBezTo>
                <a:cubicBezTo>
                  <a:pt x="575173" y="1277471"/>
                  <a:pt x="661250" y="1268893"/>
                  <a:pt x="745502" y="1250577"/>
                </a:cubicBezTo>
                <a:cubicBezTo>
                  <a:pt x="830412" y="1232118"/>
                  <a:pt x="772605" y="1228936"/>
                  <a:pt x="826184" y="1196788"/>
                </a:cubicBezTo>
                <a:cubicBezTo>
                  <a:pt x="838338" y="1189495"/>
                  <a:pt x="853078" y="1187823"/>
                  <a:pt x="866525" y="1183341"/>
                </a:cubicBezTo>
                <a:cubicBezTo>
                  <a:pt x="884455" y="1192306"/>
                  <a:pt x="903635" y="1199115"/>
                  <a:pt x="920314" y="1210235"/>
                </a:cubicBezTo>
                <a:cubicBezTo>
                  <a:pt x="930863" y="1217268"/>
                  <a:pt x="935868" y="1231460"/>
                  <a:pt x="947208" y="1237130"/>
                </a:cubicBezTo>
                <a:cubicBezTo>
                  <a:pt x="972564" y="1249808"/>
                  <a:pt x="1000996" y="1255059"/>
                  <a:pt x="1027890" y="1264024"/>
                </a:cubicBezTo>
                <a:lnTo>
                  <a:pt x="1068231" y="1277471"/>
                </a:lnTo>
                <a:cubicBezTo>
                  <a:pt x="1144431" y="1272989"/>
                  <a:pt x="1221043" y="1273119"/>
                  <a:pt x="1296831" y="1264024"/>
                </a:cubicBezTo>
                <a:cubicBezTo>
                  <a:pt x="1400386" y="1251597"/>
                  <a:pt x="1384076" y="1243178"/>
                  <a:pt x="1458196" y="1210235"/>
                </a:cubicBezTo>
                <a:cubicBezTo>
                  <a:pt x="1480254" y="1200431"/>
                  <a:pt x="1504733" y="1195760"/>
                  <a:pt x="1525431" y="1183341"/>
                </a:cubicBezTo>
                <a:cubicBezTo>
                  <a:pt x="1550042" y="1168574"/>
                  <a:pt x="1570255" y="1147482"/>
                  <a:pt x="1592667" y="1129553"/>
                </a:cubicBezTo>
                <a:cubicBezTo>
                  <a:pt x="1588184" y="1111624"/>
                  <a:pt x="1597624" y="1074092"/>
                  <a:pt x="1579219" y="1075765"/>
                </a:cubicBezTo>
                <a:cubicBezTo>
                  <a:pt x="1473530" y="1085373"/>
                  <a:pt x="1458604" y="1122218"/>
                  <a:pt x="1417855" y="1183341"/>
                </a:cubicBezTo>
                <a:cubicBezTo>
                  <a:pt x="1426820" y="1214718"/>
                  <a:pt x="1424085" y="1252215"/>
                  <a:pt x="1444749" y="1277471"/>
                </a:cubicBezTo>
                <a:cubicBezTo>
                  <a:pt x="1473258" y="1312316"/>
                  <a:pt x="1535160" y="1330020"/>
                  <a:pt x="1579219" y="1344706"/>
                </a:cubicBezTo>
                <a:cubicBezTo>
                  <a:pt x="1650937" y="1340224"/>
                  <a:pt x="1723910" y="1345351"/>
                  <a:pt x="1794372" y="1331259"/>
                </a:cubicBezTo>
                <a:cubicBezTo>
                  <a:pt x="1837661" y="1322601"/>
                  <a:pt x="1874646" y="1294450"/>
                  <a:pt x="1915396" y="1277471"/>
                </a:cubicBezTo>
                <a:cubicBezTo>
                  <a:pt x="1928480" y="1272019"/>
                  <a:pt x="1942290" y="1268506"/>
                  <a:pt x="1955737" y="1264024"/>
                </a:cubicBezTo>
                <a:cubicBezTo>
                  <a:pt x="1973666" y="1250577"/>
                  <a:pt x="1992308" y="1238031"/>
                  <a:pt x="2009525" y="1223683"/>
                </a:cubicBezTo>
                <a:cubicBezTo>
                  <a:pt x="2019265" y="1215567"/>
                  <a:pt x="2033933" y="1209220"/>
                  <a:pt x="2036419" y="1196788"/>
                </a:cubicBezTo>
                <a:cubicBezTo>
                  <a:pt x="2039199" y="1182889"/>
                  <a:pt x="2012949" y="1166469"/>
                  <a:pt x="2022972" y="1156447"/>
                </a:cubicBezTo>
                <a:cubicBezTo>
                  <a:pt x="2031937" y="1147482"/>
                  <a:pt x="2038995" y="1176818"/>
                  <a:pt x="2049867" y="1183341"/>
                </a:cubicBezTo>
                <a:cubicBezTo>
                  <a:pt x="2075332" y="1198620"/>
                  <a:pt x="2154596" y="1207519"/>
                  <a:pt x="2170890" y="1210235"/>
                </a:cubicBezTo>
                <a:cubicBezTo>
                  <a:pt x="2250598" y="1183666"/>
                  <a:pt x="2263567" y="1180433"/>
                  <a:pt x="2372596" y="1129553"/>
                </a:cubicBezTo>
                <a:cubicBezTo>
                  <a:pt x="2387241" y="1122719"/>
                  <a:pt x="2400522" y="1113005"/>
                  <a:pt x="2412937" y="1102659"/>
                </a:cubicBezTo>
                <a:cubicBezTo>
                  <a:pt x="2451764" y="1070304"/>
                  <a:pt x="2453728" y="1061643"/>
                  <a:pt x="2480172" y="1021977"/>
                </a:cubicBezTo>
                <a:cubicBezTo>
                  <a:pt x="2475690" y="999565"/>
                  <a:pt x="2456503" y="975184"/>
                  <a:pt x="2466725" y="954741"/>
                </a:cubicBezTo>
                <a:cubicBezTo>
                  <a:pt x="2474990" y="938211"/>
                  <a:pt x="2518979" y="959712"/>
                  <a:pt x="2520514" y="941294"/>
                </a:cubicBezTo>
                <a:cubicBezTo>
                  <a:pt x="2532061" y="802727"/>
                  <a:pt x="2490766" y="828013"/>
                  <a:pt x="2453278" y="753035"/>
                </a:cubicBezTo>
                <a:cubicBezTo>
                  <a:pt x="2446939" y="740357"/>
                  <a:pt x="2449409" y="723143"/>
                  <a:pt x="2439831" y="712694"/>
                </a:cubicBezTo>
                <a:cubicBezTo>
                  <a:pt x="2399082" y="668241"/>
                  <a:pt x="2355537" y="625121"/>
                  <a:pt x="2305361" y="591671"/>
                </a:cubicBezTo>
                <a:cubicBezTo>
                  <a:pt x="2286344" y="578993"/>
                  <a:pt x="2260751" y="581456"/>
                  <a:pt x="2238125" y="578224"/>
                </a:cubicBezTo>
                <a:cubicBezTo>
                  <a:pt x="2197944" y="572484"/>
                  <a:pt x="2157443" y="569259"/>
                  <a:pt x="2117102" y="564777"/>
                </a:cubicBezTo>
                <a:cubicBezTo>
                  <a:pt x="2014008" y="569259"/>
                  <a:pt x="1966942" y="567018"/>
                  <a:pt x="1942289" y="564777"/>
                </a:cubicBezTo>
                <a:cubicBezTo>
                  <a:pt x="1917636" y="562536"/>
                  <a:pt x="1955737" y="555812"/>
                  <a:pt x="1969184" y="551330"/>
                </a:cubicBezTo>
                <a:cubicBezTo>
                  <a:pt x="1982631" y="546848"/>
                  <a:pt x="2009526" y="542365"/>
                  <a:pt x="2022973" y="537883"/>
                </a:cubicBezTo>
                <a:cubicBezTo>
                  <a:pt x="2031938" y="524436"/>
                  <a:pt x="1944531" y="567018"/>
                  <a:pt x="1915396" y="537883"/>
                </a:cubicBezTo>
                <a:cubicBezTo>
                  <a:pt x="1886261" y="508748"/>
                  <a:pt x="1904304" y="424318"/>
                  <a:pt x="1848161" y="363071"/>
                </a:cubicBezTo>
                <a:cubicBezTo>
                  <a:pt x="1756244" y="262798"/>
                  <a:pt x="1772692" y="281381"/>
                  <a:pt x="1673349" y="215153"/>
                </a:cubicBezTo>
                <a:lnTo>
                  <a:pt x="1592667" y="161365"/>
                </a:lnTo>
                <a:lnTo>
                  <a:pt x="1552325" y="134471"/>
                </a:lnTo>
                <a:cubicBezTo>
                  <a:pt x="1467160" y="156883"/>
                  <a:pt x="1381507" y="177513"/>
                  <a:pt x="1296831" y="201706"/>
                </a:cubicBezTo>
                <a:cubicBezTo>
                  <a:pt x="1255944" y="213388"/>
                  <a:pt x="1175808" y="242047"/>
                  <a:pt x="1175808" y="242047"/>
                </a:cubicBezTo>
                <a:cubicBezTo>
                  <a:pt x="1180290" y="228600"/>
                  <a:pt x="1194519" y="214867"/>
                  <a:pt x="1189255" y="201706"/>
                </a:cubicBezTo>
                <a:cubicBezTo>
                  <a:pt x="1176045" y="168681"/>
                  <a:pt x="1080810" y="162297"/>
                  <a:pt x="1068231" y="161365"/>
                </a:cubicBezTo>
                <a:cubicBezTo>
                  <a:pt x="974252" y="154404"/>
                  <a:pt x="879972" y="152400"/>
                  <a:pt x="785843" y="147918"/>
                </a:cubicBezTo>
                <a:cubicBezTo>
                  <a:pt x="767914" y="112059"/>
                  <a:pt x="756669" y="71987"/>
                  <a:pt x="732055" y="40341"/>
                </a:cubicBezTo>
                <a:cubicBezTo>
                  <a:pt x="723353" y="29152"/>
                  <a:pt x="704986" y="31871"/>
                  <a:pt x="691714" y="26894"/>
                </a:cubicBezTo>
                <a:cubicBezTo>
                  <a:pt x="669112" y="18419"/>
                  <a:pt x="646890" y="8965"/>
                  <a:pt x="624478" y="0"/>
                </a:cubicBezTo>
                <a:cubicBezTo>
                  <a:pt x="606549" y="8965"/>
                  <a:pt x="587002" y="15243"/>
                  <a:pt x="570690" y="26894"/>
                </a:cubicBezTo>
                <a:cubicBezTo>
                  <a:pt x="540434" y="48506"/>
                  <a:pt x="511197" y="92771"/>
                  <a:pt x="490008" y="121024"/>
                </a:cubicBezTo>
                <a:cubicBezTo>
                  <a:pt x="516049" y="303309"/>
                  <a:pt x="524571" y="195941"/>
                  <a:pt x="463114" y="188259"/>
                </a:cubicBezTo>
                <a:cubicBezTo>
                  <a:pt x="440435" y="185424"/>
                  <a:pt x="418290" y="197224"/>
                  <a:pt x="395878" y="201706"/>
                </a:cubicBezTo>
                <a:lnTo>
                  <a:pt x="315196" y="174812"/>
                </a:lnTo>
                <a:lnTo>
                  <a:pt x="274855" y="161365"/>
                </a:lnTo>
                <a:cubicBezTo>
                  <a:pt x="261408" y="170330"/>
                  <a:pt x="247134" y="178163"/>
                  <a:pt x="234514" y="188259"/>
                </a:cubicBezTo>
                <a:cubicBezTo>
                  <a:pt x="224614" y="196179"/>
                  <a:pt x="215539" y="205253"/>
                  <a:pt x="207619" y="215153"/>
                </a:cubicBezTo>
                <a:cubicBezTo>
                  <a:pt x="186465" y="241595"/>
                  <a:pt x="173906" y="262696"/>
                  <a:pt x="167278" y="295835"/>
                </a:cubicBezTo>
                <a:cubicBezTo>
                  <a:pt x="165520" y="304626"/>
                  <a:pt x="167278" y="313765"/>
                  <a:pt x="167278" y="322730"/>
                </a:cubicBezTo>
              </a:path>
            </a:pathLst>
          </a:custGeom>
          <a:noFill/>
          <a:ln w="1111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dirty="0"/>
          </a:p>
        </p:txBody>
      </p:sp>
      <p:sp>
        <p:nvSpPr>
          <p:cNvPr id="29" name="TextBox 28"/>
          <p:cNvSpPr txBox="1">
            <a:spLocks noChangeArrowheads="1"/>
          </p:cNvSpPr>
          <p:nvPr/>
        </p:nvSpPr>
        <p:spPr bwMode="auto">
          <a:xfrm>
            <a:off x="3530601" y="3890963"/>
            <a:ext cx="1458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AU" altLang="en-US" dirty="0"/>
              <a:t>evaporation</a:t>
            </a:r>
          </a:p>
        </p:txBody>
      </p:sp>
      <p:sp>
        <p:nvSpPr>
          <p:cNvPr id="23" name="TextBox 22"/>
          <p:cNvSpPr txBox="1">
            <a:spLocks noChangeArrowheads="1"/>
          </p:cNvSpPr>
          <p:nvPr/>
        </p:nvSpPr>
        <p:spPr bwMode="auto">
          <a:xfrm>
            <a:off x="4683126" y="4125914"/>
            <a:ext cx="24161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AU" altLang="en-US" b="1" dirty="0">
                <a:solidFill>
                  <a:srgbClr val="FF0000"/>
                </a:solidFill>
              </a:rPr>
              <a:t>=&gt; Higher tropospheric humidity</a:t>
            </a:r>
          </a:p>
        </p:txBody>
      </p:sp>
      <p:sp>
        <p:nvSpPr>
          <p:cNvPr id="30" name="TextBox 29"/>
          <p:cNvSpPr txBox="1">
            <a:spLocks noChangeArrowheads="1"/>
          </p:cNvSpPr>
          <p:nvPr/>
        </p:nvSpPr>
        <p:spPr bwMode="auto">
          <a:xfrm>
            <a:off x="8543925" y="4437064"/>
            <a:ext cx="19129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AU" altLang="en-US" b="1" dirty="0">
                <a:solidFill>
                  <a:srgbClr val="FF0000"/>
                </a:solidFill>
              </a:rPr>
              <a:t>=&gt; Lower  tropospheric humidity</a:t>
            </a:r>
          </a:p>
        </p:txBody>
      </p:sp>
      <p:sp>
        <p:nvSpPr>
          <p:cNvPr id="34" name="Curved Up Arrow 33"/>
          <p:cNvSpPr/>
          <p:nvPr/>
        </p:nvSpPr>
        <p:spPr>
          <a:xfrm rot="20031975">
            <a:off x="7256463" y="4970463"/>
            <a:ext cx="938212" cy="3365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dirty="0">
              <a:solidFill>
                <a:schemeClr val="tx1"/>
              </a:solidFill>
            </a:endParaRPr>
          </a:p>
        </p:txBody>
      </p:sp>
      <p:sp>
        <p:nvSpPr>
          <p:cNvPr id="35" name="Curved Up Arrow 34"/>
          <p:cNvSpPr/>
          <p:nvPr/>
        </p:nvSpPr>
        <p:spPr>
          <a:xfrm rot="20031975">
            <a:off x="7264401" y="4410076"/>
            <a:ext cx="936625" cy="33496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dirty="0">
              <a:solidFill>
                <a:schemeClr val="tx1"/>
              </a:solidFill>
            </a:endParaRPr>
          </a:p>
        </p:txBody>
      </p:sp>
      <p:sp>
        <p:nvSpPr>
          <p:cNvPr id="36" name="Curved Up Arrow 35"/>
          <p:cNvSpPr/>
          <p:nvPr/>
        </p:nvSpPr>
        <p:spPr>
          <a:xfrm rot="20031975">
            <a:off x="7265988" y="3857625"/>
            <a:ext cx="938212" cy="3365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dirty="0">
              <a:solidFill>
                <a:schemeClr val="tx1"/>
              </a:solidFill>
            </a:endParaRPr>
          </a:p>
        </p:txBody>
      </p:sp>
      <p:sp>
        <p:nvSpPr>
          <p:cNvPr id="3" name="TextBox 2">
            <a:extLst>
              <a:ext uri="{FF2B5EF4-FFF2-40B4-BE49-F238E27FC236}">
                <a16:creationId xmlns:a16="http://schemas.microsoft.com/office/drawing/2014/main" id="{F7D3241C-F9AE-1B85-FDBA-07BD2FDCE605}"/>
              </a:ext>
            </a:extLst>
          </p:cNvPr>
          <p:cNvSpPr txBox="1"/>
          <p:nvPr/>
        </p:nvSpPr>
        <p:spPr>
          <a:xfrm>
            <a:off x="510639" y="3429000"/>
            <a:ext cx="2018805" cy="430887"/>
          </a:xfrm>
          <a:prstGeom prst="rect">
            <a:avLst/>
          </a:prstGeom>
          <a:noFill/>
        </p:spPr>
        <p:txBody>
          <a:bodyPr wrap="square" rtlCol="0">
            <a:spAutoFit/>
          </a:bodyPr>
          <a:lstStyle/>
          <a:p>
            <a:r>
              <a:rPr lang="en-AU" sz="2200" b="1" dirty="0">
                <a:latin typeface="Arial" panose="020B0604020202020204" pitchFamily="34" charset="0"/>
                <a:cs typeface="Arial" panose="020B0604020202020204" pitchFamily="34" charset="0"/>
              </a:rPr>
              <a:t>Figure 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10"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7"/>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8"/>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19"/>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nodeType="clickEffect">
                                  <p:stCondLst>
                                    <p:cond delay="0"/>
                                  </p:stCondLst>
                                  <p:childTnLst>
                                    <p:set>
                                      <p:cBhvr>
                                        <p:cTn id="65" dur="1" fill="hold">
                                          <p:stCondLst>
                                            <p:cond delay="0"/>
                                          </p:stCondLst>
                                        </p:cTn>
                                        <p:tgtEl>
                                          <p:spTgt spid="9"/>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22"/>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31"/>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32"/>
                                        </p:tgtEl>
                                        <p:attrNameLst>
                                          <p:attrName>style.visibility</p:attrName>
                                        </p:attrNameLst>
                                      </p:cBhvr>
                                      <p:to>
                                        <p:strVal val="visible"/>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P spid="31" grpId="0"/>
      <p:bldP spid="32" grpId="0"/>
      <p:bldP spid="29" grpId="0"/>
      <p:bldP spid="23" grpId="0"/>
      <p:bldP spid="30" grpId="0"/>
      <p:bldP spid="34" grpId="0" animBg="1"/>
      <p:bldP spid="35" grpId="0" animBg="1"/>
      <p:bldP spid="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873FCE-E94F-F7F3-C61A-EC6D1229328D}"/>
              </a:ext>
            </a:extLst>
          </p:cNvPr>
          <p:cNvSpPr txBox="1"/>
          <p:nvPr/>
        </p:nvSpPr>
        <p:spPr>
          <a:xfrm>
            <a:off x="416560" y="271554"/>
            <a:ext cx="11358880" cy="4842351"/>
          </a:xfrm>
          <a:prstGeom prst="rect">
            <a:avLst/>
          </a:prstGeom>
          <a:noFill/>
        </p:spPr>
        <p:txBody>
          <a:bodyPr wrap="square">
            <a:spAutoFit/>
          </a:bodyPr>
          <a:lstStyle/>
          <a:p>
            <a:pPr marL="0" lvl="1" algn="ctr"/>
            <a:r>
              <a:rPr lang="en-US" sz="2800" b="1" dirty="0">
                <a:effectLst/>
                <a:latin typeface="Arial" panose="020B0604020202020204" pitchFamily="34" charset="0"/>
                <a:ea typeface="Calibri" panose="020F0502020204030204" pitchFamily="34" charset="0"/>
                <a:cs typeface="Arial" panose="020B0604020202020204" pitchFamily="34" charset="0"/>
              </a:rPr>
              <a:t>BUSINESS CASE OBJECTIVES</a:t>
            </a:r>
          </a:p>
          <a:p>
            <a:pPr marL="0" lvl="1"/>
            <a:endParaRPr lang="en-AU" sz="2200" b="1" dirty="0">
              <a:effectLst/>
              <a:latin typeface="Arial" panose="020B0604020202020204" pitchFamily="34" charset="0"/>
              <a:ea typeface="Calibri" panose="020F0502020204030204" pitchFamily="34" charset="0"/>
              <a:cs typeface="Arial" panose="020B0604020202020204" pitchFamily="34" charset="0"/>
            </a:endParaRPr>
          </a:p>
          <a:p>
            <a:r>
              <a:rPr lang="en-US" sz="2200" dirty="0">
                <a:effectLst/>
                <a:latin typeface="Arial" panose="020B0604020202020204" pitchFamily="34" charset="0"/>
                <a:ea typeface="Calibri" panose="020F0502020204030204" pitchFamily="34" charset="0"/>
                <a:cs typeface="Arial" panose="020B0604020202020204" pitchFamily="34" charset="0"/>
              </a:rPr>
              <a:t>The main medium-term objective for the project is to demonstrate the viability of increasing the convective heat transfer from waste heat such as natural gas flares or low-grade geothermal energy. </a:t>
            </a:r>
            <a:endParaRPr lang="en-AU" sz="2200" dirty="0">
              <a:effectLst/>
              <a:latin typeface="Arial" panose="020B0604020202020204" pitchFamily="34" charset="0"/>
              <a:ea typeface="Calibri" panose="020F0502020204030204" pitchFamily="34" charset="0"/>
              <a:cs typeface="Arial" panose="020B0604020202020204" pitchFamily="34" charset="0"/>
            </a:endParaRPr>
          </a:p>
          <a:p>
            <a:r>
              <a:rPr lang="en-US" sz="2200" dirty="0">
                <a:effectLst/>
                <a:latin typeface="Arial" panose="020B0604020202020204" pitchFamily="34" charset="0"/>
                <a:ea typeface="Calibri" panose="020F0502020204030204" pitchFamily="34" charset="0"/>
                <a:cs typeface="Arial" panose="020B0604020202020204" pitchFamily="34" charset="0"/>
              </a:rPr>
              <a:t> </a:t>
            </a:r>
            <a:endParaRPr lang="en-AU" sz="2200" dirty="0">
              <a:effectLst/>
              <a:latin typeface="Arial" panose="020B0604020202020204" pitchFamily="34" charset="0"/>
              <a:ea typeface="Calibri" panose="020F0502020204030204" pitchFamily="34" charset="0"/>
              <a:cs typeface="Arial" panose="020B0604020202020204" pitchFamily="34" charset="0"/>
            </a:endParaRPr>
          </a:p>
          <a:p>
            <a:r>
              <a:rPr lang="en-US" sz="2200" dirty="0">
                <a:effectLst/>
                <a:latin typeface="Arial" panose="020B0604020202020204" pitchFamily="34" charset="0"/>
                <a:ea typeface="Calibri" panose="020F0502020204030204" pitchFamily="34" charset="0"/>
                <a:cs typeface="Arial" panose="020B0604020202020204" pitchFamily="34" charset="0"/>
              </a:rPr>
              <a:t>The main objectives of this </a:t>
            </a:r>
            <a:r>
              <a:rPr lang="en-US" sz="2200" b="1" dirty="0">
                <a:effectLst/>
                <a:latin typeface="Arial" panose="020B0604020202020204" pitchFamily="34" charset="0"/>
                <a:ea typeface="Calibri" panose="020F0502020204030204" pitchFamily="34" charset="0"/>
                <a:cs typeface="Arial" panose="020B0604020202020204" pitchFamily="34" charset="0"/>
              </a:rPr>
              <a:t>first stage</a:t>
            </a:r>
            <a:r>
              <a:rPr lang="en-US" sz="2200" dirty="0">
                <a:effectLst/>
                <a:latin typeface="Arial" panose="020B0604020202020204" pitchFamily="34" charset="0"/>
                <a:ea typeface="Calibri" panose="020F0502020204030204" pitchFamily="34" charset="0"/>
                <a:cs typeface="Arial" panose="020B0604020202020204" pitchFamily="34" charset="0"/>
              </a:rPr>
              <a:t> of the research project would be to:</a:t>
            </a:r>
            <a:endParaRPr lang="en-AU" sz="2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1000"/>
              </a:spcAft>
              <a:buSzPts val="1100"/>
              <a:buFont typeface="Symbol" panose="05050102010706020507" pitchFamily="18" charset="2"/>
              <a:buChar char=""/>
            </a:pPr>
            <a:r>
              <a:rPr lang="en-US" sz="2200" dirty="0">
                <a:effectLst/>
                <a:latin typeface="Arial" panose="020B0604020202020204" pitchFamily="34" charset="0"/>
                <a:ea typeface="Calibri" panose="020F0502020204030204" pitchFamily="34" charset="0"/>
                <a:cs typeface="Arial" panose="020B0604020202020204" pitchFamily="34" charset="0"/>
              </a:rPr>
              <a:t>Prove the fluid dynamics and thermodynamics theory behind the vortex engine principle.</a:t>
            </a:r>
            <a:endParaRPr lang="en-AU" sz="2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1000"/>
              </a:spcAft>
              <a:buSzPts val="1100"/>
              <a:buFont typeface="Symbol" panose="05050102010706020507" pitchFamily="18" charset="2"/>
              <a:buChar char=""/>
            </a:pPr>
            <a:r>
              <a:rPr lang="en-US" sz="2200" dirty="0">
                <a:effectLst/>
                <a:latin typeface="Arial" panose="020B0604020202020204" pitchFamily="34" charset="0"/>
                <a:ea typeface="Calibri" panose="020F0502020204030204" pitchFamily="34" charset="0"/>
                <a:cs typeface="Arial" panose="020B0604020202020204" pitchFamily="34" charset="0"/>
              </a:rPr>
              <a:t>Compile data to allow optimization of the design of the first-stage research rig.</a:t>
            </a:r>
            <a:endParaRPr lang="en-AU" sz="2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1000"/>
              </a:spcAft>
              <a:buSzPts val="1100"/>
              <a:buFont typeface="Symbol" panose="05050102010706020507" pitchFamily="18" charset="2"/>
              <a:buChar char=""/>
            </a:pPr>
            <a:r>
              <a:rPr lang="en-US" sz="2200" dirty="0">
                <a:effectLst/>
                <a:latin typeface="Arial" panose="020B0604020202020204" pitchFamily="34" charset="0"/>
                <a:ea typeface="Calibri" panose="020F0502020204030204" pitchFamily="34" charset="0"/>
                <a:cs typeface="Arial" panose="020B0604020202020204" pitchFamily="34" charset="0"/>
              </a:rPr>
              <a:t>From the first two items above, put together a technical presentation for Industry to enable the venture partners to make an informed decision regarding funding of larger-scale research rigs. </a:t>
            </a:r>
            <a:endParaRPr lang="en-AU" sz="2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29474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BE01F7-196F-9B2E-8C9A-B602C3480D9F}"/>
              </a:ext>
            </a:extLst>
          </p:cNvPr>
          <p:cNvSpPr txBox="1"/>
          <p:nvPr/>
        </p:nvSpPr>
        <p:spPr>
          <a:xfrm>
            <a:off x="314960" y="467360"/>
            <a:ext cx="11460480" cy="5780429"/>
          </a:xfrm>
          <a:prstGeom prst="rect">
            <a:avLst/>
          </a:prstGeom>
          <a:noFill/>
        </p:spPr>
        <p:txBody>
          <a:bodyPr wrap="square" rtlCol="0">
            <a:spAutoFit/>
          </a:bodyPr>
          <a:lstStyle/>
          <a:p>
            <a:pPr marL="0" lvl="1" algn="ctr"/>
            <a:r>
              <a:rPr lang="en-US" sz="2800" b="1" dirty="0">
                <a:effectLst/>
                <a:latin typeface="Arial" panose="020B0604020202020204" pitchFamily="34" charset="0"/>
                <a:ea typeface="Calibri" panose="020F0502020204030204" pitchFamily="34" charset="0"/>
                <a:cs typeface="Arial" panose="020B0604020202020204" pitchFamily="34" charset="0"/>
              </a:rPr>
              <a:t>BENEFITS TO BE DELIVERED TO THE PROSPECTIVE PROPONENTS IN STAGE 1</a:t>
            </a:r>
            <a:endParaRPr lang="en-AU" sz="2800" b="1" dirty="0">
              <a:effectLst/>
              <a:latin typeface="Arial" panose="020B0604020202020204" pitchFamily="34" charset="0"/>
              <a:ea typeface="Calibri" panose="020F0502020204030204" pitchFamily="34" charset="0"/>
              <a:cs typeface="Arial" panose="020B0604020202020204" pitchFamily="34" charset="0"/>
            </a:endParaRPr>
          </a:p>
          <a:p>
            <a:r>
              <a:rPr lang="en-US" sz="2200" b="1" dirty="0">
                <a:effectLst/>
                <a:latin typeface="Arial" panose="020B0604020202020204" pitchFamily="34" charset="0"/>
                <a:ea typeface="Calibri" panose="020F0502020204030204" pitchFamily="34" charset="0"/>
                <a:cs typeface="Arial" panose="020B0604020202020204" pitchFamily="34" charset="0"/>
              </a:rPr>
              <a:t> </a:t>
            </a:r>
          </a:p>
          <a:p>
            <a:pPr>
              <a:lnSpc>
                <a:spcPts val="1705"/>
              </a:lnSpc>
            </a:pPr>
            <a:endParaRPr lang="en-AU" sz="2200" b="1" dirty="0">
              <a:effectLst/>
              <a:latin typeface="Arial" panose="020B0604020202020204" pitchFamily="34" charset="0"/>
              <a:ea typeface="Calibri" panose="020F0502020204030204" pitchFamily="34" charset="0"/>
              <a:cs typeface="Arial" panose="020B0604020202020204" pitchFamily="34" charset="0"/>
            </a:endParaRPr>
          </a:p>
          <a:p>
            <a:pPr algn="just"/>
            <a:r>
              <a:rPr lang="en-US" sz="2200" dirty="0">
                <a:effectLst/>
                <a:latin typeface="Arial" panose="020B0604020202020204" pitchFamily="34" charset="0"/>
                <a:ea typeface="Times New Roman" panose="02020603050405020304" pitchFamily="18" charset="0"/>
                <a:cs typeface="Arial" panose="020B0604020202020204" pitchFamily="34" charset="0"/>
              </a:rPr>
              <a:t>A mechanical engineering Consultant with expertise in fluid mechanics and thermodynamics will develop the CFD and a conceptual thermal-hydraulic design for the prototype Atmospheric Vortex Engine.  The primary focus is the configuration and sizing of a commercial AVE for vortex generation, with or without power generation i.e., for precipitation generation.  This conceptual design will be the basis for the AVE Pilot Plant Project. A further goal of the conceptual design is to provide a basis for the development of appropriate information content for the possible filing of patents.</a:t>
            </a:r>
            <a:endParaRPr lang="en-AU" sz="2200" dirty="0">
              <a:effectLst/>
              <a:latin typeface="Arial" panose="020B0604020202020204" pitchFamily="34" charset="0"/>
              <a:ea typeface="Calibri" panose="020F0502020204030204" pitchFamily="34" charset="0"/>
              <a:cs typeface="Arial" panose="020B0604020202020204" pitchFamily="34" charset="0"/>
            </a:endParaRPr>
          </a:p>
          <a:p>
            <a:pPr algn="just"/>
            <a:r>
              <a:rPr lang="en-US" sz="2200" dirty="0">
                <a:effectLst/>
                <a:latin typeface="Arial" panose="020B0604020202020204" pitchFamily="34" charset="0"/>
                <a:ea typeface="Times New Roman" panose="02020603050405020304" pitchFamily="18" charset="0"/>
                <a:cs typeface="Arial" panose="020B0604020202020204" pitchFamily="34" charset="0"/>
              </a:rPr>
              <a:t> </a:t>
            </a:r>
            <a:endParaRPr lang="en-AU" sz="2200" dirty="0">
              <a:effectLst/>
              <a:latin typeface="Arial" panose="020B0604020202020204" pitchFamily="34" charset="0"/>
              <a:ea typeface="Calibri" panose="020F0502020204030204" pitchFamily="34" charset="0"/>
              <a:cs typeface="Arial" panose="020B0604020202020204" pitchFamily="34" charset="0"/>
            </a:endParaRPr>
          </a:p>
          <a:p>
            <a:pPr algn="just"/>
            <a:r>
              <a:rPr lang="en-US" sz="2200" dirty="0">
                <a:effectLst/>
                <a:latin typeface="Arial" panose="020B0604020202020204" pitchFamily="34" charset="0"/>
                <a:ea typeface="Times New Roman" panose="02020603050405020304" pitchFamily="18" charset="0"/>
                <a:cs typeface="Arial" panose="020B0604020202020204" pitchFamily="34" charset="0"/>
              </a:rPr>
              <a:t>If the outcome of the project CFD and Design Conceptualisation is successful it will lead on to the development of a renewable energy system which is likely to have very significant advantages over existing PV and wind systems.  </a:t>
            </a:r>
            <a:endParaRPr lang="en-AU" sz="2200" dirty="0">
              <a:effectLst/>
              <a:latin typeface="Arial" panose="020B0604020202020204" pitchFamily="34" charset="0"/>
              <a:ea typeface="Calibri" panose="020F0502020204030204" pitchFamily="34" charset="0"/>
              <a:cs typeface="Arial" panose="020B0604020202020204" pitchFamily="34" charset="0"/>
            </a:endParaRPr>
          </a:p>
          <a:p>
            <a:pPr marL="90170" marR="229235" algn="just">
              <a:lnSpc>
                <a:spcPct val="97000"/>
              </a:lnSpc>
              <a:spcAft>
                <a:spcPts val="0"/>
              </a:spcAft>
              <a:tabLst>
                <a:tab pos="538480" algn="l"/>
                <a:tab pos="539115"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AU" sz="1100" dirty="0">
              <a:effectLst/>
              <a:latin typeface="Calibri" panose="020F0502020204030204" pitchFamily="34" charset="0"/>
              <a:ea typeface="Calibri" panose="020F0502020204030204" pitchFamily="34" charset="0"/>
            </a:endParaRPr>
          </a:p>
          <a:p>
            <a:endParaRPr lang="en-AU" dirty="0"/>
          </a:p>
        </p:txBody>
      </p:sp>
    </p:spTree>
    <p:extLst>
      <p:ext uri="{BB962C8B-B14F-4D97-AF65-F5344CB8AC3E}">
        <p14:creationId xmlns:p14="http://schemas.microsoft.com/office/powerpoint/2010/main" val="772322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DFB487-95D3-22AA-35AE-1B27DC259C5F}"/>
              </a:ext>
            </a:extLst>
          </p:cNvPr>
          <p:cNvSpPr txBox="1"/>
          <p:nvPr/>
        </p:nvSpPr>
        <p:spPr>
          <a:xfrm>
            <a:off x="284480" y="457200"/>
            <a:ext cx="11623040" cy="3395801"/>
          </a:xfrm>
          <a:prstGeom prst="rect">
            <a:avLst/>
          </a:prstGeom>
          <a:noFill/>
        </p:spPr>
        <p:txBody>
          <a:bodyPr wrap="square" rtlCol="0">
            <a:spAutoFit/>
          </a:bodyPr>
          <a:lstStyle/>
          <a:p>
            <a:pPr lvl="0" algn="ctr">
              <a:spcBef>
                <a:spcPts val="485"/>
              </a:spcBef>
              <a:buClr>
                <a:srgbClr val="C00000"/>
              </a:buClr>
            </a:pPr>
            <a:r>
              <a:rPr lang="en-US" sz="2800" b="1" kern="0" dirty="0">
                <a:effectLst/>
                <a:latin typeface="Arial" panose="020B0604020202020204" pitchFamily="34" charset="0"/>
                <a:ea typeface="Calibri" panose="020F0502020204030204" pitchFamily="34" charset="0"/>
                <a:cs typeface="Arial" panose="020B0604020202020204" pitchFamily="34" charset="0"/>
              </a:rPr>
              <a:t>KEY PERFORMANCE INDICATORS FOR THE CFD INVESTIGATION</a:t>
            </a:r>
            <a:endParaRPr lang="en-AU" sz="2800" b="1" kern="0" dirty="0">
              <a:effectLst/>
              <a:latin typeface="Arial" panose="020B0604020202020204" pitchFamily="34" charset="0"/>
              <a:ea typeface="Calibri" panose="020F0502020204030204" pitchFamily="34" charset="0"/>
              <a:cs typeface="Arial" panose="020B0604020202020204" pitchFamily="34" charset="0"/>
            </a:endParaRPr>
          </a:p>
          <a:p>
            <a:pPr marL="228600" indent="-228600" algn="just">
              <a:lnSpc>
                <a:spcPts val="1400"/>
              </a:lnSpc>
              <a:spcAft>
                <a:spcPts val="600"/>
              </a:spcAft>
            </a:pPr>
            <a:endParaRPr lang="en-AU" sz="2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p>
            <a:pPr marL="228600" indent="-228600" algn="just">
              <a:spcAft>
                <a:spcPts val="600"/>
              </a:spcAft>
            </a:pPr>
            <a:r>
              <a:rPr lang="en-AU" sz="2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endParaRPr lang="en-AU" sz="2200" dirty="0">
              <a:effectLst/>
              <a:latin typeface="Arial" panose="020B0604020202020204" pitchFamily="34" charset="0"/>
              <a:ea typeface="Times New Roman" panose="02020603050405020304" pitchFamily="18" charset="0"/>
              <a:cs typeface="Arial" panose="020B0604020202020204" pitchFamily="34" charset="0"/>
            </a:endParaRPr>
          </a:p>
          <a:p>
            <a:pPr marL="228600" indent="-228600" algn="just">
              <a:spcAft>
                <a:spcPts val="600"/>
              </a:spcAft>
            </a:pPr>
            <a:r>
              <a:rPr lang="en-AU" sz="2200" dirty="0">
                <a:effectLst/>
                <a:latin typeface="Arial" panose="020B0604020202020204" pitchFamily="34" charset="0"/>
                <a:ea typeface="Times New Roman" panose="02020603050405020304" pitchFamily="18" charset="0"/>
                <a:cs typeface="Arial" panose="020B0604020202020204" pitchFamily="34" charset="0"/>
              </a:rPr>
              <a:t>The KPIs for the CFD modelling would be:                       </a:t>
            </a:r>
          </a:p>
          <a:p>
            <a:pPr marL="742950" lvl="1" indent="-285750" algn="just">
              <a:spcAft>
                <a:spcPts val="600"/>
              </a:spcAft>
              <a:buFont typeface="Symbol" panose="05050102010706020507" pitchFamily="18" charset="2"/>
              <a:buChar char=""/>
            </a:pPr>
            <a:r>
              <a:rPr lang="en-AU" sz="2200" dirty="0">
                <a:effectLst/>
                <a:latin typeface="Arial" panose="020B0604020202020204" pitchFamily="34" charset="0"/>
                <a:ea typeface="Times New Roman" panose="02020603050405020304" pitchFamily="18" charset="0"/>
                <a:cs typeface="Arial" panose="020B0604020202020204" pitchFamily="34" charset="0"/>
              </a:rPr>
              <a:t>The measurement, optimization and analysis of system parameters, both internally controlled and external (e.g. crosswinds and inversion layers).</a:t>
            </a:r>
          </a:p>
          <a:p>
            <a:pPr marL="742950" lvl="1" indent="-285750" algn="just">
              <a:spcAft>
                <a:spcPts val="600"/>
              </a:spcAft>
              <a:buFont typeface="Symbol" panose="05050102010706020507" pitchFamily="18" charset="2"/>
              <a:buChar char=""/>
            </a:pPr>
            <a:r>
              <a:rPr lang="en-AU" sz="2200" dirty="0">
                <a:effectLst/>
                <a:latin typeface="Arial" panose="020B0604020202020204" pitchFamily="34" charset="0"/>
                <a:ea typeface="Times New Roman" panose="02020603050405020304" pitchFamily="18" charset="0"/>
                <a:cs typeface="Arial" panose="020B0604020202020204" pitchFamily="34" charset="0"/>
              </a:rPr>
              <a:t>The application of these CFD data to facilitate the design of the prototype research rig for the next stage of the Project.</a:t>
            </a:r>
          </a:p>
          <a:p>
            <a:endParaRPr lang="en-AU" dirty="0"/>
          </a:p>
        </p:txBody>
      </p:sp>
    </p:spTree>
    <p:extLst>
      <p:ext uri="{BB962C8B-B14F-4D97-AF65-F5344CB8AC3E}">
        <p14:creationId xmlns:p14="http://schemas.microsoft.com/office/powerpoint/2010/main" val="563059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14D7DA-3685-301A-19A5-02AED4EEF6C9}"/>
              </a:ext>
            </a:extLst>
          </p:cNvPr>
          <p:cNvSpPr txBox="1"/>
          <p:nvPr/>
        </p:nvSpPr>
        <p:spPr>
          <a:xfrm>
            <a:off x="366972" y="415636"/>
            <a:ext cx="11624310" cy="5617628"/>
          </a:xfrm>
          <a:prstGeom prst="rect">
            <a:avLst/>
          </a:prstGeom>
          <a:noFill/>
        </p:spPr>
        <p:txBody>
          <a:bodyPr wrap="square" rtlCol="0">
            <a:spAutoFit/>
          </a:bodyPr>
          <a:lstStyle/>
          <a:p>
            <a:pPr lvl="0" algn="ctr">
              <a:spcBef>
                <a:spcPts val="485"/>
              </a:spcBef>
              <a:buClr>
                <a:srgbClr val="C00000"/>
              </a:buClr>
            </a:pPr>
            <a:r>
              <a:rPr lang="en-US" sz="2800" b="1" kern="0" dirty="0">
                <a:effectLst/>
                <a:latin typeface="Arial" panose="020B0604020202020204" pitchFamily="34" charset="0"/>
                <a:ea typeface="Calibri" panose="020F0502020204030204" pitchFamily="34" charset="0"/>
                <a:cs typeface="Arial" panose="020B0604020202020204" pitchFamily="34" charset="0"/>
              </a:rPr>
              <a:t>FINANCIALS (1)</a:t>
            </a:r>
          </a:p>
          <a:p>
            <a:pPr lvl="0" algn="ctr">
              <a:spcBef>
                <a:spcPts val="485"/>
              </a:spcBef>
              <a:buClr>
                <a:srgbClr val="C00000"/>
              </a:buClr>
            </a:pPr>
            <a:endParaRPr lang="en-AU" sz="2800" b="1" kern="0" dirty="0">
              <a:effectLst/>
              <a:latin typeface="Arial" panose="020B0604020202020204" pitchFamily="34" charset="0"/>
              <a:ea typeface="Calibri" panose="020F0502020204030204" pitchFamily="34" charset="0"/>
              <a:cs typeface="Arial" panose="020B0604020202020204" pitchFamily="34" charset="0"/>
            </a:endParaRPr>
          </a:p>
          <a:p>
            <a:pPr marL="134620" marR="229235" algn="just">
              <a:lnSpc>
                <a:spcPct val="97000"/>
              </a:lnSpc>
              <a:spcAft>
                <a:spcPts val="0"/>
              </a:spcAft>
              <a:tabLst>
                <a:tab pos="538480" algn="l"/>
                <a:tab pos="539115" algn="l"/>
              </a:tabLst>
            </a:pPr>
            <a:r>
              <a:rPr lang="en-US" sz="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AU" sz="400" dirty="0">
              <a:effectLst/>
              <a:latin typeface="Calibri" panose="020F0502020204030204" pitchFamily="34" charset="0"/>
              <a:ea typeface="Calibri" panose="020F0502020204030204" pitchFamily="34" charset="0"/>
            </a:endParaRPr>
          </a:p>
          <a:p>
            <a:pPr algn="just">
              <a:spcAft>
                <a:spcPts val="600"/>
              </a:spcAft>
            </a:pPr>
            <a:r>
              <a:rPr lang="en-AU" sz="2200" b="1" dirty="0">
                <a:effectLst/>
                <a:latin typeface="Arial" panose="020B0604020202020204" pitchFamily="34" charset="0"/>
                <a:ea typeface="Times New Roman" panose="02020603050405020304" pitchFamily="18" charset="0"/>
                <a:cs typeface="Arial" panose="020B0604020202020204" pitchFamily="34" charset="0"/>
              </a:rPr>
              <a:t>The purpose of this first project stage, with a budget cost of $100,000, is to prove, using Computational Fluid Dynamics (CFD) modelling, the principle of:</a:t>
            </a:r>
            <a:endParaRPr lang="en-AU" sz="2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600"/>
              </a:spcAft>
              <a:buFont typeface="Arial" panose="020B0604020202020204" pitchFamily="34" charset="0"/>
              <a:buChar char="•"/>
            </a:pPr>
            <a:r>
              <a:rPr lang="en-AU" sz="2200" b="1" dirty="0">
                <a:effectLst/>
                <a:latin typeface="Arial" panose="020B0604020202020204" pitchFamily="34" charset="0"/>
                <a:ea typeface="Times New Roman" panose="02020603050405020304" pitchFamily="18" charset="0"/>
                <a:cs typeface="Arial" panose="020B0604020202020204" pitchFamily="34" charset="0"/>
              </a:rPr>
              <a:t>Waste flare gas utilisation.</a:t>
            </a:r>
            <a:endParaRPr lang="en-AU" sz="2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600"/>
              </a:spcAft>
              <a:buFont typeface="Arial" panose="020B0604020202020204" pitchFamily="34" charset="0"/>
              <a:buChar char="•"/>
            </a:pPr>
            <a:r>
              <a:rPr lang="en-AU" sz="2200" b="1" dirty="0">
                <a:effectLst/>
                <a:latin typeface="Arial" panose="020B0604020202020204" pitchFamily="34" charset="0"/>
                <a:ea typeface="Times New Roman" panose="02020603050405020304" pitchFamily="18" charset="0"/>
                <a:cs typeface="Arial" panose="020B0604020202020204" pitchFamily="34" charset="0"/>
              </a:rPr>
              <a:t>General AVE operation,</a:t>
            </a:r>
            <a:endParaRPr lang="en-AU" sz="22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600"/>
              </a:spcAft>
            </a:pPr>
            <a:r>
              <a:rPr lang="en-AU" sz="2200" b="1" dirty="0">
                <a:effectLst/>
                <a:latin typeface="Arial" panose="020B0604020202020204" pitchFamily="34" charset="0"/>
                <a:ea typeface="Times New Roman" panose="02020603050405020304" pitchFamily="18" charset="0"/>
                <a:cs typeface="Arial" panose="020B0604020202020204" pitchFamily="34" charset="0"/>
              </a:rPr>
              <a:t>and to develop a prototype design to take forward for the purpose of further research and development. </a:t>
            </a:r>
            <a:endParaRPr lang="en-AU" sz="2200" dirty="0">
              <a:effectLst/>
              <a:latin typeface="Arial" panose="020B0604020202020204" pitchFamily="34" charset="0"/>
              <a:ea typeface="Times New Roman" panose="02020603050405020304" pitchFamily="18" charset="0"/>
              <a:cs typeface="Arial" panose="020B0604020202020204" pitchFamily="34" charset="0"/>
            </a:endParaRPr>
          </a:p>
          <a:p>
            <a:pPr marL="228600" indent="-228600" algn="just">
              <a:spcAft>
                <a:spcPts val="600"/>
              </a:spcAft>
            </a:pPr>
            <a:r>
              <a:rPr lang="en-AU" sz="400" b="1" dirty="0">
                <a:effectLst/>
                <a:latin typeface="Arial" panose="020B0604020202020204" pitchFamily="34" charset="0"/>
                <a:ea typeface="Times New Roman" panose="02020603050405020304" pitchFamily="18" charset="0"/>
                <a:cs typeface="Arial" panose="020B0604020202020204" pitchFamily="34" charset="0"/>
              </a:rPr>
              <a:t> </a:t>
            </a:r>
            <a:endParaRPr lang="en-AU" sz="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600"/>
              </a:spcAft>
            </a:pPr>
            <a:r>
              <a:rPr lang="en-AU" sz="2200" b="1" dirty="0">
                <a:effectLst/>
                <a:latin typeface="Arial" panose="020B0604020202020204" pitchFamily="34" charset="0"/>
                <a:ea typeface="Times New Roman" panose="02020603050405020304" pitchFamily="18" charset="0"/>
                <a:cs typeface="Arial" panose="020B0604020202020204" pitchFamily="34" charset="0"/>
              </a:rPr>
              <a:t>The purpose of the </a:t>
            </a:r>
            <a:r>
              <a:rPr lang="en-AU" sz="2200" b="1" u="sng" dirty="0">
                <a:effectLst/>
                <a:latin typeface="Arial" panose="020B0604020202020204" pitchFamily="34" charset="0"/>
                <a:ea typeface="Times New Roman" panose="02020603050405020304" pitchFamily="18" charset="0"/>
                <a:cs typeface="Arial" panose="020B0604020202020204" pitchFamily="34" charset="0"/>
              </a:rPr>
              <a:t>later</a:t>
            </a:r>
            <a:r>
              <a:rPr lang="en-AU" sz="2200" b="1" dirty="0">
                <a:effectLst/>
                <a:latin typeface="Arial" panose="020B0604020202020204" pitchFamily="34" charset="0"/>
                <a:ea typeface="Times New Roman" panose="02020603050405020304" pitchFamily="18" charset="0"/>
                <a:cs typeface="Arial" panose="020B0604020202020204" pitchFamily="34" charset="0"/>
              </a:rPr>
              <a:t> physical research stages would be to eventually commercialise the system utilising sources such as:</a:t>
            </a:r>
            <a:endParaRPr lang="en-AU" sz="2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600"/>
              </a:spcAft>
              <a:buFont typeface="Arial" panose="020B0604020202020204" pitchFamily="34" charset="0"/>
              <a:buChar char="•"/>
            </a:pPr>
            <a:r>
              <a:rPr lang="en-AU" sz="2200" b="1" dirty="0">
                <a:effectLst/>
                <a:latin typeface="Arial" panose="020B0604020202020204" pitchFamily="34" charset="0"/>
                <a:ea typeface="Times New Roman" panose="02020603050405020304" pitchFamily="18" charset="0"/>
                <a:cs typeface="Arial" panose="020B0604020202020204" pitchFamily="34" charset="0"/>
              </a:rPr>
              <a:t>Low-grade geothermal energy. </a:t>
            </a:r>
            <a:endParaRPr lang="en-AU" sz="2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600"/>
              </a:spcAft>
              <a:buFont typeface="Arial" panose="020B0604020202020204" pitchFamily="34" charset="0"/>
              <a:buChar char="•"/>
            </a:pPr>
            <a:r>
              <a:rPr lang="en-AU" sz="2200" b="1" dirty="0">
                <a:effectLst/>
                <a:latin typeface="Arial" panose="020B0604020202020204" pitchFamily="34" charset="0"/>
                <a:ea typeface="Times New Roman" panose="02020603050405020304" pitchFamily="18" charset="0"/>
                <a:cs typeface="Arial" panose="020B0604020202020204" pitchFamily="34" charset="0"/>
              </a:rPr>
              <a:t>Solar energy</a:t>
            </a:r>
            <a:r>
              <a:rPr lang="en-AU" sz="2200" dirty="0">
                <a:effectLst/>
                <a:latin typeface="Arial" panose="020B0604020202020204" pitchFamily="34" charset="0"/>
                <a:ea typeface="Times New Roman" panose="02020603050405020304" pitchFamily="18" charset="0"/>
                <a:cs typeface="Arial" panose="020B0604020202020204" pitchFamily="34" charset="0"/>
              </a:rPr>
              <a:t>.</a:t>
            </a:r>
          </a:p>
          <a:p>
            <a:pPr marL="342900" lvl="0" indent="-342900" algn="just">
              <a:spcAft>
                <a:spcPts val="600"/>
              </a:spcAft>
              <a:buFont typeface="Arial" panose="020B0604020202020204" pitchFamily="34" charset="0"/>
              <a:buChar char="•"/>
            </a:pPr>
            <a:r>
              <a:rPr lang="en-AU" sz="2200" b="1" dirty="0">
                <a:effectLst/>
                <a:latin typeface="Arial" panose="020B0604020202020204" pitchFamily="34" charset="0"/>
                <a:ea typeface="Times New Roman" panose="02020603050405020304" pitchFamily="18" charset="0"/>
                <a:cs typeface="Arial" panose="020B0604020202020204" pitchFamily="34" charset="0"/>
              </a:rPr>
              <a:t>Waste heat from Process plant</a:t>
            </a:r>
            <a:r>
              <a:rPr lang="en-AU" sz="2200" dirty="0">
                <a:effectLst/>
                <a:latin typeface="Arial" panose="020B0604020202020204" pitchFamily="34" charset="0"/>
                <a:ea typeface="Times New Roman" panose="02020603050405020304" pitchFamily="18" charset="0"/>
                <a:cs typeface="Arial" panose="020B0604020202020204" pitchFamily="34" charset="0"/>
              </a:rPr>
              <a:t>.</a:t>
            </a:r>
          </a:p>
          <a:p>
            <a:pPr marL="228600" indent="-228600" algn="just">
              <a:spcAft>
                <a:spcPts val="600"/>
              </a:spcAft>
            </a:pPr>
            <a:r>
              <a:rPr lang="en-AU" sz="400" dirty="0">
                <a:effectLst/>
                <a:latin typeface="Arial" panose="020B0604020202020204" pitchFamily="34" charset="0"/>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2513090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1856DC-7F1F-9D9D-91B1-3F14B1763C7B}"/>
              </a:ext>
            </a:extLst>
          </p:cNvPr>
          <p:cNvSpPr txBox="1"/>
          <p:nvPr/>
        </p:nvSpPr>
        <p:spPr>
          <a:xfrm>
            <a:off x="368135" y="296883"/>
            <a:ext cx="11234057" cy="5678478"/>
          </a:xfrm>
          <a:prstGeom prst="rect">
            <a:avLst/>
          </a:prstGeom>
          <a:noFill/>
        </p:spPr>
        <p:txBody>
          <a:bodyPr wrap="square" rtlCol="0">
            <a:spAutoFit/>
          </a:bodyPr>
          <a:lstStyle/>
          <a:p>
            <a:pPr marL="228600" indent="-228600" algn="ctr">
              <a:spcAft>
                <a:spcPts val="600"/>
              </a:spcAft>
            </a:pPr>
            <a:r>
              <a:rPr lang="en-AU" sz="2800" b="1" dirty="0">
                <a:effectLst/>
                <a:latin typeface="Arial" panose="020B0604020202020204" pitchFamily="34" charset="0"/>
                <a:ea typeface="Times New Roman" panose="02020603050405020304" pitchFamily="18" charset="0"/>
                <a:cs typeface="Arial" panose="020B0604020202020204" pitchFamily="34" charset="0"/>
              </a:rPr>
              <a:t>FINANCIALS (2)</a:t>
            </a:r>
          </a:p>
          <a:p>
            <a:pPr marL="228600" indent="-228600" algn="just">
              <a:spcAft>
                <a:spcPts val="600"/>
              </a:spcAft>
            </a:pPr>
            <a:endParaRPr lang="en-AU" b="1" dirty="0">
              <a:latin typeface="Arial" panose="020B0604020202020204" pitchFamily="34" charset="0"/>
              <a:ea typeface="Times New Roman" panose="02020603050405020304" pitchFamily="18" charset="0"/>
              <a:cs typeface="Arial" panose="020B0604020202020204" pitchFamily="34" charset="0"/>
            </a:endParaRPr>
          </a:p>
          <a:p>
            <a:pPr marL="50800" indent="-50800" algn="just">
              <a:spcAft>
                <a:spcPts val="600"/>
              </a:spcAft>
            </a:pPr>
            <a:r>
              <a:rPr lang="en-AU" sz="2200" b="1" dirty="0">
                <a:effectLst/>
                <a:latin typeface="Arial" panose="020B0604020202020204" pitchFamily="34" charset="0"/>
                <a:ea typeface="Times New Roman" panose="02020603050405020304" pitchFamily="18" charset="0"/>
                <a:cs typeface="Arial" panose="020B0604020202020204" pitchFamily="34" charset="0"/>
              </a:rPr>
              <a:t>The concept on which the Vortex Engine is based was initiated by the French engineer Edgard Nazare in about 1940. Because patents expired around 60 years ago, no one currently holds any intellectual property. It is expected that, like the Whittle jet engine in 1940, IP will be generated from the ongoing research and development program.</a:t>
            </a:r>
            <a:endParaRPr lang="en-AU" sz="2200" dirty="0">
              <a:effectLst/>
              <a:latin typeface="Arial" panose="020B0604020202020204" pitchFamily="34" charset="0"/>
              <a:ea typeface="Times New Roman" panose="02020603050405020304" pitchFamily="18" charset="0"/>
              <a:cs typeface="Arial" panose="020B0604020202020204" pitchFamily="34" charset="0"/>
            </a:endParaRPr>
          </a:p>
          <a:p>
            <a:pPr marL="228600" indent="-228600" algn="just">
              <a:spcAft>
                <a:spcPts val="600"/>
              </a:spcAft>
            </a:pPr>
            <a:r>
              <a:rPr lang="en-AU" sz="2200" b="1" dirty="0">
                <a:effectLst/>
                <a:latin typeface="Arial" panose="020B0604020202020204" pitchFamily="34" charset="0"/>
                <a:ea typeface="Times New Roman" panose="02020603050405020304" pitchFamily="18" charset="0"/>
                <a:cs typeface="Arial" panose="020B0604020202020204" pitchFamily="34" charset="0"/>
              </a:rPr>
              <a:t> </a:t>
            </a:r>
            <a:endParaRPr lang="en-AU" sz="22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600"/>
              </a:spcAft>
              <a:tabLst>
                <a:tab pos="450850" algn="l"/>
              </a:tabLst>
            </a:pPr>
            <a:r>
              <a:rPr lang="en-AU" sz="2200" b="1" dirty="0">
                <a:effectLst/>
                <a:latin typeface="Arial" panose="020B0604020202020204" pitchFamily="34" charset="0"/>
                <a:ea typeface="Times New Roman" panose="02020603050405020304" pitchFamily="18" charset="0"/>
                <a:cs typeface="Arial" panose="020B0604020202020204" pitchFamily="34" charset="0"/>
              </a:rPr>
              <a:t>The benefits to the CFD venture financier from the funding of the CFD investigation would be: </a:t>
            </a:r>
            <a:endParaRPr lang="en-AU" sz="2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600"/>
              </a:spcAft>
              <a:buFont typeface="Arial" panose="020B0604020202020204" pitchFamily="34" charset="0"/>
              <a:buChar char="•"/>
            </a:pPr>
            <a:r>
              <a:rPr lang="en-AU" sz="2200" b="1" dirty="0">
                <a:effectLst/>
                <a:latin typeface="Arial" panose="020B0604020202020204" pitchFamily="34" charset="0"/>
                <a:ea typeface="Times New Roman" panose="02020603050405020304" pitchFamily="18" charset="0"/>
                <a:cs typeface="Arial" panose="020B0604020202020204" pitchFamily="34" charset="0"/>
              </a:rPr>
              <a:t>In conjunction with the Proponent, EXCLUSIVE and CONFIDENTIAL access to the Consultant’s CFD report and </a:t>
            </a:r>
            <a:endParaRPr lang="en-AU" sz="2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600"/>
              </a:spcAft>
              <a:buFont typeface="Arial" panose="020B0604020202020204" pitchFamily="34" charset="0"/>
              <a:buChar char="•"/>
            </a:pPr>
            <a:r>
              <a:rPr lang="en-AU" sz="2200" b="1" dirty="0">
                <a:effectLst/>
                <a:latin typeface="Arial" panose="020B0604020202020204" pitchFamily="34" charset="0"/>
                <a:ea typeface="Times New Roman" panose="02020603050405020304" pitchFamily="18" charset="0"/>
                <a:cs typeface="Arial" panose="020B0604020202020204" pitchFamily="34" charset="0"/>
              </a:rPr>
              <a:t>“Right of First Refusal” for the subsequent possible formation of a Joint Venture company to carry out the ongoing Project.</a:t>
            </a:r>
            <a:endParaRPr lang="en-AU" sz="2200" dirty="0"/>
          </a:p>
          <a:p>
            <a:endParaRPr lang="en-AU" dirty="0"/>
          </a:p>
        </p:txBody>
      </p:sp>
    </p:spTree>
    <p:extLst>
      <p:ext uri="{BB962C8B-B14F-4D97-AF65-F5344CB8AC3E}">
        <p14:creationId xmlns:p14="http://schemas.microsoft.com/office/powerpoint/2010/main" val="1346579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547118-0EC4-E827-12F5-976D1C121408}"/>
              </a:ext>
            </a:extLst>
          </p:cNvPr>
          <p:cNvSpPr txBox="1"/>
          <p:nvPr/>
        </p:nvSpPr>
        <p:spPr>
          <a:xfrm>
            <a:off x="378031" y="273132"/>
            <a:ext cx="11435938" cy="4862870"/>
          </a:xfrm>
          <a:prstGeom prst="rect">
            <a:avLst/>
          </a:prstGeom>
          <a:noFill/>
        </p:spPr>
        <p:txBody>
          <a:bodyPr wrap="square">
            <a:spAutoFit/>
          </a:bodyPr>
          <a:lstStyle/>
          <a:p>
            <a:pPr lvl="0" algn="ctr"/>
            <a:r>
              <a:rPr lang="en-US" sz="2800" b="1" dirty="0">
                <a:effectLst/>
                <a:latin typeface="Arial" panose="020B0604020202020204" pitchFamily="34" charset="0"/>
                <a:ea typeface="Calibri" panose="020F0502020204030204" pitchFamily="34" charset="0"/>
                <a:cs typeface="Arial" panose="020B0604020202020204" pitchFamily="34" charset="0"/>
              </a:rPr>
              <a:t>STAKEHOLDERS</a:t>
            </a:r>
            <a:endParaRPr lang="en-AU" sz="2800" b="1" dirty="0">
              <a:effectLst/>
              <a:latin typeface="Arial" panose="020B0604020202020204" pitchFamily="34" charset="0"/>
              <a:ea typeface="Calibri" panose="020F0502020204030204" pitchFamily="34" charset="0"/>
              <a:cs typeface="Arial" panose="020B0604020202020204" pitchFamily="34" charset="0"/>
            </a:endParaRPr>
          </a:p>
          <a:p>
            <a:r>
              <a:rPr lang="en-US" sz="4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endParaRPr lang="en-AU" sz="2400" b="1" dirty="0">
              <a:effectLst/>
              <a:latin typeface="Arial" panose="020B0604020202020204" pitchFamily="34" charset="0"/>
              <a:ea typeface="Calibri" panose="020F0502020204030204" pitchFamily="34" charset="0"/>
              <a:cs typeface="Arial" panose="020B0604020202020204" pitchFamily="34" charset="0"/>
            </a:endParaRPr>
          </a:p>
          <a:p>
            <a:pPr algn="just"/>
            <a:r>
              <a:rPr lang="en-US" sz="2200" dirty="0">
                <a:effectLst/>
                <a:latin typeface="Arial" panose="020B0604020202020204" pitchFamily="34" charset="0"/>
                <a:ea typeface="Calibri" panose="020F0502020204030204" pitchFamily="34" charset="0"/>
                <a:cs typeface="Arial" panose="020B0604020202020204" pitchFamily="34" charset="0"/>
              </a:rPr>
              <a:t>In terms of benefits of the vortex engine concept, the Stakeholders in the Project arguably include the whole planet.</a:t>
            </a:r>
            <a:endParaRPr lang="en-AU" sz="2200" dirty="0">
              <a:effectLst/>
              <a:latin typeface="Arial" panose="020B0604020202020204" pitchFamily="34" charset="0"/>
              <a:ea typeface="Calibri" panose="020F0502020204030204" pitchFamily="34" charset="0"/>
              <a:cs typeface="Arial" panose="020B0604020202020204" pitchFamily="34" charset="0"/>
            </a:endParaRPr>
          </a:p>
          <a:p>
            <a:r>
              <a:rPr lang="en-US" sz="2200" dirty="0">
                <a:effectLst/>
                <a:latin typeface="Arial" panose="020B0604020202020204" pitchFamily="34" charset="0"/>
                <a:ea typeface="Calibri" panose="020F0502020204030204" pitchFamily="34" charset="0"/>
                <a:cs typeface="Arial" panose="020B0604020202020204" pitchFamily="34" charset="0"/>
              </a:rPr>
              <a:t> </a:t>
            </a:r>
            <a:endParaRPr lang="en-AU" sz="2200" dirty="0">
              <a:effectLst/>
              <a:latin typeface="Arial" panose="020B0604020202020204" pitchFamily="34" charset="0"/>
              <a:ea typeface="Calibri" panose="020F0502020204030204" pitchFamily="34" charset="0"/>
              <a:cs typeface="Arial" panose="020B0604020202020204" pitchFamily="34" charset="0"/>
            </a:endParaRPr>
          </a:p>
          <a:p>
            <a:pPr algn="just"/>
            <a:r>
              <a:rPr lang="en-US" sz="2200" dirty="0">
                <a:effectLst/>
                <a:latin typeface="Arial" panose="020B0604020202020204" pitchFamily="34" charset="0"/>
                <a:ea typeface="Calibri" panose="020F0502020204030204" pitchFamily="34" charset="0"/>
                <a:cs typeface="Arial" panose="020B0604020202020204" pitchFamily="34" charset="0"/>
              </a:rPr>
              <a:t>As mentioned, there is currently no intellectual property held by anyone in relation to this proposal. </a:t>
            </a:r>
          </a:p>
          <a:p>
            <a:pPr algn="just"/>
            <a:endParaRPr lang="en-US" sz="2200" dirty="0">
              <a:latin typeface="Arial" panose="020B0604020202020204" pitchFamily="34" charset="0"/>
              <a:ea typeface="Calibri" panose="020F0502020204030204" pitchFamily="34" charset="0"/>
              <a:cs typeface="Arial" panose="020B0604020202020204" pitchFamily="34" charset="0"/>
            </a:endParaRPr>
          </a:p>
          <a:p>
            <a:pPr algn="just"/>
            <a:r>
              <a:rPr lang="en-US" sz="2200" dirty="0">
                <a:effectLst/>
                <a:latin typeface="Arial" panose="020B0604020202020204" pitchFamily="34" charset="0"/>
                <a:ea typeface="Calibri" panose="020F0502020204030204" pitchFamily="34" charset="0"/>
                <a:cs typeface="Arial" panose="020B0604020202020204" pitchFamily="34" charset="0"/>
              </a:rPr>
              <a:t>The basic concept entered the public domain about seventy years ago with the patents of the French engineer Edgard Nazare. The New Zealand </a:t>
            </a:r>
            <a:r>
              <a:rPr lang="en-US" sz="2200" b="1" dirty="0">
                <a:effectLst/>
                <a:latin typeface="Arial" panose="020B0604020202020204" pitchFamily="34" charset="0"/>
                <a:ea typeface="Calibri" panose="020F0502020204030204" pitchFamily="34" charset="0"/>
                <a:cs typeface="Arial" panose="020B0604020202020204" pitchFamily="34" charset="0"/>
              </a:rPr>
              <a:t>Vortex Power Systems</a:t>
            </a:r>
            <a:r>
              <a:rPr lang="en-US" sz="2200" dirty="0">
                <a:effectLst/>
                <a:latin typeface="Arial" panose="020B0604020202020204" pitchFamily="34" charset="0"/>
                <a:ea typeface="Calibri" panose="020F0502020204030204" pitchFamily="34" charset="0"/>
                <a:cs typeface="Arial" panose="020B0604020202020204" pitchFamily="34" charset="0"/>
              </a:rPr>
              <a:t> company claims to have taken out patents on one or more details of their research rig. Other such entities with historical claims are detailed in: </a:t>
            </a:r>
            <a:endParaRPr lang="en-AU" sz="2200" dirty="0">
              <a:effectLst/>
              <a:latin typeface="Arial" panose="020B0604020202020204" pitchFamily="34" charset="0"/>
              <a:ea typeface="Calibri" panose="020F0502020204030204" pitchFamily="34" charset="0"/>
              <a:cs typeface="Arial" panose="020B0604020202020204" pitchFamily="34" charset="0"/>
            </a:endParaRPr>
          </a:p>
          <a:p>
            <a:r>
              <a:rPr lang="en-US" sz="22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https://patents.google.com/patent/WO2003025395B1/nl</a:t>
            </a:r>
            <a:endParaRPr lang="en-AU"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8517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612330-B77E-9B56-C829-FA0ED519FADA}"/>
              </a:ext>
            </a:extLst>
          </p:cNvPr>
          <p:cNvSpPr txBox="1"/>
          <p:nvPr/>
        </p:nvSpPr>
        <p:spPr>
          <a:xfrm>
            <a:off x="736600" y="316982"/>
            <a:ext cx="10718800" cy="5586145"/>
          </a:xfrm>
          <a:prstGeom prst="rect">
            <a:avLst/>
          </a:prstGeom>
          <a:noFill/>
        </p:spPr>
        <p:txBody>
          <a:bodyPr wrap="square" rtlCol="0">
            <a:spAutoFit/>
          </a:bodyPr>
          <a:lstStyle/>
          <a:p>
            <a:pPr marL="0" lvl="1" algn="ctr"/>
            <a:r>
              <a:rPr lang="en-US" sz="2800" b="1" dirty="0">
                <a:effectLst/>
                <a:latin typeface="Arial" panose="020B0604020202020204" pitchFamily="34" charset="0"/>
                <a:ea typeface="Calibri" panose="020F0502020204030204" pitchFamily="34" charset="0"/>
                <a:cs typeface="Arial" panose="020B0604020202020204" pitchFamily="34" charset="0"/>
              </a:rPr>
              <a:t>BUSINESS CASE OBJECTIVES</a:t>
            </a:r>
          </a:p>
          <a:p>
            <a:pPr marL="0" lvl="1"/>
            <a:endParaRPr lang="en-AU" sz="2200" b="1" dirty="0">
              <a:effectLst/>
              <a:latin typeface="Arial" panose="020B0604020202020204" pitchFamily="34" charset="0"/>
              <a:ea typeface="Calibri" panose="020F0502020204030204" pitchFamily="34" charset="0"/>
              <a:cs typeface="Arial" panose="020B0604020202020204" pitchFamily="34" charset="0"/>
            </a:endParaRPr>
          </a:p>
          <a:p>
            <a:r>
              <a:rPr lang="en-US" sz="2200" dirty="0">
                <a:effectLst/>
                <a:latin typeface="Arial" panose="020B0604020202020204" pitchFamily="34" charset="0"/>
                <a:ea typeface="Calibri" panose="020F0502020204030204" pitchFamily="34" charset="0"/>
                <a:cs typeface="Arial" panose="020B0604020202020204" pitchFamily="34" charset="0"/>
              </a:rPr>
              <a:t>The main medium-term objective for the project is to demonstrate the viability of increasing the convective heat transfer from waste heat such as natural gas flares or low-grade geothermal energy. </a:t>
            </a:r>
            <a:endParaRPr lang="en-AU" sz="2200" dirty="0">
              <a:effectLst/>
              <a:latin typeface="Arial" panose="020B0604020202020204" pitchFamily="34" charset="0"/>
              <a:ea typeface="Calibri" panose="020F0502020204030204" pitchFamily="34" charset="0"/>
              <a:cs typeface="Arial" panose="020B0604020202020204" pitchFamily="34" charset="0"/>
            </a:endParaRPr>
          </a:p>
          <a:p>
            <a:r>
              <a:rPr lang="en-US" sz="2200" dirty="0">
                <a:effectLst/>
                <a:latin typeface="Arial" panose="020B0604020202020204" pitchFamily="34" charset="0"/>
                <a:ea typeface="Calibri" panose="020F0502020204030204" pitchFamily="34" charset="0"/>
                <a:cs typeface="Arial" panose="020B0604020202020204" pitchFamily="34" charset="0"/>
              </a:rPr>
              <a:t> </a:t>
            </a:r>
            <a:endParaRPr lang="en-AU" sz="2200" dirty="0">
              <a:effectLst/>
              <a:latin typeface="Arial" panose="020B0604020202020204" pitchFamily="34" charset="0"/>
              <a:ea typeface="Calibri" panose="020F0502020204030204" pitchFamily="34" charset="0"/>
              <a:cs typeface="Arial" panose="020B0604020202020204" pitchFamily="34" charset="0"/>
            </a:endParaRPr>
          </a:p>
          <a:p>
            <a:r>
              <a:rPr lang="en-US" sz="2200" dirty="0">
                <a:effectLst/>
                <a:latin typeface="Arial" panose="020B0604020202020204" pitchFamily="34" charset="0"/>
                <a:ea typeface="Calibri" panose="020F0502020204030204" pitchFamily="34" charset="0"/>
                <a:cs typeface="Arial" panose="020B0604020202020204" pitchFamily="34" charset="0"/>
              </a:rPr>
              <a:t>The main objectives of this </a:t>
            </a:r>
            <a:r>
              <a:rPr lang="en-US" sz="2200" b="1" dirty="0">
                <a:effectLst/>
                <a:latin typeface="Arial" panose="020B0604020202020204" pitchFamily="34" charset="0"/>
                <a:ea typeface="Calibri" panose="020F0502020204030204" pitchFamily="34" charset="0"/>
                <a:cs typeface="Arial" panose="020B0604020202020204" pitchFamily="34" charset="0"/>
              </a:rPr>
              <a:t>first stage</a:t>
            </a:r>
            <a:r>
              <a:rPr lang="en-US" sz="2200" dirty="0">
                <a:effectLst/>
                <a:latin typeface="Arial" panose="020B0604020202020204" pitchFamily="34" charset="0"/>
                <a:ea typeface="Calibri" panose="020F0502020204030204" pitchFamily="34" charset="0"/>
                <a:cs typeface="Arial" panose="020B0604020202020204" pitchFamily="34" charset="0"/>
              </a:rPr>
              <a:t> of the research project would be to:</a:t>
            </a:r>
          </a:p>
          <a:p>
            <a:endParaRPr lang="en-AU" sz="2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1000"/>
              </a:spcAft>
              <a:buSzPts val="1100"/>
              <a:buFont typeface="Symbol" panose="05050102010706020507" pitchFamily="18" charset="2"/>
              <a:buChar char=""/>
            </a:pPr>
            <a:r>
              <a:rPr lang="en-US" sz="2200" dirty="0">
                <a:effectLst/>
                <a:latin typeface="Arial" panose="020B0604020202020204" pitchFamily="34" charset="0"/>
                <a:ea typeface="Calibri" panose="020F0502020204030204" pitchFamily="34" charset="0"/>
                <a:cs typeface="Arial" panose="020B0604020202020204" pitchFamily="34" charset="0"/>
              </a:rPr>
              <a:t>Confirm the fluid dynamics and thermodynamics theory behind the vortex engine principle.</a:t>
            </a:r>
            <a:endParaRPr lang="en-AU" sz="2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1000"/>
              </a:spcAft>
              <a:buSzPts val="1100"/>
              <a:buFont typeface="Symbol" panose="05050102010706020507" pitchFamily="18" charset="2"/>
              <a:buChar char=""/>
            </a:pPr>
            <a:r>
              <a:rPr lang="en-US" sz="2200" dirty="0">
                <a:effectLst/>
                <a:latin typeface="Arial" panose="020B0604020202020204" pitchFamily="34" charset="0"/>
                <a:ea typeface="Calibri" panose="020F0502020204030204" pitchFamily="34" charset="0"/>
                <a:cs typeface="Arial" panose="020B0604020202020204" pitchFamily="34" charset="0"/>
              </a:rPr>
              <a:t>Compile data to allow optimization of the design of the first-stage research rig.</a:t>
            </a:r>
            <a:endParaRPr lang="en-AU" sz="2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1000"/>
              </a:spcAft>
              <a:buSzPts val="1100"/>
              <a:buFont typeface="Symbol" panose="05050102010706020507" pitchFamily="18" charset="2"/>
              <a:buChar char=""/>
            </a:pPr>
            <a:r>
              <a:rPr lang="en-US" sz="2200" dirty="0">
                <a:effectLst/>
                <a:latin typeface="Arial" panose="020B0604020202020204" pitchFamily="34" charset="0"/>
                <a:ea typeface="Calibri" panose="020F0502020204030204" pitchFamily="34" charset="0"/>
                <a:cs typeface="Arial" panose="020B0604020202020204" pitchFamily="34" charset="0"/>
              </a:rPr>
              <a:t>From the first two items above, put together a technical presentation for Industry to enable venture partners to make an informed decision regarding funding of larger-scale research rigs. </a:t>
            </a:r>
            <a:endParaRPr lang="en-AU" sz="2200" dirty="0">
              <a:effectLst/>
              <a:latin typeface="Arial" panose="020B0604020202020204" pitchFamily="34" charset="0"/>
              <a:ea typeface="Calibri" panose="020F0502020204030204" pitchFamily="34" charset="0"/>
              <a:cs typeface="Arial" panose="020B0604020202020204" pitchFamily="34" charset="0"/>
            </a:endParaRPr>
          </a:p>
          <a:p>
            <a:endParaRPr lang="en-AU" dirty="0"/>
          </a:p>
        </p:txBody>
      </p:sp>
    </p:spTree>
    <p:extLst>
      <p:ext uri="{BB962C8B-B14F-4D97-AF65-F5344CB8AC3E}">
        <p14:creationId xmlns:p14="http://schemas.microsoft.com/office/powerpoint/2010/main" val="3476813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text, kitchen appliance, coffee maker&#10;&#10;Description automatically generated">
            <a:extLst>
              <a:ext uri="{FF2B5EF4-FFF2-40B4-BE49-F238E27FC236}">
                <a16:creationId xmlns:a16="http://schemas.microsoft.com/office/drawing/2014/main" id="{86875334-5507-11B8-ACCE-0B8059F08F44}"/>
              </a:ext>
            </a:extLst>
          </p:cNvPr>
          <p:cNvPicPr>
            <a:picLocks noChangeAspect="1"/>
          </p:cNvPicPr>
          <p:nvPr/>
        </p:nvPicPr>
        <p:blipFill rotWithShape="1">
          <a:blip r:embed="rId2">
            <a:extLst>
              <a:ext uri="{28A0092B-C50C-407E-A947-70E740481C1C}">
                <a14:useLocalDpi xmlns:a14="http://schemas.microsoft.com/office/drawing/2010/main" val="0"/>
              </a:ext>
            </a:extLst>
          </a:blip>
          <a:srcRect l="-21" t="6550" r="21" b="8582"/>
          <a:stretch/>
        </p:blipFill>
        <p:spPr bwMode="auto">
          <a:xfrm>
            <a:off x="399308" y="207818"/>
            <a:ext cx="11393384" cy="6650182"/>
          </a:xfrm>
          <a:prstGeom prst="rect">
            <a:avLst/>
          </a:prstGeom>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749C75EA-1013-BE66-651F-6C5AB9BFECFC}"/>
              </a:ext>
            </a:extLst>
          </p:cNvPr>
          <p:cNvSpPr txBox="1"/>
          <p:nvPr/>
        </p:nvSpPr>
        <p:spPr>
          <a:xfrm>
            <a:off x="1270660" y="6151418"/>
            <a:ext cx="2695698" cy="430887"/>
          </a:xfrm>
          <a:prstGeom prst="rect">
            <a:avLst/>
          </a:prstGeom>
          <a:noFill/>
        </p:spPr>
        <p:txBody>
          <a:bodyPr wrap="square" rtlCol="0">
            <a:spAutoFit/>
          </a:bodyPr>
          <a:lstStyle/>
          <a:p>
            <a:r>
              <a:rPr lang="en-AU" sz="2200" b="1" dirty="0">
                <a:latin typeface="Arial" panose="020B0604020202020204" pitchFamily="34" charset="0"/>
                <a:cs typeface="Arial" panose="020B0604020202020204" pitchFamily="34" charset="0"/>
              </a:rPr>
              <a:t>Figure 10</a:t>
            </a:r>
          </a:p>
        </p:txBody>
      </p:sp>
    </p:spTree>
    <p:extLst>
      <p:ext uri="{BB962C8B-B14F-4D97-AF65-F5344CB8AC3E}">
        <p14:creationId xmlns:p14="http://schemas.microsoft.com/office/powerpoint/2010/main" val="567853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C45D5C-5F6C-315E-C6F9-05784F55B67E}"/>
              </a:ext>
            </a:extLst>
          </p:cNvPr>
          <p:cNvSpPr txBox="1"/>
          <p:nvPr/>
        </p:nvSpPr>
        <p:spPr>
          <a:xfrm>
            <a:off x="487680" y="486955"/>
            <a:ext cx="11216640" cy="5570756"/>
          </a:xfrm>
          <a:prstGeom prst="rect">
            <a:avLst/>
          </a:prstGeom>
          <a:noFill/>
        </p:spPr>
        <p:txBody>
          <a:bodyPr wrap="square" rtlCol="0">
            <a:spAutoFit/>
          </a:bodyPr>
          <a:lstStyle/>
          <a:p>
            <a:pPr lvl="0" algn="just">
              <a:lnSpc>
                <a:spcPts val="1400"/>
              </a:lnSpc>
              <a:spcAft>
                <a:spcPts val="600"/>
              </a:spcAft>
            </a:pPr>
            <a:endParaRPr lang="en-AU"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lvl="0" algn="ctr">
              <a:lnSpc>
                <a:spcPts val="1400"/>
              </a:lnSpc>
              <a:spcAft>
                <a:spcPts val="600"/>
              </a:spcAft>
            </a:pPr>
            <a:r>
              <a:rPr lang="en-AU"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BACKGROUND (1)</a:t>
            </a:r>
          </a:p>
          <a:p>
            <a:pPr lvl="0" algn="just">
              <a:lnSpc>
                <a:spcPts val="1400"/>
              </a:lnSpc>
              <a:spcAft>
                <a:spcPts val="600"/>
              </a:spcAft>
            </a:pPr>
            <a:endParaRPr lang="en-AU" sz="28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600"/>
              </a:spcAft>
              <a:buFont typeface="Symbol" panose="05050102010706020507" pitchFamily="18" charset="2"/>
              <a:buChar char=""/>
            </a:pPr>
            <a:r>
              <a:rPr lang="en-AU"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concept of a </a:t>
            </a:r>
            <a:r>
              <a:rPr lang="en-AU"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vortex engine</a:t>
            </a:r>
            <a:r>
              <a:rPr lang="en-AU"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or </a:t>
            </a:r>
            <a:r>
              <a:rPr lang="en-AU"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atmospheric vortex engine</a:t>
            </a:r>
            <a:r>
              <a:rPr lang="en-AU"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AU"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AVE</a:t>
            </a:r>
            <a:r>
              <a:rPr lang="en-AU"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independently proposed by Norman Louat (Australia) and Louis M. Michaud (Canada), aims to generate a large buoyant </a:t>
            </a:r>
            <a:r>
              <a:rPr lang="en-AU" sz="22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2" tooltip="Vortex"/>
              </a:rPr>
              <a:t>vortex</a:t>
            </a:r>
            <a:r>
              <a:rPr lang="en-AU"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of air, reaching as close to possible to the top of the Troposphere (ca 10 km). The AVE induces ground-level vorticity, resulting in a vortex similar to a naturally occurring “</a:t>
            </a:r>
            <a:r>
              <a:rPr lang="en-AU" sz="22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3" tooltip="Landspout"/>
              </a:rPr>
              <a:t>land-spout</a:t>
            </a:r>
            <a:r>
              <a:rPr lang="en-AU"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or “</a:t>
            </a:r>
            <a:r>
              <a:rPr lang="en-AU" sz="22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4" tooltip="Waterspout"/>
              </a:rPr>
              <a:t>water-spout</a:t>
            </a:r>
            <a:r>
              <a:rPr lang="en-AU"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342900" lvl="0" indent="-342900" algn="just">
              <a:spcAft>
                <a:spcPts val="600"/>
              </a:spcAft>
              <a:buFont typeface="Symbol" panose="05050102010706020507" pitchFamily="18" charset="2"/>
              <a:buChar char=""/>
            </a:pPr>
            <a:endParaRPr lang="en-AU" sz="2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600"/>
              </a:spcAft>
              <a:buFont typeface="Symbol" panose="05050102010706020507" pitchFamily="18" charset="2"/>
              <a:buChar char=""/>
            </a:pPr>
            <a:r>
              <a:rPr lang="en-AU" sz="2200" dirty="0">
                <a:effectLst/>
                <a:latin typeface="Arial" panose="020B0604020202020204" pitchFamily="34" charset="0"/>
                <a:ea typeface="Times New Roman" panose="02020603050405020304" pitchFamily="18" charset="0"/>
                <a:cs typeface="Arial" panose="020B0604020202020204" pitchFamily="34" charset="0"/>
              </a:rPr>
              <a:t>The purpose of the first prototype stage of the R&amp;D project is to prove the principle by means of computational fluid dynamics (CFD) modelling. The purpose of the later physical research stages would be to eventually commercialise the system.</a:t>
            </a:r>
          </a:p>
          <a:p>
            <a:pPr marL="342900" lvl="0" indent="-342900" algn="just">
              <a:spcAft>
                <a:spcPts val="600"/>
              </a:spcAft>
              <a:buFont typeface="Symbol" panose="05050102010706020507" pitchFamily="18" charset="2"/>
              <a:buChar char=""/>
            </a:pPr>
            <a:endParaRPr lang="en-AU" sz="2200" dirty="0">
              <a:effectLst/>
              <a:latin typeface="Arial" panose="020B0604020202020204" pitchFamily="34" charset="0"/>
              <a:ea typeface="Times New Roman" panose="02020603050405020304" pitchFamily="18" charset="0"/>
              <a:cs typeface="Arial" panose="020B0604020202020204" pitchFamily="34" charset="0"/>
            </a:endParaRPr>
          </a:p>
          <a:p>
            <a:pPr marR="115570" lvl="0" algn="just">
              <a:spcAft>
                <a:spcPts val="0"/>
              </a:spcAft>
              <a:tabLst>
                <a:tab pos="270510" algn="l"/>
              </a:tabLst>
            </a:pPr>
            <a:r>
              <a:rPr lang="en-US" sz="2200" b="1" dirty="0">
                <a:effectLst/>
                <a:latin typeface="Arial" panose="020B0604020202020204" pitchFamily="34" charset="0"/>
                <a:ea typeface="Calibri" panose="020F0502020204030204" pitchFamily="34" charset="0"/>
                <a:cs typeface="Arial" panose="020B0604020202020204" pitchFamily="34" charset="0"/>
              </a:rPr>
              <a:t>The Vortex Engine system is a revolutionary technology, converting low grade waste heat into clean electricity by generating and harnessing the power of an atmospheric vortex.</a:t>
            </a:r>
            <a:endParaRPr lang="en-AU" sz="2200" dirty="0"/>
          </a:p>
        </p:txBody>
      </p:sp>
    </p:spTree>
    <p:extLst>
      <p:ext uri="{BB962C8B-B14F-4D97-AF65-F5344CB8AC3E}">
        <p14:creationId xmlns:p14="http://schemas.microsoft.com/office/powerpoint/2010/main" val="399675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fade">
                                      <p:cBhvr>
                                        <p:cTn id="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981200" y="95004"/>
            <a:ext cx="8229600" cy="620713"/>
          </a:xfrm>
        </p:spPr>
        <p:txBody>
          <a:bodyPr>
            <a:normAutofit fontScale="90000"/>
          </a:bodyPr>
          <a:lstStyle/>
          <a:p>
            <a:pPr algn="ctr" eaLnBrk="1" hangingPunct="1"/>
            <a:r>
              <a:rPr lang="en-US" altLang="en-US" b="1" dirty="0">
                <a:latin typeface="Arial" panose="020B0604020202020204" pitchFamily="34" charset="0"/>
                <a:cs typeface="Arial" panose="020B0604020202020204" pitchFamily="34" charset="0"/>
              </a:rPr>
              <a:t>Will vortices work?</a:t>
            </a:r>
          </a:p>
        </p:txBody>
      </p:sp>
      <p:sp>
        <p:nvSpPr>
          <p:cNvPr id="67587" name="Rectangle 3"/>
          <p:cNvSpPr>
            <a:spLocks noGrp="1" noChangeArrowheads="1"/>
          </p:cNvSpPr>
          <p:nvPr>
            <p:ph type="body" idx="1"/>
          </p:nvPr>
        </p:nvSpPr>
        <p:spPr>
          <a:xfrm>
            <a:off x="1597829" y="933759"/>
            <a:ext cx="8996342" cy="5805486"/>
          </a:xfrm>
        </p:spPr>
        <p:txBody>
          <a:bodyPr rtlCol="0">
            <a:normAutofit fontScale="92500" lnSpcReduction="10000"/>
          </a:bodyPr>
          <a:lstStyle/>
          <a:p>
            <a:pPr marL="0" indent="4763" algn="just">
              <a:buNone/>
              <a:defRPr/>
            </a:pPr>
            <a:r>
              <a:rPr lang="en-US" sz="2000" i="1" dirty="0">
                <a:latin typeface="Arial" panose="020B0604020202020204" pitchFamily="34" charset="0"/>
                <a:cs typeface="Arial" panose="020B0604020202020204" pitchFamily="34" charset="0"/>
              </a:rPr>
              <a:t>‘…</a:t>
            </a:r>
            <a:r>
              <a:rPr lang="en-US" sz="2000" b="1" i="1" dirty="0">
                <a:latin typeface="Arial" panose="020B0604020202020204" pitchFamily="34" charset="0"/>
                <a:cs typeface="Arial" panose="020B0604020202020204" pitchFamily="34" charset="0"/>
              </a:rPr>
              <a:t>Nilton Renno</a:t>
            </a:r>
            <a:r>
              <a:rPr lang="en-US" sz="2000" i="1" dirty="0">
                <a:latin typeface="Arial" panose="020B0604020202020204" pitchFamily="34" charset="0"/>
                <a:cs typeface="Arial" panose="020B0604020202020204" pitchFamily="34" charset="0"/>
              </a:rPr>
              <a:t>, a professor at the department of atmospheric, ocean and space sciences at the University of Michigan, has spent his career studying tornadoes and water spouts. He says there is no reason why [the] vortex engine wouldn’t work.’ </a:t>
            </a:r>
          </a:p>
          <a:p>
            <a:pPr marL="0" indent="0">
              <a:buNone/>
              <a:defRPr/>
            </a:pPr>
            <a:r>
              <a:rPr lang="en-AU" sz="2000" i="1" dirty="0">
                <a:latin typeface="Arial" panose="020B0604020202020204" pitchFamily="34" charset="0"/>
                <a:cs typeface="Arial" panose="020B0604020202020204" pitchFamily="34" charset="0"/>
              </a:rPr>
              <a:t>…"The amount of energy involved is huge. Once it gets going, it may be too hard to stop," he says.</a:t>
            </a:r>
          </a:p>
          <a:p>
            <a:pPr marL="0" indent="4763" algn="just">
              <a:buNone/>
              <a:defRPr/>
            </a:pPr>
            <a:endParaRPr lang="en-US" sz="2000" i="1" dirty="0">
              <a:latin typeface="Arial" panose="020B0604020202020204" pitchFamily="34" charset="0"/>
              <a:cs typeface="Arial" panose="020B0604020202020204" pitchFamily="34" charset="0"/>
            </a:endParaRPr>
          </a:p>
          <a:p>
            <a:pPr marL="0" indent="4763" algn="r">
              <a:buNone/>
              <a:defRPr/>
            </a:pPr>
            <a:r>
              <a:rPr lang="en-US" sz="2000" b="1" dirty="0">
                <a:latin typeface="Arial" panose="020B0604020202020204" pitchFamily="34" charset="0"/>
                <a:cs typeface="Arial" panose="020B0604020202020204" pitchFamily="34" charset="0"/>
              </a:rPr>
              <a:t>The Toronto Star</a:t>
            </a:r>
            <a:r>
              <a:rPr lang="en-US" sz="2000" dirty="0">
                <a:latin typeface="Arial" panose="020B0604020202020204" pitchFamily="34" charset="0"/>
                <a:cs typeface="Arial" panose="020B0604020202020204" pitchFamily="34" charset="0"/>
              </a:rPr>
              <a:t>, July 21 2007</a:t>
            </a:r>
          </a:p>
          <a:p>
            <a:pPr marL="0" indent="4763" algn="just">
              <a:buNone/>
              <a:defRPr/>
            </a:pPr>
            <a:endParaRPr lang="en-US" sz="2000" i="1" dirty="0">
              <a:latin typeface="Arial" panose="020B0604020202020204" pitchFamily="34" charset="0"/>
              <a:cs typeface="Arial" panose="020B0604020202020204" pitchFamily="34" charset="0"/>
            </a:endParaRPr>
          </a:p>
          <a:p>
            <a:pPr marL="0" indent="0" algn="just">
              <a:buNone/>
              <a:defRPr/>
            </a:pPr>
            <a:r>
              <a:rPr lang="en-AU" sz="2000" i="1" dirty="0">
                <a:solidFill>
                  <a:srgbClr val="000000"/>
                </a:solidFill>
                <a:latin typeface="arial" panose="020B0604020202020204" pitchFamily="34" charset="0"/>
              </a:rPr>
              <a:t>“…‘The science is solid,’… ‘Once you induce circulation nearby, the vortex can be self-sustaining.’ ”</a:t>
            </a:r>
          </a:p>
          <a:p>
            <a:pPr marL="0" indent="0" algn="r">
              <a:buNone/>
              <a:defRPr/>
            </a:pPr>
            <a:r>
              <a:rPr lang="en-AU" sz="2000" b="1" dirty="0">
                <a:solidFill>
                  <a:srgbClr val="000000"/>
                </a:solidFill>
                <a:latin typeface="arial" panose="020B0604020202020204" pitchFamily="34" charset="0"/>
              </a:rPr>
              <a:t>Discovery</a:t>
            </a:r>
            <a:r>
              <a:rPr lang="en-AU" sz="2000" dirty="0">
                <a:solidFill>
                  <a:srgbClr val="000000"/>
                </a:solidFill>
                <a:latin typeface="arial" panose="020B0604020202020204" pitchFamily="34" charset="0"/>
              </a:rPr>
              <a:t>, Feb 28 2013</a:t>
            </a:r>
          </a:p>
          <a:p>
            <a:pPr marL="0" indent="4763" algn="r">
              <a:buNone/>
              <a:defRPr/>
            </a:pPr>
            <a:endParaRPr lang="en-US" sz="2000" dirty="0"/>
          </a:p>
          <a:p>
            <a:pPr marL="0" indent="4763" algn="just">
              <a:buNone/>
              <a:defRPr/>
            </a:pPr>
            <a:r>
              <a:rPr lang="en-US" sz="2000" i="1" dirty="0">
                <a:latin typeface="Arial" panose="020B0604020202020204" pitchFamily="34" charset="0"/>
                <a:cs typeface="Arial" panose="020B0604020202020204" pitchFamily="34" charset="0"/>
              </a:rPr>
              <a:t>“…What’s necessary at this point is to do proofs of concept,” says professor </a:t>
            </a:r>
            <a:r>
              <a:rPr lang="en-US" sz="2000" b="1" i="1" dirty="0">
                <a:latin typeface="Arial" panose="020B0604020202020204" pitchFamily="34" charset="0"/>
                <a:cs typeface="Arial" panose="020B0604020202020204" pitchFamily="34" charset="0"/>
              </a:rPr>
              <a:t>Kerry Emanuel</a:t>
            </a:r>
            <a:r>
              <a:rPr lang="en-US" sz="2000" i="1" dirty="0">
                <a:latin typeface="Arial" panose="020B0604020202020204" pitchFamily="34" charset="0"/>
                <a:cs typeface="Arial" panose="020B0604020202020204" pitchFamily="34" charset="0"/>
              </a:rPr>
              <a:t>, the hurricane expert at MIT. “[The] idea is pretty simple and elegant. My own feeling is that we ought to be pouring money into all kinds of alternative energy research. There’s almost nothing to lose in trying this...” </a:t>
            </a:r>
          </a:p>
          <a:p>
            <a:pPr marL="0" indent="4763" algn="r">
              <a:buNone/>
              <a:defRPr/>
            </a:pPr>
            <a:r>
              <a:rPr lang="en-US" sz="2000" b="1" dirty="0">
                <a:latin typeface="Arial" panose="020B0604020202020204" pitchFamily="34" charset="0"/>
                <a:cs typeface="Arial" panose="020B0604020202020204" pitchFamily="34" charset="0"/>
              </a:rPr>
              <a:t>ODE Magazine</a:t>
            </a:r>
            <a:r>
              <a:rPr lang="en-US" sz="2000" dirty="0">
                <a:latin typeface="Arial" panose="020B0604020202020204" pitchFamily="34" charset="0"/>
                <a:cs typeface="Arial" panose="020B0604020202020204" pitchFamily="34" charset="0"/>
              </a:rPr>
              <a:t>, March 2008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7587">
                                            <p:txEl>
                                              <p:pRg st="5" end="5"/>
                                            </p:txEl>
                                          </p:spTgt>
                                        </p:tgtEl>
                                        <p:attrNameLst>
                                          <p:attrName>style.visibility</p:attrName>
                                        </p:attrNameLst>
                                      </p:cBhvr>
                                      <p:to>
                                        <p:strVal val="visible"/>
                                      </p:to>
                                    </p:set>
                                    <p:animEffect transition="in" filter="blinds(horizontal)">
                                      <p:cBhvr>
                                        <p:cTn id="7" dur="500"/>
                                        <p:tgtEl>
                                          <p:spTgt spid="67587">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7587">
                                            <p:txEl>
                                              <p:pRg st="3" end="3"/>
                                            </p:txEl>
                                          </p:spTgt>
                                        </p:tgtEl>
                                        <p:attrNameLst>
                                          <p:attrName>style.visibility</p:attrName>
                                        </p:attrNameLst>
                                      </p:cBhvr>
                                      <p:to>
                                        <p:strVal val="visible"/>
                                      </p:to>
                                    </p:set>
                                    <p:animEffect transition="in" filter="blinds(horizontal)">
                                      <p:cBhvr>
                                        <p:cTn id="10" dur="500"/>
                                        <p:tgtEl>
                                          <p:spTgt spid="67587">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7587">
                                            <p:txEl>
                                              <p:pRg st="6" end="6"/>
                                            </p:txEl>
                                          </p:spTgt>
                                        </p:tgtEl>
                                        <p:attrNameLst>
                                          <p:attrName>style.visibility</p:attrName>
                                        </p:attrNameLst>
                                      </p:cBhvr>
                                      <p:to>
                                        <p:strVal val="visible"/>
                                      </p:to>
                                    </p:set>
                                    <p:animEffect transition="in" filter="blinds(horizontal)">
                                      <p:cBhvr>
                                        <p:cTn id="13" dur="500"/>
                                        <p:tgtEl>
                                          <p:spTgt spid="67587">
                                            <p:txEl>
                                              <p:pRg st="6" end="6"/>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7587">
                                            <p:txEl>
                                              <p:pRg st="1" end="1"/>
                                            </p:txEl>
                                          </p:spTgt>
                                        </p:tgtEl>
                                        <p:attrNameLst>
                                          <p:attrName>style.visibility</p:attrName>
                                        </p:attrNameLst>
                                      </p:cBhvr>
                                      <p:to>
                                        <p:strVal val="visible"/>
                                      </p:to>
                                    </p:set>
                                    <p:animEffect transition="in" filter="blinds(horizontal)">
                                      <p:cBhvr>
                                        <p:cTn id="16" dur="500"/>
                                        <p:tgtEl>
                                          <p:spTgt spid="67587">
                                            <p:txEl>
                                              <p:pRg st="1" end="1"/>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67587">
                                            <p:txEl>
                                              <p:pRg st="0" end="0"/>
                                            </p:txEl>
                                          </p:spTgt>
                                        </p:tgtEl>
                                        <p:attrNameLst>
                                          <p:attrName>style.visibility</p:attrName>
                                        </p:attrNameLst>
                                      </p:cBhvr>
                                      <p:to>
                                        <p:strVal val="visible"/>
                                      </p:to>
                                    </p:set>
                                    <p:animEffect transition="in" filter="blinds(horizontal)">
                                      <p:cBhvr>
                                        <p:cTn id="19" dur="500"/>
                                        <p:tgtEl>
                                          <p:spTgt spid="67587">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67587">
                                            <p:txEl>
                                              <p:pRg st="8" end="8"/>
                                            </p:txEl>
                                          </p:spTgt>
                                        </p:tgtEl>
                                        <p:attrNameLst>
                                          <p:attrName>style.visibility</p:attrName>
                                        </p:attrNameLst>
                                      </p:cBhvr>
                                      <p:to>
                                        <p:strVal val="visible"/>
                                      </p:to>
                                    </p:set>
                                    <p:animEffect transition="in" filter="blinds(horizontal)">
                                      <p:cBhvr>
                                        <p:cTn id="24" dur="500"/>
                                        <p:tgtEl>
                                          <p:spTgt spid="67587">
                                            <p:txEl>
                                              <p:pRg st="8" end="8"/>
                                            </p:txEl>
                                          </p:spTgt>
                                        </p:tgtEl>
                                      </p:cBhvr>
                                    </p:animEffect>
                                  </p:childTnLst>
                                </p:cTn>
                              </p:par>
                              <p:par>
                                <p:cTn id="25" presetID="1" presetClass="entr" presetSubtype="0" fill="hold" nodeType="withEffect">
                                  <p:stCondLst>
                                    <p:cond delay="0"/>
                                  </p:stCondLst>
                                  <p:childTnLst>
                                    <p:set>
                                      <p:cBhvr>
                                        <p:cTn id="26" dur="1" fill="hold">
                                          <p:stCondLst>
                                            <p:cond delay="0"/>
                                          </p:stCondLst>
                                        </p:cTn>
                                        <p:tgtEl>
                                          <p:spTgt spid="675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1F38230-D8B4-D234-9772-E0E6B4D861C7}"/>
              </a:ext>
            </a:extLst>
          </p:cNvPr>
          <p:cNvSpPr>
            <a:spLocks noChangeArrowheads="1"/>
          </p:cNvSpPr>
          <p:nvPr/>
        </p:nvSpPr>
        <p:spPr bwMode="auto">
          <a:xfrm>
            <a:off x="2066306" y="26838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49064" tIns="41262" rIns="647496" bIns="0" numCol="1" anchor="ctr" anchorCtr="0" compatLnSpc="1">
            <a:prstTxWarp prst="textNoShape">
              <a:avLst/>
            </a:prstTxWarp>
            <a:spAutoFit/>
          </a:bodyPr>
          <a:lstStyle/>
          <a:p>
            <a:endParaRPr lang="en-AU" dirty="0"/>
          </a:p>
        </p:txBody>
      </p:sp>
      <p:pic>
        <p:nvPicPr>
          <p:cNvPr id="2049" name="Picture 6">
            <a:extLst>
              <a:ext uri="{FF2B5EF4-FFF2-40B4-BE49-F238E27FC236}">
                <a16:creationId xmlns:a16="http://schemas.microsoft.com/office/drawing/2014/main" id="{FFBB686D-3230-AB71-1573-F0A2498AC5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522" y="794260"/>
            <a:ext cx="4417621" cy="532405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AEBDD46B-E36B-C4DD-AC85-1718B0E3B767}"/>
              </a:ext>
            </a:extLst>
          </p:cNvPr>
          <p:cNvSpPr>
            <a:spLocks noChangeArrowheads="1"/>
          </p:cNvSpPr>
          <p:nvPr/>
        </p:nvSpPr>
        <p:spPr bwMode="auto">
          <a:xfrm>
            <a:off x="5498274" y="794260"/>
            <a:ext cx="6210795"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8163" algn="l"/>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538163" algn="l"/>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538163" algn="l"/>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538163" algn="l"/>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538163" algn="l"/>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8163" algn="l"/>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8163" algn="l"/>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8163" algn="l"/>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8163" algn="l"/>
                <a:tab pos="539750" algn="l"/>
              </a:tabLst>
              <a:defRPr>
                <a:solidFill>
                  <a:schemeClr val="tx1"/>
                </a:solidFill>
                <a:latin typeface="Arial" panose="020B0604020202020204" pitchFamily="34" charset="0"/>
              </a:defRPr>
            </a:lvl9pPr>
          </a:lstStyle>
          <a:p>
            <a:pPr algn="just"/>
            <a:r>
              <a:rPr lang="en-US" sz="2800" b="1" kern="0" dirty="0">
                <a:effectLst/>
                <a:ea typeface="Calibri" panose="020F0502020204030204" pitchFamily="34" charset="0"/>
                <a:cs typeface="Arial" panose="020B0604020202020204" pitchFamily="34" charset="0"/>
              </a:rPr>
              <a:t>FOUNDING PROPONENT</a:t>
            </a:r>
            <a:endParaRPr lang="en-AU" sz="2800" b="1" kern="0" dirty="0">
              <a:effectLst/>
              <a:ea typeface="Calibri" panose="020F050202020403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tabLst>
                <a:tab pos="538163" algn="l"/>
                <a:tab pos="539750" algn="l"/>
              </a:tabLst>
            </a:pPr>
            <a:endParaRPr kumimoji="0" lang="en-US" altLang="en-US" sz="2200" b="1" i="0" u="none" strike="noStrike" cap="none" normalizeH="0" baseline="0" dirty="0">
              <a:ln>
                <a:noFill/>
              </a:ln>
              <a:solidFill>
                <a:srgbClr val="000000"/>
              </a:solidFill>
              <a:effectLst/>
              <a:ea typeface="Calibri" panose="020F050202020403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tabLst>
                <a:tab pos="538163" algn="l"/>
                <a:tab pos="539750" algn="l"/>
              </a:tabLst>
            </a:pPr>
            <a:endParaRPr lang="en-US" altLang="en-US" sz="2200" b="1" dirty="0">
              <a:solidFill>
                <a:srgbClr val="000000"/>
              </a:solidFill>
              <a:ea typeface="Calibri" panose="020F050202020403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tabLst>
                <a:tab pos="538163" algn="l"/>
                <a:tab pos="539750" algn="l"/>
              </a:tabLst>
            </a:pPr>
            <a:r>
              <a:rPr kumimoji="0" lang="en-US" altLang="en-US" sz="2200" b="1" i="0" u="none" strike="noStrike" cap="none" normalizeH="0" baseline="0" dirty="0">
                <a:ln>
                  <a:noFill/>
                </a:ln>
                <a:solidFill>
                  <a:srgbClr val="000000"/>
                </a:solidFill>
                <a:effectLst/>
                <a:ea typeface="Calibri" panose="020F0502020204030204" pitchFamily="34" charset="0"/>
                <a:cs typeface="Arial" panose="020B0604020202020204" pitchFamily="34" charset="0"/>
              </a:rPr>
              <a:t>Donald Cooper is a professional mechanical engineer and inventor strongly interested in alternative energy and the implications of climate change.</a:t>
            </a:r>
          </a:p>
          <a:p>
            <a:pPr marL="0" marR="0" lvl="0" indent="0" algn="just" defTabSz="914400" rtl="0" eaLnBrk="0" fontAlgn="base" latinLnBrk="0" hangingPunct="0">
              <a:lnSpc>
                <a:spcPct val="100000"/>
              </a:lnSpc>
              <a:spcBef>
                <a:spcPct val="0"/>
              </a:spcBef>
              <a:spcAft>
                <a:spcPct val="0"/>
              </a:spcAft>
              <a:buClrTx/>
              <a:buSzTx/>
              <a:tabLst>
                <a:tab pos="538163" algn="l"/>
                <a:tab pos="539750" algn="l"/>
              </a:tabLst>
            </a:pPr>
            <a:endParaRPr kumimoji="0" lang="en-US" altLang="en-US" sz="2200" b="1" i="0" u="none" strike="noStrike" cap="none" normalizeH="0" baseline="0" dirty="0">
              <a:ln>
                <a:noFill/>
              </a:ln>
              <a:solidFill>
                <a:schemeClr val="tx1"/>
              </a:solidFill>
              <a:effectLst/>
              <a:ea typeface="Calibri" panose="020F050202020403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38163" algn="l"/>
                <a:tab pos="539750" algn="l"/>
              </a:tabLst>
            </a:pPr>
            <a:r>
              <a:rPr kumimoji="0" lang="en-US" altLang="en-US" sz="2200" b="0" i="0" u="none" strike="noStrike" cap="none" normalizeH="0" baseline="0" dirty="0">
                <a:ln>
                  <a:noFill/>
                </a:ln>
                <a:solidFill>
                  <a:srgbClr val="000000"/>
                </a:solidFill>
                <a:effectLst/>
                <a:ea typeface="Calibri" panose="020F0502020204030204" pitchFamily="34" charset="0"/>
                <a:cs typeface="Arial" panose="020B0604020202020204" pitchFamily="34" charset="0"/>
              </a:rPr>
              <a:t>See his LinkedIn profile at:	 </a:t>
            </a:r>
            <a:r>
              <a:rPr kumimoji="0" lang="en-US" altLang="en-US" sz="2200" b="0" i="0" u="none" strike="noStrike" cap="none" normalizeH="0" baseline="0" dirty="0">
                <a:ln>
                  <a:noFill/>
                </a:ln>
                <a:solidFill>
                  <a:schemeClr val="tx1"/>
                </a:solidFill>
                <a:effectLst/>
                <a:ea typeface="Calibri" panose="020F0502020204030204" pitchFamily="34" charset="0"/>
                <a:cs typeface="Arial" panose="020B0604020202020204" pitchFamily="34" charset="0"/>
                <a:hlinkClick r:id="rId3"/>
              </a:rPr>
              <a:t>https://au.linkedin.com/pub/donald-cooper/17/7ab/638</a:t>
            </a:r>
            <a:endParaRPr kumimoji="0" lang="en-US" altLang="en-US" sz="2200" b="0" i="0" u="none" strike="noStrike" cap="none" normalizeH="0" baseline="0" dirty="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3313800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7291C9-4CDF-802B-0F19-F49A79B74297}"/>
              </a:ext>
            </a:extLst>
          </p:cNvPr>
          <p:cNvSpPr txBox="1"/>
          <p:nvPr/>
        </p:nvSpPr>
        <p:spPr>
          <a:xfrm>
            <a:off x="494541" y="1002099"/>
            <a:ext cx="10779760" cy="5201424"/>
          </a:xfrm>
          <a:prstGeom prst="rect">
            <a:avLst/>
          </a:prstGeom>
          <a:noFill/>
        </p:spPr>
        <p:txBody>
          <a:bodyPr wrap="square" rtlCol="0">
            <a:spAutoFit/>
          </a:bodyPr>
          <a:lstStyle/>
          <a:p>
            <a:pPr lvl="0" algn="just">
              <a:spcAft>
                <a:spcPts val="600"/>
              </a:spcAft>
            </a:pPr>
            <a:endParaRPr lang="en-AU" dirty="0">
              <a:latin typeface="Arial" panose="020B0604020202020204" pitchFamily="34" charset="0"/>
              <a:ea typeface="Times New Roman" panose="02020603050405020304" pitchFamily="18" charset="0"/>
              <a:cs typeface="Arial" panose="020B0604020202020204" pitchFamily="34" charset="0"/>
            </a:endParaRPr>
          </a:p>
          <a:p>
            <a:pPr lvl="0" algn="just">
              <a:spcAft>
                <a:spcPts val="600"/>
              </a:spcAft>
            </a:pPr>
            <a:r>
              <a:rPr lang="en-AU" sz="2200" dirty="0">
                <a:effectLst/>
                <a:latin typeface="Arial" panose="020B0604020202020204" pitchFamily="34" charset="0"/>
                <a:ea typeface="Times New Roman" panose="02020603050405020304" pitchFamily="18" charset="0"/>
                <a:cs typeface="Arial" panose="020B0604020202020204" pitchFamily="34" charset="0"/>
              </a:rPr>
              <a:t>It is intended to use the principle of the AVE</a:t>
            </a:r>
            <a:r>
              <a:rPr lang="en-AU" sz="2200" b="1" i="1" dirty="0">
                <a:effectLst/>
                <a:latin typeface="Arial" panose="020B0604020202020204" pitchFamily="34" charset="0"/>
                <a:ea typeface="Times New Roman" panose="02020603050405020304" pitchFamily="18" charset="0"/>
                <a:cs typeface="Arial" panose="020B0604020202020204" pitchFamily="34" charset="0"/>
              </a:rPr>
              <a:t> </a:t>
            </a:r>
            <a:r>
              <a:rPr lang="en-AU" sz="2200" dirty="0">
                <a:effectLst/>
                <a:latin typeface="Arial" panose="020B0604020202020204" pitchFamily="34" charset="0"/>
                <a:ea typeface="Times New Roman" panose="02020603050405020304" pitchFamily="18" charset="0"/>
                <a:cs typeface="Arial" panose="020B0604020202020204" pitchFamily="34" charset="0"/>
              </a:rPr>
              <a:t>to develop and market the technology for: </a:t>
            </a:r>
          </a:p>
          <a:p>
            <a:pPr marL="800100" marR="190500" lvl="1" indent="-342900">
              <a:buFont typeface="Arial" panose="020B0604020202020204" pitchFamily="34" charset="0"/>
              <a:buChar char="•"/>
            </a:pPr>
            <a:r>
              <a:rPr lang="en-US" sz="2200" dirty="0">
                <a:effectLst/>
                <a:latin typeface="Arial" panose="020B0604020202020204" pitchFamily="34" charset="0"/>
                <a:ea typeface="Calibri" panose="020F0502020204030204" pitchFamily="34" charset="0"/>
                <a:cs typeface="Arial" panose="020B0604020202020204" pitchFamily="34" charset="0"/>
              </a:rPr>
              <a:t>Sustainable generation of electrical power for the Grid or local usage</a:t>
            </a:r>
            <a:endParaRPr lang="en-AU" sz="2200" dirty="0">
              <a:effectLst/>
              <a:latin typeface="Arial" panose="020B0604020202020204" pitchFamily="34" charset="0"/>
              <a:ea typeface="Calibri" panose="020F0502020204030204" pitchFamily="34" charset="0"/>
              <a:cs typeface="Arial" panose="020B0604020202020204" pitchFamily="34" charset="0"/>
            </a:endParaRPr>
          </a:p>
          <a:p>
            <a:pPr marL="800100" marR="60325" lvl="1" indent="-342900" algn="just">
              <a:buFont typeface="Arial" panose="020B0604020202020204" pitchFamily="34" charset="0"/>
              <a:buChar char="•"/>
            </a:pPr>
            <a:r>
              <a:rPr lang="en-US" sz="2200" dirty="0">
                <a:effectLst/>
                <a:latin typeface="Arial" panose="020B0604020202020204" pitchFamily="34" charset="0"/>
                <a:ea typeface="Calibri" panose="020F0502020204030204" pitchFamily="34" charset="0"/>
                <a:cs typeface="Arial" panose="020B0604020202020204" pitchFamily="34" charset="0"/>
              </a:rPr>
              <a:t>Transmission of waste heat from Earth’s surface to the top of the Troposphere and hence to Space</a:t>
            </a:r>
            <a:endParaRPr lang="en-AU" sz="2200" dirty="0">
              <a:effectLst/>
              <a:latin typeface="Arial" panose="020B0604020202020204" pitchFamily="34" charset="0"/>
              <a:ea typeface="Calibri" panose="020F0502020204030204" pitchFamily="34" charset="0"/>
              <a:cs typeface="Arial" panose="020B0604020202020204" pitchFamily="34" charset="0"/>
            </a:endParaRPr>
          </a:p>
          <a:p>
            <a:pPr marL="800100" marR="190500" lvl="1" indent="-342900">
              <a:buFont typeface="Arial" panose="020B0604020202020204" pitchFamily="34" charset="0"/>
              <a:buChar char="•"/>
            </a:pPr>
            <a:r>
              <a:rPr lang="en-US" sz="2200" dirty="0">
                <a:effectLst/>
                <a:latin typeface="Arial" panose="020B0604020202020204" pitchFamily="34" charset="0"/>
                <a:ea typeface="Calibri" panose="020F0502020204030204" pitchFamily="34" charset="0"/>
                <a:cs typeface="Arial" panose="020B0604020202020204" pitchFamily="34" charset="0"/>
              </a:rPr>
              <a:t>Significant enhancement of precipitation in the system’s locality </a:t>
            </a:r>
            <a:endParaRPr lang="en-AU" sz="2200" dirty="0">
              <a:effectLst/>
              <a:latin typeface="Arial" panose="020B0604020202020204" pitchFamily="34" charset="0"/>
              <a:ea typeface="Calibri" panose="020F0502020204030204" pitchFamily="34" charset="0"/>
              <a:cs typeface="Arial" panose="020B0604020202020204" pitchFamily="34" charset="0"/>
            </a:endParaRPr>
          </a:p>
          <a:p>
            <a:pPr marL="800100" marR="190500" lvl="1" indent="-342900">
              <a:buFont typeface="Arial" panose="020B0604020202020204" pitchFamily="34" charset="0"/>
              <a:buChar char="•"/>
            </a:pPr>
            <a:r>
              <a:rPr lang="en-US" sz="2200" dirty="0">
                <a:effectLst/>
                <a:latin typeface="Arial" panose="020B0604020202020204" pitchFamily="34" charset="0"/>
                <a:ea typeface="Calibri" panose="020F0502020204030204" pitchFamily="34" charset="0"/>
                <a:cs typeface="Arial" panose="020B0604020202020204" pitchFamily="34" charset="0"/>
              </a:rPr>
              <a:t>Scrubbing pollutants from the Atmosphere </a:t>
            </a:r>
            <a:endParaRPr lang="en-AU" sz="2200" dirty="0">
              <a:effectLst/>
              <a:latin typeface="Arial" panose="020B0604020202020204" pitchFamily="34" charset="0"/>
              <a:ea typeface="Calibri" panose="020F0502020204030204" pitchFamily="34" charset="0"/>
              <a:cs typeface="Arial" panose="020B0604020202020204" pitchFamily="34" charset="0"/>
            </a:endParaRPr>
          </a:p>
          <a:p>
            <a:pPr marL="800100" marR="858520" lvl="1" indent="-342900" algn="just">
              <a:buFont typeface="Arial" panose="020B0604020202020204" pitchFamily="34" charset="0"/>
              <a:buChar char="•"/>
              <a:tabLst>
                <a:tab pos="270510" algn="l"/>
              </a:tabLst>
            </a:pPr>
            <a:r>
              <a:rPr lang="en-US" sz="2200" spc="-20" dirty="0">
                <a:solidFill>
                  <a:srgbClr val="000000"/>
                </a:solidFill>
                <a:effectLst/>
                <a:latin typeface="Arial" panose="020B0604020202020204" pitchFamily="34" charset="0"/>
                <a:ea typeface="Calibri" panose="020F0502020204030204" pitchFamily="34" charset="0"/>
                <a:cs typeface="Arial" panose="020B0604020202020204" pitchFamily="34" charset="0"/>
              </a:rPr>
              <a:t>Preventing irreversible </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damage </a:t>
            </a:r>
            <a:r>
              <a:rPr lang="en-US" sz="2200" spc="-15" dirty="0">
                <a:solidFill>
                  <a:srgbClr val="000000"/>
                </a:solidFill>
                <a:effectLst/>
                <a:latin typeface="Arial" panose="020B0604020202020204" pitchFamily="34" charset="0"/>
                <a:ea typeface="Calibri" panose="020F0502020204030204" pitchFamily="34" charset="0"/>
                <a:cs typeface="Arial" panose="020B0604020202020204" pitchFamily="34" charset="0"/>
              </a:rPr>
              <a:t>to </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global</a:t>
            </a:r>
            <a:r>
              <a:rPr lang="en-US" sz="2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spc="-20" dirty="0">
                <a:solidFill>
                  <a:srgbClr val="000000"/>
                </a:solidFill>
                <a:effectLst/>
                <a:latin typeface="Arial" panose="020B0604020202020204" pitchFamily="34" charset="0"/>
                <a:ea typeface="Calibri" panose="020F0502020204030204" pitchFamily="34" charset="0"/>
                <a:cs typeface="Arial" panose="020B0604020202020204" pitchFamily="34" charset="0"/>
              </a:rPr>
              <a:t>environment.</a:t>
            </a:r>
            <a:endParaRPr lang="en-AU" sz="2200" dirty="0">
              <a:effectLst/>
              <a:latin typeface="Arial" panose="020B0604020202020204" pitchFamily="34" charset="0"/>
              <a:ea typeface="Calibri" panose="020F0502020204030204" pitchFamily="34" charset="0"/>
              <a:cs typeface="Arial" panose="020B0604020202020204" pitchFamily="34" charset="0"/>
            </a:endParaRPr>
          </a:p>
          <a:p>
            <a:pPr marL="800100" marR="115570" lvl="1" indent="-342900" algn="just">
              <a:buFont typeface="Arial" panose="020B0604020202020204" pitchFamily="34" charset="0"/>
              <a:buChar char="•"/>
              <a:tabLst>
                <a:tab pos="270510" algn="l"/>
              </a:tabLst>
            </a:pPr>
            <a:r>
              <a:rPr lang="en-US" sz="2200" dirty="0">
                <a:effectLst/>
                <a:latin typeface="Arial" panose="020B0604020202020204" pitchFamily="34" charset="0"/>
                <a:ea typeface="Calibri" panose="020F0502020204030204" pitchFamily="34" charset="0"/>
                <a:cs typeface="Arial" panose="020B0604020202020204" pitchFamily="34" charset="0"/>
              </a:rPr>
              <a:t>Utilisation of global low-grade energy resources. </a:t>
            </a:r>
          </a:p>
          <a:p>
            <a:pPr marL="800100" marR="115570" lvl="1" indent="-342900" algn="just">
              <a:buFont typeface="Arial" panose="020B0604020202020204" pitchFamily="34" charset="0"/>
              <a:buChar char="•"/>
              <a:tabLst>
                <a:tab pos="270510" algn="l"/>
              </a:tabLst>
            </a:pPr>
            <a:r>
              <a:rPr lang="en-US" sz="2200" dirty="0">
                <a:effectLst/>
                <a:latin typeface="Arial" panose="020B0604020202020204" pitchFamily="34" charset="0"/>
                <a:ea typeface="Calibri" panose="020F0502020204030204" pitchFamily="34" charset="0"/>
                <a:cs typeface="Arial" panose="020B0604020202020204" pitchFamily="34" charset="0"/>
              </a:rPr>
              <a:t>Approximately 50% of the world’s total energy consumption is lost as waste low-grade heat. This is enough to power more than three billion households, or an amount equal to that which the US, China, and India, currently consume annually.</a:t>
            </a:r>
          </a:p>
          <a:p>
            <a:endParaRPr lang="en-AU" dirty="0"/>
          </a:p>
        </p:txBody>
      </p:sp>
      <p:sp>
        <p:nvSpPr>
          <p:cNvPr id="3" name="TextBox 2">
            <a:extLst>
              <a:ext uri="{FF2B5EF4-FFF2-40B4-BE49-F238E27FC236}">
                <a16:creationId xmlns:a16="http://schemas.microsoft.com/office/drawing/2014/main" id="{138EDB8B-9D3E-9E2E-525D-8DA298AD97FE}"/>
              </a:ext>
            </a:extLst>
          </p:cNvPr>
          <p:cNvSpPr txBox="1"/>
          <p:nvPr/>
        </p:nvSpPr>
        <p:spPr>
          <a:xfrm>
            <a:off x="314960" y="436880"/>
            <a:ext cx="10861040" cy="565219"/>
          </a:xfrm>
          <a:prstGeom prst="rect">
            <a:avLst/>
          </a:prstGeom>
          <a:noFill/>
        </p:spPr>
        <p:txBody>
          <a:bodyPr wrap="square" rtlCol="0">
            <a:spAutoFit/>
          </a:bodyPr>
          <a:lstStyle/>
          <a:p>
            <a:pPr lvl="0" algn="just">
              <a:lnSpc>
                <a:spcPts val="1400"/>
              </a:lnSpc>
              <a:spcAft>
                <a:spcPts val="600"/>
              </a:spcAft>
            </a:pPr>
            <a:endParaRPr lang="en-AU"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lvl="0" algn="ctr">
              <a:lnSpc>
                <a:spcPts val="1400"/>
              </a:lnSpc>
              <a:spcAft>
                <a:spcPts val="600"/>
              </a:spcAft>
            </a:pPr>
            <a:r>
              <a:rPr lang="en-AU"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BACKGROUND (2)</a:t>
            </a:r>
            <a:endParaRPr lang="en-AU" sz="2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58860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D796F6-9781-5AB0-AB97-409199BA0924}"/>
              </a:ext>
            </a:extLst>
          </p:cNvPr>
          <p:cNvSpPr txBox="1"/>
          <p:nvPr/>
        </p:nvSpPr>
        <p:spPr>
          <a:xfrm>
            <a:off x="762000" y="611184"/>
            <a:ext cx="10779760" cy="5448286"/>
          </a:xfrm>
          <a:prstGeom prst="rect">
            <a:avLst/>
          </a:prstGeom>
          <a:noFill/>
        </p:spPr>
        <p:txBody>
          <a:bodyPr wrap="square">
            <a:spAutoFit/>
          </a:bodyPr>
          <a:lstStyle/>
          <a:p>
            <a:pPr lvl="0" algn="ctr">
              <a:lnSpc>
                <a:spcPts val="1400"/>
              </a:lnSpc>
              <a:spcBef>
                <a:spcPts val="1200"/>
              </a:spcBef>
              <a:spcAft>
                <a:spcPts val="600"/>
              </a:spcAft>
            </a:pPr>
            <a:r>
              <a:rPr lang="en-AU" sz="2800" b="1" dirty="0">
                <a:effectLst/>
                <a:latin typeface="Arial" panose="020B0604020202020204" pitchFamily="34" charset="0"/>
                <a:ea typeface="Times New Roman" panose="02020603050405020304" pitchFamily="18" charset="0"/>
                <a:cs typeface="Arial" panose="020B0604020202020204" pitchFamily="34" charset="0"/>
              </a:rPr>
              <a:t>SOURCES OF PRIMARY ENERGY</a:t>
            </a:r>
          </a:p>
          <a:p>
            <a:pPr marL="342900" lvl="0" indent="-342900" algn="ctr">
              <a:lnSpc>
                <a:spcPts val="1400"/>
              </a:lnSpc>
              <a:spcBef>
                <a:spcPts val="1200"/>
              </a:spcBef>
              <a:spcAft>
                <a:spcPts val="600"/>
              </a:spcAft>
              <a:buFont typeface="Symbol" panose="05050102010706020507" pitchFamily="18" charset="2"/>
              <a:buChar char=""/>
            </a:pPr>
            <a:endParaRPr lang="en-AU" dirty="0">
              <a:latin typeface="Calibri" panose="020F0502020204030204" pitchFamily="34" charset="0"/>
              <a:ea typeface="Times New Roman" panose="02020603050405020304" pitchFamily="18" charset="0"/>
              <a:cs typeface="Cambria" panose="02040503050406030204" pitchFamily="18" charset="0"/>
            </a:endParaRPr>
          </a:p>
          <a:p>
            <a:pPr lvl="0">
              <a:lnSpc>
                <a:spcPts val="1400"/>
              </a:lnSpc>
              <a:spcBef>
                <a:spcPts val="1200"/>
              </a:spcBef>
              <a:spcAft>
                <a:spcPts val="600"/>
              </a:spcAft>
            </a:pPr>
            <a:r>
              <a:rPr lang="en-AU" sz="2200" dirty="0">
                <a:effectLst/>
                <a:latin typeface="Arial" panose="020B0604020202020204" pitchFamily="34" charset="0"/>
                <a:ea typeface="Times New Roman" panose="02020603050405020304" pitchFamily="18" charset="0"/>
                <a:cs typeface="Arial" panose="020B0604020202020204" pitchFamily="34" charset="0"/>
              </a:rPr>
              <a:t>Other specific sources of low-grade or waste heat could be</a:t>
            </a:r>
            <a:r>
              <a:rPr lang="en-AU" sz="2200" b="1" dirty="0">
                <a:effectLst/>
                <a:latin typeface="Arial" panose="020B0604020202020204" pitchFamily="34" charset="0"/>
                <a:ea typeface="Times New Roman" panose="02020603050405020304" pitchFamily="18" charset="0"/>
                <a:cs typeface="Arial" panose="020B0604020202020204" pitchFamily="34" charset="0"/>
              </a:rPr>
              <a:t>:</a:t>
            </a:r>
            <a:endParaRPr lang="en-AU" sz="2200" dirty="0">
              <a:effectLst/>
              <a:latin typeface="Arial" panose="020B0604020202020204" pitchFamily="34" charset="0"/>
              <a:ea typeface="Times New Roman" panose="02020603050405020304" pitchFamily="18" charset="0"/>
              <a:cs typeface="Arial" panose="020B0604020202020204" pitchFamily="34" charset="0"/>
            </a:endParaRPr>
          </a:p>
          <a:p>
            <a:pPr marL="630555">
              <a:lnSpc>
                <a:spcPct val="150000"/>
              </a:lnSpc>
            </a:pPr>
            <a:r>
              <a:rPr lang="en-US" sz="2200" dirty="0">
                <a:effectLst/>
                <a:latin typeface="Arial" panose="020B0604020202020204" pitchFamily="34" charset="0"/>
                <a:ea typeface="Calibri" panose="020F0502020204030204" pitchFamily="34" charset="0"/>
                <a:cs typeface="Arial" panose="020B0604020202020204" pitchFamily="34" charset="0"/>
              </a:rPr>
              <a:t>Process industry waste flue gases.</a:t>
            </a:r>
            <a:endParaRPr lang="en-AU" sz="2200" dirty="0">
              <a:effectLst/>
              <a:latin typeface="Arial" panose="020B0604020202020204" pitchFamily="34" charset="0"/>
              <a:ea typeface="Calibri" panose="020F0502020204030204" pitchFamily="34" charset="0"/>
              <a:cs typeface="Arial" panose="020B0604020202020204" pitchFamily="34" charset="0"/>
            </a:endParaRPr>
          </a:p>
          <a:p>
            <a:pPr marL="630555">
              <a:lnSpc>
                <a:spcPct val="150000"/>
              </a:lnSpc>
            </a:pPr>
            <a:r>
              <a:rPr lang="en-US" sz="2200" dirty="0">
                <a:effectLst/>
                <a:latin typeface="Arial" panose="020B0604020202020204" pitchFamily="34" charset="0"/>
                <a:ea typeface="Calibri" panose="020F0502020204030204" pitchFamily="34" charset="0"/>
                <a:cs typeface="Arial" panose="020B0604020202020204" pitchFamily="34" charset="0"/>
              </a:rPr>
              <a:t>Process industry “wet scrubber” exit gas.</a:t>
            </a:r>
            <a:endParaRPr lang="en-AU" sz="2200" dirty="0">
              <a:effectLst/>
              <a:latin typeface="Arial" panose="020B0604020202020204" pitchFamily="34" charset="0"/>
              <a:ea typeface="Calibri" panose="020F0502020204030204" pitchFamily="34" charset="0"/>
              <a:cs typeface="Arial" panose="020B0604020202020204" pitchFamily="34" charset="0"/>
            </a:endParaRPr>
          </a:p>
          <a:p>
            <a:pPr marL="630555">
              <a:lnSpc>
                <a:spcPct val="150000"/>
              </a:lnSpc>
            </a:pPr>
            <a:r>
              <a:rPr lang="en-US" sz="2200" dirty="0">
                <a:effectLst/>
                <a:latin typeface="Arial" panose="020B0604020202020204" pitchFamily="34" charset="0"/>
                <a:ea typeface="Calibri" panose="020F0502020204030204" pitchFamily="34" charset="0"/>
                <a:cs typeface="Arial" panose="020B0604020202020204" pitchFamily="34" charset="0"/>
              </a:rPr>
              <a:t>Solar energy.</a:t>
            </a:r>
          </a:p>
          <a:p>
            <a:pPr marL="630555">
              <a:lnSpc>
                <a:spcPct val="150000"/>
              </a:lnSpc>
            </a:pPr>
            <a:r>
              <a:rPr lang="en-US" sz="2200" dirty="0">
                <a:latin typeface="Arial" panose="020B0604020202020204" pitchFamily="34" charset="0"/>
                <a:ea typeface="Calibri" panose="020F0502020204030204" pitchFamily="34" charset="0"/>
                <a:cs typeface="Arial" panose="020B0604020202020204" pitchFamily="34" charset="0"/>
              </a:rPr>
              <a:t>Waste flare gas from the petroleum Industry.</a:t>
            </a:r>
          </a:p>
          <a:p>
            <a:pPr marL="630555">
              <a:lnSpc>
                <a:spcPts val="1400"/>
              </a:lnSpc>
            </a:pP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a:lnSpc>
                <a:spcPts val="1400"/>
              </a:lnSpc>
            </a:pPr>
            <a:endParaRPr lang="en-AU" sz="2200" dirty="0">
              <a:effectLst/>
              <a:latin typeface="Arial" panose="020B0604020202020204" pitchFamily="34" charset="0"/>
              <a:ea typeface="Calibri" panose="020F0502020204030204" pitchFamily="34" charset="0"/>
              <a:cs typeface="Arial" panose="020B0604020202020204" pitchFamily="34" charset="0"/>
            </a:endParaRPr>
          </a:p>
          <a:p>
            <a:pPr algn="just"/>
            <a:r>
              <a:rPr lang="en-AU"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It is argued that the short-term use of waste energy from gas flaring, which is a core part of this project strategy, will allow fast-tracking of the proposed research and development program. T</a:t>
            </a:r>
            <a:r>
              <a:rPr lang="en-AU" sz="2200" b="1" dirty="0">
                <a:effectLst/>
                <a:latin typeface="Arial" panose="020B0604020202020204" pitchFamily="34" charset="0"/>
                <a:ea typeface="Times New Roman" panose="02020603050405020304" pitchFamily="18" charset="0"/>
                <a:cs typeface="Arial" panose="020B0604020202020204" pitchFamily="34" charset="0"/>
              </a:rPr>
              <a:t>he use of waste flare gas is pragmatically preferred as a cost-effective energy source for the research rig, but this would be reviewed within the design analysis process.</a:t>
            </a:r>
            <a:endParaRPr lang="en-AU" sz="22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ts val="1400"/>
              </a:lnSpc>
            </a:pPr>
            <a:endParaRPr lang="en-AU"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2181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sky, outdoor, sunset, nature">
            <a:extLst>
              <a:ext uri="{FF2B5EF4-FFF2-40B4-BE49-F238E27FC236}">
                <a16:creationId xmlns:a16="http://schemas.microsoft.com/office/drawing/2014/main" id="{99506025-F420-92B0-794C-1DBA631F85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4092" y="0"/>
            <a:ext cx="11558314" cy="6421120"/>
          </a:xfrm>
        </p:spPr>
      </p:pic>
      <p:sp>
        <p:nvSpPr>
          <p:cNvPr id="6" name="TextBox 5">
            <a:extLst>
              <a:ext uri="{FF2B5EF4-FFF2-40B4-BE49-F238E27FC236}">
                <a16:creationId xmlns:a16="http://schemas.microsoft.com/office/drawing/2014/main" id="{054157FB-64BF-E3B7-6284-271BC1ED14FA}"/>
              </a:ext>
            </a:extLst>
          </p:cNvPr>
          <p:cNvSpPr txBox="1"/>
          <p:nvPr/>
        </p:nvSpPr>
        <p:spPr>
          <a:xfrm>
            <a:off x="424092" y="89624"/>
            <a:ext cx="11592000" cy="6678751"/>
          </a:xfrm>
          <a:prstGeom prst="rect">
            <a:avLst/>
          </a:prstGeom>
          <a:noFill/>
        </p:spPr>
        <p:txBody>
          <a:bodyPr wrap="square" rtlCol="0">
            <a:spAutoFit/>
          </a:bodyPr>
          <a:lstStyle/>
          <a:p>
            <a:pPr algn="just"/>
            <a:r>
              <a:rPr lang="en-US" sz="2400" b="1" dirty="0">
                <a:solidFill>
                  <a:srgbClr val="DE0000"/>
                </a:solidFill>
                <a:effectLst/>
                <a:latin typeface="Arial" panose="020B0604020202020204" pitchFamily="34" charset="0"/>
                <a:ea typeface="Calibri" panose="020F0502020204030204" pitchFamily="34" charset="0"/>
                <a:cs typeface="Arial" panose="020B0604020202020204" pitchFamily="34" charset="0"/>
              </a:rPr>
              <a:t>Earth’s moist convection is currently being inhibited by the action of the ATMOSPHERIC BROWN CLOUD. These clouds act to reduce the atmospheric temperature at ground level and increase it towards the middle of the troposphere. This has the overall effect of reducing the temperature gradient and hence the atmospheric convective energy. </a:t>
            </a:r>
          </a:p>
          <a:p>
            <a:pPr algn="just"/>
            <a:endParaRPr lang="en-US" sz="2400" b="1" dirty="0">
              <a:solidFill>
                <a:srgbClr val="DE0000"/>
              </a:solidFill>
              <a:effectLst/>
              <a:latin typeface="Arial" panose="020B0604020202020204" pitchFamily="34" charset="0"/>
              <a:ea typeface="Calibri" panose="020F0502020204030204" pitchFamily="34" charset="0"/>
              <a:cs typeface="Arial" panose="020B0604020202020204" pitchFamily="34" charset="0"/>
            </a:endParaRPr>
          </a:p>
          <a:p>
            <a:pPr algn="just"/>
            <a:r>
              <a:rPr lang="en-US" sz="2400" b="1" dirty="0">
                <a:solidFill>
                  <a:srgbClr val="DE0000"/>
                </a:solidFill>
                <a:latin typeface="Arial" panose="020B0604020202020204" pitchFamily="34" charset="0"/>
                <a:ea typeface="Calibri" panose="020F0502020204030204" pitchFamily="34" charset="0"/>
                <a:cs typeface="Arial" panose="020B0604020202020204" pitchFamily="34" charset="0"/>
              </a:rPr>
              <a:t>I</a:t>
            </a:r>
            <a:r>
              <a:rPr lang="en-US" sz="2400" b="1" dirty="0">
                <a:solidFill>
                  <a:srgbClr val="DE0000"/>
                </a:solidFill>
                <a:effectLst/>
                <a:latin typeface="Arial" panose="020B0604020202020204" pitchFamily="34" charset="0"/>
                <a:ea typeface="Calibri" panose="020F0502020204030204" pitchFamily="34" charset="0"/>
                <a:cs typeface="Arial" panose="020B0604020202020204" pitchFamily="34" charset="0"/>
              </a:rPr>
              <a:t>n addition: </a:t>
            </a:r>
            <a:endParaRPr lang="en-AU" sz="2400" b="1" dirty="0">
              <a:solidFill>
                <a:srgbClr val="DE0000"/>
              </a:solidFill>
              <a:effectLst/>
              <a:latin typeface="Arial" panose="020B0604020202020204" pitchFamily="34" charset="0"/>
              <a:ea typeface="Calibri" panose="020F0502020204030204" pitchFamily="34" charset="0"/>
              <a:cs typeface="Arial" panose="020B0604020202020204" pitchFamily="34" charset="0"/>
            </a:endParaRPr>
          </a:p>
          <a:p>
            <a:pPr marL="457200" algn="just"/>
            <a:r>
              <a:rPr lang="en-US" sz="2400" b="1" dirty="0">
                <a:solidFill>
                  <a:srgbClr val="DE0000"/>
                </a:solidFill>
                <a:effectLst/>
                <a:latin typeface="Arial" panose="020B0604020202020204" pitchFamily="34" charset="0"/>
                <a:ea typeface="Calibri" panose="020F0502020204030204" pitchFamily="34" charset="0"/>
                <a:cs typeface="Arial" panose="020B0604020202020204" pitchFamily="34" charset="0"/>
              </a:rPr>
              <a:t>“…dimming by [Atmospheric Brown Clouds - ABC] suppressed the sea surface temperatures in the North Indian Ocean from responding to the greenhouse warming; whereas, south of the equator (where the brown cloud effects are minimal) the sea surface warmed by as much as 0.7 K since the 1950s. The net effect is a reduction in the north–south sea surface temperature gradient which in turn led to a deceleration of the monsoon circulation…” </a:t>
            </a:r>
            <a:endParaRPr lang="en-AU" sz="2400" b="1" dirty="0">
              <a:solidFill>
                <a:srgbClr val="DE0000"/>
              </a:solidFill>
              <a:latin typeface="Arial" panose="020B0604020202020204" pitchFamily="34" charset="0"/>
              <a:ea typeface="Calibri" panose="020F0502020204030204" pitchFamily="34" charset="0"/>
              <a:cs typeface="Arial" panose="020B0604020202020204" pitchFamily="34" charset="0"/>
            </a:endParaRPr>
          </a:p>
          <a:p>
            <a:pPr marL="457200" algn="just"/>
            <a:r>
              <a:rPr lang="en-US" sz="2400" b="1" u="sng" dirty="0">
                <a:solidFill>
                  <a:srgbClr val="DE0000"/>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https://www.pnas.org/doi/10.1073/pnas.0500656102</a:t>
            </a:r>
            <a:endParaRPr lang="en-AU" sz="2400" b="1" dirty="0">
              <a:solidFill>
                <a:srgbClr val="DE0000"/>
              </a:solidFill>
              <a:effectLst/>
              <a:latin typeface="Arial" panose="020B0604020202020204" pitchFamily="34" charset="0"/>
              <a:ea typeface="Calibri" panose="020F0502020204030204" pitchFamily="34" charset="0"/>
              <a:cs typeface="Arial" panose="020B0604020202020204" pitchFamily="34" charset="0"/>
            </a:endParaRPr>
          </a:p>
          <a:p>
            <a:pPr algn="just"/>
            <a:r>
              <a:rPr lang="en-US" sz="2400" b="1" dirty="0">
                <a:solidFill>
                  <a:srgbClr val="DE0000"/>
                </a:solidFill>
                <a:effectLst/>
                <a:latin typeface="Arial" panose="020B0604020202020204" pitchFamily="34" charset="0"/>
                <a:ea typeface="Calibri" panose="020F0502020204030204" pitchFamily="34" charset="0"/>
                <a:cs typeface="Arial" panose="020B0604020202020204" pitchFamily="34" charset="0"/>
              </a:rPr>
              <a:t>Application of AVEs can act to enhance the monsoons and improve their reliabilit</a:t>
            </a:r>
            <a:r>
              <a:rPr lang="en-US" sz="2400" b="1" dirty="0">
                <a:solidFill>
                  <a:srgbClr val="DE0000"/>
                </a:solidFill>
                <a:effectLst/>
                <a:latin typeface="Calibri" panose="020F0502020204030204" pitchFamily="34" charset="0"/>
                <a:ea typeface="Calibri" panose="020F0502020204030204" pitchFamily="34" charset="0"/>
                <a:cs typeface="Calibri" panose="020F0502020204030204" pitchFamily="34" charset="0"/>
              </a:rPr>
              <a:t>y. </a:t>
            </a:r>
            <a:endParaRPr lang="en-AU" sz="2400" b="1" dirty="0">
              <a:solidFill>
                <a:srgbClr val="DE0000"/>
              </a:solidFill>
              <a:effectLst/>
              <a:latin typeface="Calibri" panose="020F0502020204030204" pitchFamily="34" charset="0"/>
              <a:ea typeface="Calibri" panose="020F0502020204030204" pitchFamily="34" charset="0"/>
            </a:endParaRPr>
          </a:p>
          <a:p>
            <a:endParaRPr lang="en-AU" sz="2000" b="1" dirty="0"/>
          </a:p>
        </p:txBody>
      </p:sp>
    </p:spTree>
    <p:extLst>
      <p:ext uri="{BB962C8B-B14F-4D97-AF65-F5344CB8AC3E}">
        <p14:creationId xmlns:p14="http://schemas.microsoft.com/office/powerpoint/2010/main" val="3774310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537FE149-6DD6-E24A-0EFD-D6E3EE90F3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4454" y="1181095"/>
            <a:ext cx="6643091" cy="5540339"/>
          </a:xfrm>
          <a:prstGeom prst="rect">
            <a:avLst/>
          </a:prstGeom>
        </p:spPr>
      </p:pic>
      <p:sp>
        <p:nvSpPr>
          <p:cNvPr id="6" name="TextBox 5">
            <a:extLst>
              <a:ext uri="{FF2B5EF4-FFF2-40B4-BE49-F238E27FC236}">
                <a16:creationId xmlns:a16="http://schemas.microsoft.com/office/drawing/2014/main" id="{8B27559F-4406-3B05-4064-E035F98CD542}"/>
              </a:ext>
            </a:extLst>
          </p:cNvPr>
          <p:cNvSpPr txBox="1"/>
          <p:nvPr/>
        </p:nvSpPr>
        <p:spPr>
          <a:xfrm>
            <a:off x="283028" y="237507"/>
            <a:ext cx="11625942" cy="523220"/>
          </a:xfrm>
          <a:prstGeom prst="rect">
            <a:avLst/>
          </a:prstGeom>
          <a:noFill/>
        </p:spPr>
        <p:txBody>
          <a:bodyPr wrap="square" rtlCol="0">
            <a:spAutoFit/>
          </a:bodyPr>
          <a:lstStyle/>
          <a:p>
            <a:pPr algn="ctr"/>
            <a:r>
              <a:rPr lang="en-AU" sz="2800" b="1" dirty="0">
                <a:latin typeface="Arial" panose="020B0604020202020204" pitchFamily="34" charset="0"/>
                <a:cs typeface="Arial" panose="020B0604020202020204" pitchFamily="34" charset="0"/>
              </a:rPr>
              <a:t>BLACK CARBON (BROWN CLOUD) AND CONVECTION INHIBITION</a:t>
            </a:r>
          </a:p>
        </p:txBody>
      </p:sp>
      <p:sp>
        <p:nvSpPr>
          <p:cNvPr id="7" name="TextBox 6">
            <a:extLst>
              <a:ext uri="{FF2B5EF4-FFF2-40B4-BE49-F238E27FC236}">
                <a16:creationId xmlns:a16="http://schemas.microsoft.com/office/drawing/2014/main" id="{42ABE1FF-692A-659C-D31B-2B38FBCBD0FB}"/>
              </a:ext>
            </a:extLst>
          </p:cNvPr>
          <p:cNvSpPr txBox="1"/>
          <p:nvPr/>
        </p:nvSpPr>
        <p:spPr>
          <a:xfrm>
            <a:off x="9583387" y="3550722"/>
            <a:ext cx="2232561" cy="2800767"/>
          </a:xfrm>
          <a:prstGeom prst="rect">
            <a:avLst/>
          </a:prstGeom>
          <a:noFill/>
        </p:spPr>
        <p:txBody>
          <a:bodyPr wrap="square" rtlCol="0">
            <a:spAutoFit/>
          </a:bodyPr>
          <a:lstStyle/>
          <a:p>
            <a:r>
              <a:rPr lang="en-AU" sz="2200" b="1" dirty="0">
                <a:latin typeface="Arial" panose="020B0604020202020204" pitchFamily="34" charset="0"/>
                <a:cs typeface="Arial" panose="020B0604020202020204" pitchFamily="34" charset="0"/>
              </a:rPr>
              <a:t>BC = brown cloud</a:t>
            </a:r>
          </a:p>
          <a:p>
            <a:endParaRPr lang="en-AU" sz="2200" b="1" dirty="0">
              <a:latin typeface="Arial" panose="020B0604020202020204" pitchFamily="34" charset="0"/>
              <a:cs typeface="Arial" panose="020B0604020202020204" pitchFamily="34" charset="0"/>
            </a:endParaRPr>
          </a:p>
          <a:p>
            <a:r>
              <a:rPr lang="en-AU" sz="2200" b="1" dirty="0">
                <a:latin typeface="Arial" panose="020B0604020202020204" pitchFamily="34" charset="0"/>
                <a:cs typeface="Arial" panose="020B0604020202020204" pitchFamily="34" charset="0"/>
              </a:rPr>
              <a:t>CAPE = convective available potential energy</a:t>
            </a:r>
          </a:p>
        </p:txBody>
      </p:sp>
    </p:spTree>
    <p:extLst>
      <p:ext uri="{BB962C8B-B14F-4D97-AF65-F5344CB8AC3E}">
        <p14:creationId xmlns:p14="http://schemas.microsoft.com/office/powerpoint/2010/main" val="213416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5CA49A-736F-C3C7-3940-F410F99012F9}"/>
              </a:ext>
            </a:extLst>
          </p:cNvPr>
          <p:cNvSpPr txBox="1"/>
          <p:nvPr/>
        </p:nvSpPr>
        <p:spPr>
          <a:xfrm>
            <a:off x="2330037" y="3580044"/>
            <a:ext cx="6985659" cy="769441"/>
          </a:xfrm>
          <a:prstGeom prst="rect">
            <a:avLst/>
          </a:prstGeom>
          <a:noFill/>
        </p:spPr>
        <p:txBody>
          <a:bodyPr wrap="square">
            <a:spAutoFit/>
          </a:bodyPr>
          <a:lstStyle/>
          <a:p>
            <a:pPr algn="ctr"/>
            <a:r>
              <a:rPr lang="en-AU" sz="2200" b="1" dirty="0">
                <a:hlinkClick r:id="rId2"/>
              </a:rPr>
              <a:t>https://www.pnas.org/doi/10.1073/pnas.0500656102</a:t>
            </a:r>
            <a:endParaRPr lang="en-AU" sz="2200" b="1" dirty="0"/>
          </a:p>
          <a:p>
            <a:pPr algn="ctr"/>
            <a:endParaRPr lang="en-AU" sz="2200" b="1" dirty="0"/>
          </a:p>
        </p:txBody>
      </p:sp>
      <p:sp>
        <p:nvSpPr>
          <p:cNvPr id="5" name="TextBox 4">
            <a:extLst>
              <a:ext uri="{FF2B5EF4-FFF2-40B4-BE49-F238E27FC236}">
                <a16:creationId xmlns:a16="http://schemas.microsoft.com/office/drawing/2014/main" id="{C113578C-A21B-2F10-CEA1-45E904B99161}"/>
              </a:ext>
            </a:extLst>
          </p:cNvPr>
          <p:cNvSpPr txBox="1"/>
          <p:nvPr/>
        </p:nvSpPr>
        <p:spPr>
          <a:xfrm>
            <a:off x="211776" y="302223"/>
            <a:ext cx="11768446" cy="477054"/>
          </a:xfrm>
          <a:prstGeom prst="rect">
            <a:avLst/>
          </a:prstGeom>
          <a:noFill/>
        </p:spPr>
        <p:txBody>
          <a:bodyPr wrap="square">
            <a:spAutoFit/>
          </a:bodyPr>
          <a:lstStyle/>
          <a:p>
            <a:pPr algn="ctr"/>
            <a:r>
              <a:rPr lang="en-AU" sz="2500" b="1" dirty="0">
                <a:latin typeface="Arial" panose="020B0604020202020204" pitchFamily="34" charset="0"/>
                <a:cs typeface="Arial" panose="020B0604020202020204" pitchFamily="34" charset="0"/>
              </a:rPr>
              <a:t>VEERABHADRAN RAMANATHAN AND THE ATMOSPHERIC BROWN CLOUD</a:t>
            </a:r>
          </a:p>
        </p:txBody>
      </p:sp>
      <p:sp>
        <p:nvSpPr>
          <p:cNvPr id="6" name="TextBox 5">
            <a:extLst>
              <a:ext uri="{FF2B5EF4-FFF2-40B4-BE49-F238E27FC236}">
                <a16:creationId xmlns:a16="http://schemas.microsoft.com/office/drawing/2014/main" id="{68E3A82B-DC41-408F-2D80-1BEB5523710B}"/>
              </a:ext>
            </a:extLst>
          </p:cNvPr>
          <p:cNvSpPr txBox="1"/>
          <p:nvPr/>
        </p:nvSpPr>
        <p:spPr>
          <a:xfrm>
            <a:off x="354279" y="779277"/>
            <a:ext cx="11483439" cy="2800767"/>
          </a:xfrm>
          <a:prstGeom prst="rect">
            <a:avLst/>
          </a:prstGeom>
          <a:noFill/>
        </p:spPr>
        <p:txBody>
          <a:bodyPr wrap="square" rtlCol="0">
            <a:spAutoFit/>
          </a:bodyPr>
          <a:lstStyle/>
          <a:p>
            <a:pPr algn="just"/>
            <a:r>
              <a:rPr lang="en-US" sz="2200" dirty="0">
                <a:latin typeface="Arial" panose="020B0604020202020204" pitchFamily="34" charset="0"/>
                <a:cs typeface="Arial" panose="020B0604020202020204" pitchFamily="34" charset="0"/>
              </a:rPr>
              <a:t>“…We also show that greenhouse gases and sulfates, by themselves, do not account for the magnitude or even the sign in many instances, of the observed trends. Thus, our simulations suggest that absorbing aerosols in atmospheric brown clouds may have played a major role in the observed regional climate and hydrological cycle changes and have masked as much as 50% of the surface warming due to the global increase in greenhouse gases. The simulations also raise the possibility that, if current trends in emissions continue, the subcontinent may experience a doubling of the drought frequency in the coming decades…”</a:t>
            </a:r>
            <a:endParaRPr lang="en-AU" sz="2200" dirty="0">
              <a:latin typeface="Arial" panose="020B0604020202020204" pitchFamily="34" charset="0"/>
              <a:cs typeface="Arial" panose="020B0604020202020204" pitchFamily="34" charset="0"/>
            </a:endParaRPr>
          </a:p>
        </p:txBody>
      </p:sp>
      <p:pic>
        <p:nvPicPr>
          <p:cNvPr id="8" name="Picture 7" descr="A person wearing glasses and a suit&#10;&#10;Description automatically generated with medium confidence">
            <a:extLst>
              <a:ext uri="{FF2B5EF4-FFF2-40B4-BE49-F238E27FC236}">
                <a16:creationId xmlns:a16="http://schemas.microsoft.com/office/drawing/2014/main" id="{005D4330-9D2B-FB02-6291-FF8C23B600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8417" y="4057098"/>
            <a:ext cx="1876425" cy="2438400"/>
          </a:xfrm>
          <a:prstGeom prst="rect">
            <a:avLst/>
          </a:prstGeom>
        </p:spPr>
      </p:pic>
    </p:spTree>
    <p:extLst>
      <p:ext uri="{BB962C8B-B14F-4D97-AF65-F5344CB8AC3E}">
        <p14:creationId xmlns:p14="http://schemas.microsoft.com/office/powerpoint/2010/main" val="215524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C3A72-F853-14ED-40ED-C53CBDB9CA8C}"/>
              </a:ext>
            </a:extLst>
          </p:cNvPr>
          <p:cNvSpPr>
            <a:spLocks noGrp="1"/>
          </p:cNvSpPr>
          <p:nvPr>
            <p:ph type="title"/>
          </p:nvPr>
        </p:nvSpPr>
        <p:spPr>
          <a:xfrm>
            <a:off x="838200" y="163246"/>
            <a:ext cx="10515600" cy="596776"/>
          </a:xfrm>
        </p:spPr>
        <p:txBody>
          <a:bodyPr anchor="t">
            <a:normAutofit/>
          </a:bodyPr>
          <a:lstStyle/>
          <a:p>
            <a:pPr algn="ctr">
              <a:lnSpc>
                <a:spcPct val="100000"/>
              </a:lnSpc>
            </a:pPr>
            <a:r>
              <a:rPr lang="en-AU" sz="2800" b="1" dirty="0">
                <a:latin typeface="Arial" panose="020B0604020202020204" pitchFamily="34" charset="0"/>
                <a:cs typeface="Arial" panose="020B0604020202020204" pitchFamily="34" charset="0"/>
              </a:rPr>
              <a:t>THE “ANTI-BROWN CLOUD PROJECT”</a:t>
            </a:r>
          </a:p>
        </p:txBody>
      </p:sp>
      <p:sp>
        <p:nvSpPr>
          <p:cNvPr id="3" name="Content Placeholder 2">
            <a:extLst>
              <a:ext uri="{FF2B5EF4-FFF2-40B4-BE49-F238E27FC236}">
                <a16:creationId xmlns:a16="http://schemas.microsoft.com/office/drawing/2014/main" id="{33E2F602-CD44-9B69-B2A0-A72DBA9BBF9D}"/>
              </a:ext>
            </a:extLst>
          </p:cNvPr>
          <p:cNvSpPr>
            <a:spLocks noGrp="1"/>
          </p:cNvSpPr>
          <p:nvPr>
            <p:ph idx="1"/>
          </p:nvPr>
        </p:nvSpPr>
        <p:spPr>
          <a:xfrm>
            <a:off x="475013" y="760022"/>
            <a:ext cx="11174681" cy="5525892"/>
          </a:xfrm>
        </p:spPr>
        <p:txBody>
          <a:bodyPr>
            <a:normAutofit lnSpcReduction="10000"/>
          </a:bodyPr>
          <a:lstStyle/>
          <a:p>
            <a:pPr algn="just"/>
            <a:r>
              <a:rPr lang="en-AU" altLang="en-US" sz="2200" dirty="0">
                <a:latin typeface="Arial" panose="020B0604020202020204" pitchFamily="34" charset="0"/>
                <a:cs typeface="Arial" panose="020B0604020202020204" pitchFamily="34" charset="0"/>
              </a:rPr>
              <a:t>Convection processes such as storms, cyclones and  tornados are the primary means of effectively pumping heat out of the ocean, into the atmosphere, and lifting it to where it can be re-radiated into space, thereby mitigating the heat build-up that would otherwise occur.</a:t>
            </a:r>
          </a:p>
          <a:p>
            <a:endParaRPr lang="en-AU" altLang="en-US" sz="800" dirty="0">
              <a:latin typeface="Arial" panose="020B0604020202020204" pitchFamily="34" charset="0"/>
              <a:cs typeface="Arial" panose="020B0604020202020204" pitchFamily="34" charset="0"/>
            </a:endParaRPr>
          </a:p>
          <a:p>
            <a:pPr algn="just"/>
            <a:r>
              <a:rPr lang="en-AU" sz="2200" dirty="0">
                <a:latin typeface="Arial" panose="020B0604020202020204" pitchFamily="34" charset="0"/>
                <a:cs typeface="Arial" panose="020B0604020202020204" pitchFamily="34" charset="0"/>
              </a:rPr>
              <a:t>The Atmospheric Vortex Engine is the only method available for enhancing the convection process.</a:t>
            </a:r>
          </a:p>
          <a:p>
            <a:endParaRPr lang="en-AU" sz="800" dirty="0">
              <a:latin typeface="Arial" panose="020B0604020202020204" pitchFamily="34" charset="0"/>
              <a:cs typeface="Arial" panose="020B0604020202020204" pitchFamily="34" charset="0"/>
            </a:endParaRPr>
          </a:p>
          <a:p>
            <a:pPr algn="just">
              <a:buFont typeface="Arial" charset="0"/>
              <a:buChar char="•"/>
              <a:defRPr/>
            </a:pPr>
            <a:r>
              <a:rPr lang="en-AU" sz="2200" dirty="0">
                <a:latin typeface="Arial" panose="020B0604020202020204" pitchFamily="34" charset="0"/>
                <a:cs typeface="Arial" panose="020B0604020202020204" pitchFamily="34" charset="0"/>
              </a:rPr>
              <a:t>Convection within the troposphere is critical in order to prevent global warming</a:t>
            </a:r>
          </a:p>
          <a:p>
            <a:pPr algn="just">
              <a:buFont typeface="Arial" charset="0"/>
              <a:buChar char="•"/>
              <a:defRPr/>
            </a:pPr>
            <a:endParaRPr lang="en-AU" sz="800" dirty="0">
              <a:latin typeface="Arial" panose="020B0604020202020204" pitchFamily="34" charset="0"/>
              <a:cs typeface="Arial" panose="020B0604020202020204" pitchFamily="34" charset="0"/>
            </a:endParaRPr>
          </a:p>
          <a:p>
            <a:pPr algn="just">
              <a:buFont typeface="Arial" charset="0"/>
              <a:buChar char="•"/>
              <a:defRPr/>
            </a:pPr>
            <a:r>
              <a:rPr lang="en-AU" sz="2200" dirty="0">
                <a:latin typeface="Arial" panose="020B0604020202020204" pitchFamily="34" charset="0"/>
                <a:cs typeface="Arial" panose="020B0604020202020204" pitchFamily="34" charset="0"/>
              </a:rPr>
              <a:t>Convection is currently significantly inhibited  by several atmospheric  mechanisms including</a:t>
            </a:r>
          </a:p>
          <a:p>
            <a:pPr lvl="1" algn="just">
              <a:buFont typeface="Arial" charset="0"/>
              <a:buChar char="–"/>
              <a:defRPr/>
            </a:pPr>
            <a:r>
              <a:rPr lang="en-AU" sz="2200" dirty="0">
                <a:latin typeface="Arial" panose="020B0604020202020204" pitchFamily="34" charset="0"/>
                <a:cs typeface="Arial" panose="020B0604020202020204" pitchFamily="34" charset="0"/>
              </a:rPr>
              <a:t>Inversion layers</a:t>
            </a:r>
          </a:p>
          <a:p>
            <a:pPr lvl="1" algn="just">
              <a:buFont typeface="Arial" charset="0"/>
              <a:buChar char="–"/>
              <a:defRPr/>
            </a:pPr>
            <a:r>
              <a:rPr lang="en-AU" sz="2200" dirty="0">
                <a:latin typeface="Arial" panose="020B0604020202020204" pitchFamily="34" charset="0"/>
                <a:cs typeface="Arial" panose="020B0604020202020204" pitchFamily="34" charset="0"/>
              </a:rPr>
              <a:t>Atmospheric brown clouds</a:t>
            </a:r>
          </a:p>
          <a:p>
            <a:pPr algn="just">
              <a:defRPr/>
            </a:pPr>
            <a:endParaRPr lang="en-AU" sz="800" dirty="0">
              <a:latin typeface="Arial" panose="020B0604020202020204" pitchFamily="34" charset="0"/>
              <a:cs typeface="Arial" panose="020B0604020202020204" pitchFamily="34" charset="0"/>
            </a:endParaRPr>
          </a:p>
          <a:p>
            <a:pPr algn="just">
              <a:defRPr/>
            </a:pPr>
            <a:r>
              <a:rPr lang="en-AU" sz="2200" dirty="0">
                <a:latin typeface="Arial" panose="020B0604020202020204" pitchFamily="34" charset="0"/>
                <a:cs typeface="Arial" panose="020B0604020202020204" pitchFamily="34" charset="0"/>
              </a:rPr>
              <a:t>Waste flare gas is pragmatically the most effective energy source to begin with in utilizing the AVE for enhancing atmospheric convection </a:t>
            </a:r>
          </a:p>
          <a:p>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14357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8144</TotalTime>
  <Words>2543</Words>
  <Application>Microsoft Office PowerPoint</Application>
  <PresentationFormat>Widescreen</PresentationFormat>
  <Paragraphs>227</Paragraphs>
  <Slides>31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Arial</vt:lpstr>
      <vt:lpstr>Calibri</vt:lpstr>
      <vt:lpstr>Calibri Light</vt:lpstr>
      <vt:lpstr>Symbol</vt:lpstr>
      <vt:lpstr>Office Theme</vt:lpstr>
      <vt:lpstr> COMPUTATIONAL FLUID DYNAMICS MODELLING OF VORTEX ENGINE RESEARCH PROTOTYPE   INVESTOR PRESENTATION  VORTEXENGINEER  THE ATMOSPHERIC VORTEX ENGINE </vt:lpstr>
      <vt:lpstr>INTRODUCTION</vt:lpstr>
      <vt:lpstr>PowerPoint Presentation</vt:lpstr>
      <vt:lpstr>PowerPoint Presentation</vt:lpstr>
      <vt:lpstr>PowerPoint Presentation</vt:lpstr>
      <vt:lpstr>PowerPoint Presentation</vt:lpstr>
      <vt:lpstr>PowerPoint Presentation</vt:lpstr>
      <vt:lpstr>PowerPoint Presentation</vt:lpstr>
      <vt:lpstr>THE “ANTI-BROWN CLOUD PROJECT”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Will vortices work?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COMPUTATIONAL FLUID DYNAMICS MODELLING OF VORTEX ENGINE RESEARCH PROTOTYPE   VORTEXENGINEER</dc:title>
  <dc:creator>Donald Cooper</dc:creator>
  <cp:lastModifiedBy>Donald Cooper</cp:lastModifiedBy>
  <cp:revision>33</cp:revision>
  <dcterms:created xsi:type="dcterms:W3CDTF">2023-02-13T03:36:28Z</dcterms:created>
  <dcterms:modified xsi:type="dcterms:W3CDTF">2023-02-23T07:54:06Z</dcterms:modified>
</cp:coreProperties>
</file>