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78"/>
  </p:notesMasterIdLst>
  <p:sldIdLst>
    <p:sldId id="257" r:id="rId5"/>
    <p:sldId id="489" r:id="rId6"/>
    <p:sldId id="528" r:id="rId7"/>
    <p:sldId id="500" r:id="rId8"/>
    <p:sldId id="501" r:id="rId9"/>
    <p:sldId id="503" r:id="rId10"/>
    <p:sldId id="504" r:id="rId11"/>
    <p:sldId id="502" r:id="rId12"/>
    <p:sldId id="505" r:id="rId13"/>
    <p:sldId id="437" r:id="rId14"/>
    <p:sldId id="479" r:id="rId15"/>
    <p:sldId id="476" r:id="rId16"/>
    <p:sldId id="380" r:id="rId17"/>
    <p:sldId id="263" r:id="rId18"/>
    <p:sldId id="268" r:id="rId19"/>
    <p:sldId id="311" r:id="rId20"/>
    <p:sldId id="541" r:id="rId21"/>
    <p:sldId id="542" r:id="rId22"/>
    <p:sldId id="406" r:id="rId23"/>
    <p:sldId id="480" r:id="rId24"/>
    <p:sldId id="481" r:id="rId25"/>
    <p:sldId id="389" r:id="rId26"/>
    <p:sldId id="376" r:id="rId27"/>
    <p:sldId id="404" r:id="rId28"/>
    <p:sldId id="355" r:id="rId29"/>
    <p:sldId id="259" r:id="rId30"/>
    <p:sldId id="405" r:id="rId31"/>
    <p:sldId id="488" r:id="rId32"/>
    <p:sldId id="438" r:id="rId33"/>
    <p:sldId id="485" r:id="rId34"/>
    <p:sldId id="482" r:id="rId35"/>
    <p:sldId id="403" r:id="rId36"/>
    <p:sldId id="496" r:id="rId37"/>
    <p:sldId id="506" r:id="rId38"/>
    <p:sldId id="507" r:id="rId39"/>
    <p:sldId id="439" r:id="rId40"/>
    <p:sldId id="303" r:id="rId41"/>
    <p:sldId id="304" r:id="rId42"/>
    <p:sldId id="407" r:id="rId43"/>
    <p:sldId id="484" r:id="rId44"/>
    <p:sldId id="451" r:id="rId45"/>
    <p:sldId id="424" r:id="rId46"/>
    <p:sldId id="510" r:id="rId47"/>
    <p:sldId id="511" r:id="rId48"/>
    <p:sldId id="512" r:id="rId49"/>
    <p:sldId id="495" r:id="rId50"/>
    <p:sldId id="513" r:id="rId51"/>
    <p:sldId id="432" r:id="rId52"/>
    <p:sldId id="466" r:id="rId53"/>
    <p:sldId id="431" r:id="rId54"/>
    <p:sldId id="388" r:id="rId55"/>
    <p:sldId id="383" r:id="rId56"/>
    <p:sldId id="357" r:id="rId57"/>
    <p:sldId id="381" r:id="rId58"/>
    <p:sldId id="473" r:id="rId59"/>
    <p:sldId id="411" r:id="rId60"/>
    <p:sldId id="419" r:id="rId61"/>
    <p:sldId id="445" r:id="rId62"/>
    <p:sldId id="453" r:id="rId63"/>
    <p:sldId id="454" r:id="rId64"/>
    <p:sldId id="483" r:id="rId65"/>
    <p:sldId id="487" r:id="rId66"/>
    <p:sldId id="316" r:id="rId67"/>
    <p:sldId id="486" r:id="rId68"/>
    <p:sldId id="490" r:id="rId69"/>
    <p:sldId id="441" r:id="rId70"/>
    <p:sldId id="422" r:id="rId71"/>
    <p:sldId id="400" r:id="rId72"/>
    <p:sldId id="456" r:id="rId73"/>
    <p:sldId id="386" r:id="rId74"/>
    <p:sldId id="387" r:id="rId75"/>
    <p:sldId id="435" r:id="rId76"/>
    <p:sldId id="359" r:id="rId77"/>
    <p:sldId id="338" r:id="rId78"/>
    <p:sldId id="426" r:id="rId79"/>
    <p:sldId id="467" r:id="rId80"/>
    <p:sldId id="433" r:id="rId81"/>
    <p:sldId id="457" r:id="rId82"/>
    <p:sldId id="281" r:id="rId83"/>
    <p:sldId id="320" r:id="rId84"/>
    <p:sldId id="401" r:id="rId85"/>
    <p:sldId id="262" r:id="rId86"/>
    <p:sldId id="321" r:id="rId87"/>
    <p:sldId id="477" r:id="rId88"/>
    <p:sldId id="468" r:id="rId89"/>
    <p:sldId id="427" r:id="rId90"/>
    <p:sldId id="428" r:id="rId91"/>
    <p:sldId id="459" r:id="rId92"/>
    <p:sldId id="391" r:id="rId93"/>
    <p:sldId id="460" r:id="rId94"/>
    <p:sldId id="265" r:id="rId95"/>
    <p:sldId id="312" r:id="rId96"/>
    <p:sldId id="313" r:id="rId97"/>
    <p:sldId id="326" r:id="rId98"/>
    <p:sldId id="462" r:id="rId99"/>
    <p:sldId id="279" r:id="rId100"/>
    <p:sldId id="461" r:id="rId101"/>
    <p:sldId id="323" r:id="rId102"/>
    <p:sldId id="463" r:id="rId103"/>
    <p:sldId id="269" r:id="rId104"/>
    <p:sldId id="324" r:id="rId105"/>
    <p:sldId id="491" r:id="rId106"/>
    <p:sldId id="413" r:id="rId107"/>
    <p:sldId id="420" r:id="rId108"/>
    <p:sldId id="534" r:id="rId109"/>
    <p:sldId id="535" r:id="rId110"/>
    <p:sldId id="536" r:id="rId111"/>
    <p:sldId id="537" r:id="rId112"/>
    <p:sldId id="538" r:id="rId113"/>
    <p:sldId id="539" r:id="rId114"/>
    <p:sldId id="409" r:id="rId115"/>
    <p:sldId id="436" r:id="rId116"/>
    <p:sldId id="353" r:id="rId117"/>
    <p:sldId id="270" r:id="rId118"/>
    <p:sldId id="410" r:id="rId119"/>
    <p:sldId id="315" r:id="rId120"/>
    <p:sldId id="292" r:id="rId121"/>
    <p:sldId id="314" r:id="rId122"/>
    <p:sldId id="471" r:id="rId123"/>
    <p:sldId id="301" r:id="rId124"/>
    <p:sldId id="331" r:id="rId125"/>
    <p:sldId id="287" r:id="rId126"/>
    <p:sldId id="317" r:id="rId127"/>
    <p:sldId id="540" r:id="rId128"/>
    <p:sldId id="366" r:id="rId129"/>
    <p:sldId id="367" r:id="rId130"/>
    <p:sldId id="345" r:id="rId131"/>
    <p:sldId id="344" r:id="rId132"/>
    <p:sldId id="335" r:id="rId133"/>
    <p:sldId id="336" r:id="rId134"/>
    <p:sldId id="328" r:id="rId135"/>
    <p:sldId id="337" r:id="rId136"/>
    <p:sldId id="455" r:id="rId137"/>
    <p:sldId id="318" r:id="rId138"/>
    <p:sldId id="319" r:id="rId139"/>
    <p:sldId id="472" r:id="rId140"/>
    <p:sldId id="273" r:id="rId141"/>
    <p:sldId id="272" r:id="rId142"/>
    <p:sldId id="330" r:id="rId143"/>
    <p:sldId id="354" r:id="rId144"/>
    <p:sldId id="300" r:id="rId145"/>
    <p:sldId id="322" r:id="rId146"/>
    <p:sldId id="360" r:id="rId147"/>
    <p:sldId id="327" r:id="rId148"/>
    <p:sldId id="514" r:id="rId149"/>
    <p:sldId id="515" r:id="rId150"/>
    <p:sldId id="518" r:id="rId151"/>
    <p:sldId id="516" r:id="rId152"/>
    <p:sldId id="517" r:id="rId153"/>
    <p:sldId id="523" r:id="rId154"/>
    <p:sldId id="522" r:id="rId155"/>
    <p:sldId id="524" r:id="rId156"/>
    <p:sldId id="525" r:id="rId157"/>
    <p:sldId id="526" r:id="rId158"/>
    <p:sldId id="527" r:id="rId159"/>
    <p:sldId id="531" r:id="rId160"/>
    <p:sldId id="532" r:id="rId161"/>
    <p:sldId id="533" r:id="rId162"/>
    <p:sldId id="529" r:id="rId163"/>
    <p:sldId id="530" r:id="rId164"/>
    <p:sldId id="521" r:id="rId165"/>
    <p:sldId id="492" r:id="rId166"/>
    <p:sldId id="347" r:id="rId167"/>
    <p:sldId id="340" r:id="rId168"/>
    <p:sldId id="361" r:id="rId169"/>
    <p:sldId id="362" r:id="rId170"/>
    <p:sldId id="363" r:id="rId171"/>
    <p:sldId id="364" r:id="rId172"/>
    <p:sldId id="365" r:id="rId173"/>
    <p:sldId id="333" r:id="rId174"/>
    <p:sldId id="339" r:id="rId175"/>
    <p:sldId id="276" r:id="rId176"/>
    <p:sldId id="440" r:id="rId1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85D8A"/>
    <a:srgbClr val="4F81BD"/>
    <a:srgbClr val="000000"/>
    <a:srgbClr val="00B0F0"/>
    <a:srgbClr val="FFC000"/>
    <a:srgbClr val="FAC09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204" autoAdjust="0"/>
  </p:normalViewPr>
  <p:slideViewPr>
    <p:cSldViewPr>
      <p:cViewPr varScale="1">
        <p:scale>
          <a:sx n="83" d="100"/>
          <a:sy n="83" d="100"/>
        </p:scale>
        <p:origin x="720" y="7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8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11" Type="http://schemas.openxmlformats.org/officeDocument/2006/relationships/image" Target="../media/image18.wmf"/><Relationship Id="rId5" Type="http://schemas.openxmlformats.org/officeDocument/2006/relationships/image" Target="../media/image1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Arial" charset="0"/>
                <a:cs typeface="Arial" charset="0"/>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A7F4EB51-6995-4542-B930-1D7E1A332B44}" type="datetimeFigureOut">
              <a:rPr lang="en-AU"/>
              <a:pPr>
                <a:defRPr/>
              </a:pPr>
              <a:t>13/02/2018</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dirty="0">
                <a:latin typeface="Arial" charset="0"/>
                <a:cs typeface="Arial" charset="0"/>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defRPr sz="1200">
                <a:latin typeface="Arial" charset="0"/>
                <a:cs typeface="Arial" charset="0"/>
              </a:defRPr>
            </a:lvl1pPr>
          </a:lstStyle>
          <a:p>
            <a:pPr>
              <a:defRPr/>
            </a:pPr>
            <a:fld id="{B68AB673-FA67-428F-85F1-C6CAA810ECC0}" type="slidenum">
              <a:rPr lang="en-AU"/>
              <a:pPr>
                <a:defRPr/>
              </a:pPr>
              <a:t>‹#›</a:t>
            </a:fld>
            <a:endParaRPr lang="en-AU" dirty="0"/>
          </a:p>
        </p:txBody>
      </p:sp>
    </p:spTree>
    <p:extLst>
      <p:ext uri="{BB962C8B-B14F-4D97-AF65-F5344CB8AC3E}">
        <p14:creationId xmlns:p14="http://schemas.microsoft.com/office/powerpoint/2010/main" val="376838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4E90EF-CB6B-4EC1-9220-51F3ED4A2C32}" type="slidenum">
              <a:rPr lang="en-AU" altLang="en-US" smtClean="0">
                <a:latin typeface="Arial" panose="020B0604020202020204" pitchFamily="34" charset="0"/>
                <a:cs typeface="Arial" panose="020B0604020202020204" pitchFamily="34" charset="0"/>
              </a:rPr>
              <a:pPr>
                <a:spcBef>
                  <a:spcPct val="0"/>
                </a:spcBef>
              </a:pPr>
              <a:t>132</a:t>
            </a:fld>
            <a:endParaRPr lang="en-AU"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03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E189FCBC-CDA9-4072-B478-91ED989A23DA}"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9E67D11-C8B5-4502-8355-2A1B8D5A3D7D}" type="slidenum">
              <a:rPr lang="en-AU"/>
              <a:pPr>
                <a:defRPr/>
              </a:pPr>
              <a:t>‹#›</a:t>
            </a:fld>
            <a:endParaRPr lang="en-AU" dirty="0"/>
          </a:p>
        </p:txBody>
      </p:sp>
    </p:spTree>
    <p:extLst>
      <p:ext uri="{BB962C8B-B14F-4D97-AF65-F5344CB8AC3E}">
        <p14:creationId xmlns:p14="http://schemas.microsoft.com/office/powerpoint/2010/main" val="1590875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05402ED7-DE30-480D-8D7D-5B214C0E4105}"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0099AB7A-8E7C-4F50-AE46-6245F9BDE01A}" type="slidenum">
              <a:rPr lang="en-AU"/>
              <a:pPr>
                <a:defRPr/>
              </a:pPr>
              <a:t>‹#›</a:t>
            </a:fld>
            <a:endParaRPr lang="en-AU" dirty="0"/>
          </a:p>
        </p:txBody>
      </p:sp>
    </p:spTree>
    <p:extLst>
      <p:ext uri="{BB962C8B-B14F-4D97-AF65-F5344CB8AC3E}">
        <p14:creationId xmlns:p14="http://schemas.microsoft.com/office/powerpoint/2010/main" val="97571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F626F480-0097-4210-AD1A-4C4F200D04B6}"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BFDCB386-DFD3-4BD5-83E3-CE3E48D93F10}" type="slidenum">
              <a:rPr lang="en-AU"/>
              <a:pPr>
                <a:defRPr/>
              </a:pPr>
              <a:t>‹#›</a:t>
            </a:fld>
            <a:endParaRPr lang="en-AU" dirty="0"/>
          </a:p>
        </p:txBody>
      </p:sp>
    </p:spTree>
    <p:extLst>
      <p:ext uri="{BB962C8B-B14F-4D97-AF65-F5344CB8AC3E}">
        <p14:creationId xmlns:p14="http://schemas.microsoft.com/office/powerpoint/2010/main" val="205642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89E35E7-8AFF-4242-A414-56ABAFCFEECE}" type="datetimeFigureOut">
              <a:rPr lang="en-AU"/>
              <a:pPr>
                <a:defRPr/>
              </a:pPr>
              <a:t>13/02/2018</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98A5A94-B9DA-420E-82A3-1D3A77EE4E04}" type="slidenum">
              <a:rPr lang="en-AU"/>
              <a:pPr>
                <a:defRPr/>
              </a:pPr>
              <a:t>‹#›</a:t>
            </a:fld>
            <a:endParaRPr lang="en-AU" dirty="0"/>
          </a:p>
        </p:txBody>
      </p:sp>
    </p:spTree>
    <p:extLst>
      <p:ext uri="{BB962C8B-B14F-4D97-AF65-F5344CB8AC3E}">
        <p14:creationId xmlns:p14="http://schemas.microsoft.com/office/powerpoint/2010/main" val="3369167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B38957C-4205-4A8E-9FDB-6533CDBD640D}" type="datetimeFigureOut">
              <a:rPr lang="en-AU"/>
              <a:pPr>
                <a:defRPr/>
              </a:pPr>
              <a:t>13/02/2018</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21F9745-0143-4C3B-B50D-0060B3307654}" type="slidenum">
              <a:rPr lang="en-AU"/>
              <a:pPr>
                <a:defRPr/>
              </a:pPr>
              <a:t>‹#›</a:t>
            </a:fld>
            <a:endParaRPr lang="en-AU" dirty="0"/>
          </a:p>
        </p:txBody>
      </p:sp>
    </p:spTree>
    <p:extLst>
      <p:ext uri="{BB962C8B-B14F-4D97-AF65-F5344CB8AC3E}">
        <p14:creationId xmlns:p14="http://schemas.microsoft.com/office/powerpoint/2010/main" val="1983978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F8300F3-21D5-497C-A55C-ECAB9EEC36C2}" type="datetimeFigureOut">
              <a:rPr lang="en-AU"/>
              <a:pPr>
                <a:defRPr/>
              </a:pPr>
              <a:t>13/02/2018</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C7C76E2-B787-44CB-853C-50BE73B63913}" type="slidenum">
              <a:rPr lang="en-AU"/>
              <a:pPr>
                <a:defRPr/>
              </a:pPr>
              <a:t>‹#›</a:t>
            </a:fld>
            <a:endParaRPr lang="en-AU" dirty="0"/>
          </a:p>
        </p:txBody>
      </p:sp>
    </p:spTree>
    <p:extLst>
      <p:ext uri="{BB962C8B-B14F-4D97-AF65-F5344CB8AC3E}">
        <p14:creationId xmlns:p14="http://schemas.microsoft.com/office/powerpoint/2010/main" val="38514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AF9DA91-CCF5-4974-9CEC-7C2BA7B6BF8E}" type="datetimeFigureOut">
              <a:rPr lang="en-AU"/>
              <a:pPr>
                <a:defRPr/>
              </a:pPr>
              <a:t>13/02/2018</a:t>
            </a:fld>
            <a:endParaRPr lang="en-AU"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B7DF7C2-9EB9-49F4-A237-10EB43883B81}" type="slidenum">
              <a:rPr lang="en-AU"/>
              <a:pPr>
                <a:defRPr/>
              </a:pPr>
              <a:t>‹#›</a:t>
            </a:fld>
            <a:endParaRPr lang="en-AU" dirty="0"/>
          </a:p>
        </p:txBody>
      </p:sp>
    </p:spTree>
    <p:extLst>
      <p:ext uri="{BB962C8B-B14F-4D97-AF65-F5344CB8AC3E}">
        <p14:creationId xmlns:p14="http://schemas.microsoft.com/office/powerpoint/2010/main" val="66598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C30331E-1CAE-4D34-98EC-1C9B3987CA6E}" type="datetimeFigureOut">
              <a:rPr lang="en-AU"/>
              <a:pPr>
                <a:defRPr/>
              </a:pPr>
              <a:t>13/02/2018</a:t>
            </a:fld>
            <a:endParaRPr lang="en-AU"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9DA6DEC-C84F-426E-993B-B9F8C7944726}" type="slidenum">
              <a:rPr lang="en-AU"/>
              <a:pPr>
                <a:defRPr/>
              </a:pPr>
              <a:t>‹#›</a:t>
            </a:fld>
            <a:endParaRPr lang="en-AU" dirty="0"/>
          </a:p>
        </p:txBody>
      </p:sp>
    </p:spTree>
    <p:extLst>
      <p:ext uri="{BB962C8B-B14F-4D97-AF65-F5344CB8AC3E}">
        <p14:creationId xmlns:p14="http://schemas.microsoft.com/office/powerpoint/2010/main" val="347423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368A4F-668B-4362-BD1C-CEE738C8F22E}" type="datetimeFigureOut">
              <a:rPr lang="en-AU"/>
              <a:pPr>
                <a:defRPr/>
              </a:pPr>
              <a:t>13/02/2018</a:t>
            </a:fld>
            <a:endParaRPr lang="en-AU"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8EABEEC-46B2-4A1F-BCC7-878059DF43AF}" type="slidenum">
              <a:rPr lang="en-AU"/>
              <a:pPr>
                <a:defRPr/>
              </a:pPr>
              <a:t>‹#›</a:t>
            </a:fld>
            <a:endParaRPr lang="en-AU" dirty="0"/>
          </a:p>
        </p:txBody>
      </p:sp>
    </p:spTree>
    <p:extLst>
      <p:ext uri="{BB962C8B-B14F-4D97-AF65-F5344CB8AC3E}">
        <p14:creationId xmlns:p14="http://schemas.microsoft.com/office/powerpoint/2010/main" val="93985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C237AB0-9E64-4941-9C22-A9D38D61DB3B}" type="datetimeFigureOut">
              <a:rPr lang="en-AU"/>
              <a:pPr>
                <a:defRPr/>
              </a:pPr>
              <a:t>13/02/2018</a:t>
            </a:fld>
            <a:endParaRPr lang="en-AU"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8CBB21B-10FC-47DF-9223-3448ED85D501}" type="slidenum">
              <a:rPr lang="en-AU"/>
              <a:pPr>
                <a:defRPr/>
              </a:pPr>
              <a:t>‹#›</a:t>
            </a:fld>
            <a:endParaRPr lang="en-AU" dirty="0"/>
          </a:p>
        </p:txBody>
      </p:sp>
    </p:spTree>
    <p:extLst>
      <p:ext uri="{BB962C8B-B14F-4D97-AF65-F5344CB8AC3E}">
        <p14:creationId xmlns:p14="http://schemas.microsoft.com/office/powerpoint/2010/main" val="3331490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031BE62-FC6C-4A76-B511-A8E17B43CA9D}" type="datetimeFigureOut">
              <a:rPr lang="en-AU"/>
              <a:pPr>
                <a:defRPr/>
              </a:pPr>
              <a:t>13/02/2018</a:t>
            </a:fld>
            <a:endParaRPr lang="en-AU"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FE43F0F-EBE2-4D2D-8D72-DAA49A4569F9}" type="slidenum">
              <a:rPr lang="en-AU"/>
              <a:pPr>
                <a:defRPr/>
              </a:pPr>
              <a:t>‹#›</a:t>
            </a:fld>
            <a:endParaRPr lang="en-AU" dirty="0"/>
          </a:p>
        </p:txBody>
      </p:sp>
    </p:spTree>
    <p:extLst>
      <p:ext uri="{BB962C8B-B14F-4D97-AF65-F5344CB8AC3E}">
        <p14:creationId xmlns:p14="http://schemas.microsoft.com/office/powerpoint/2010/main" val="396115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121A23CE-280E-42EF-A2D7-1D6E2634D940}"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C0D03A83-6F53-4643-A764-6CEE169D5819}" type="slidenum">
              <a:rPr lang="en-AU"/>
              <a:pPr>
                <a:defRPr/>
              </a:pPr>
              <a:t>‹#›</a:t>
            </a:fld>
            <a:endParaRPr lang="en-AU" dirty="0"/>
          </a:p>
        </p:txBody>
      </p:sp>
    </p:spTree>
    <p:extLst>
      <p:ext uri="{BB962C8B-B14F-4D97-AF65-F5344CB8AC3E}">
        <p14:creationId xmlns:p14="http://schemas.microsoft.com/office/powerpoint/2010/main" val="3489818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8C86579-0EC0-47EC-AE1F-52ECD36BBB25}" type="datetimeFigureOut">
              <a:rPr lang="en-AU"/>
              <a:pPr>
                <a:defRPr/>
              </a:pPr>
              <a:t>13/02/2018</a:t>
            </a:fld>
            <a:endParaRPr lang="en-AU"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9043D51-BB79-4989-AA5A-4F80D89FB8F3}" type="slidenum">
              <a:rPr lang="en-AU"/>
              <a:pPr>
                <a:defRPr/>
              </a:pPr>
              <a:t>‹#›</a:t>
            </a:fld>
            <a:endParaRPr lang="en-AU" dirty="0"/>
          </a:p>
        </p:txBody>
      </p:sp>
    </p:spTree>
    <p:extLst>
      <p:ext uri="{BB962C8B-B14F-4D97-AF65-F5344CB8AC3E}">
        <p14:creationId xmlns:p14="http://schemas.microsoft.com/office/powerpoint/2010/main" val="1097597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F6E430-33E6-4C78-A1BC-5A137ABFA830}" type="datetimeFigureOut">
              <a:rPr lang="en-AU"/>
              <a:pPr>
                <a:defRPr/>
              </a:pPr>
              <a:t>13/02/2018</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2223CB3-1129-4B7D-966B-5F841AC836BC}" type="slidenum">
              <a:rPr lang="en-AU"/>
              <a:pPr>
                <a:defRPr/>
              </a:pPr>
              <a:t>‹#›</a:t>
            </a:fld>
            <a:endParaRPr lang="en-AU" dirty="0"/>
          </a:p>
        </p:txBody>
      </p:sp>
    </p:spTree>
    <p:extLst>
      <p:ext uri="{BB962C8B-B14F-4D97-AF65-F5344CB8AC3E}">
        <p14:creationId xmlns:p14="http://schemas.microsoft.com/office/powerpoint/2010/main" val="3527313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B4085C1-C324-4834-A73B-B101191DB9BC}" type="datetimeFigureOut">
              <a:rPr lang="en-AU"/>
              <a:pPr>
                <a:defRPr/>
              </a:pPr>
              <a:t>13/02/2018</a:t>
            </a:fld>
            <a:endParaRPr lang="en-AU"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03AE711-BC10-4938-9C6E-CBCDE7C296CE}" type="slidenum">
              <a:rPr lang="en-AU"/>
              <a:pPr>
                <a:defRPr/>
              </a:pPr>
              <a:t>‹#›</a:t>
            </a:fld>
            <a:endParaRPr lang="en-AU" dirty="0"/>
          </a:p>
        </p:txBody>
      </p:sp>
    </p:spTree>
    <p:extLst>
      <p:ext uri="{BB962C8B-B14F-4D97-AF65-F5344CB8AC3E}">
        <p14:creationId xmlns:p14="http://schemas.microsoft.com/office/powerpoint/2010/main" val="3687764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FD94544E-343A-491A-8172-74E51CD521AB}"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4199F3CC-F22E-4FF0-A64C-8350C7B6919E}" type="slidenum">
              <a:rPr lang="en-AU"/>
              <a:pPr>
                <a:defRPr/>
              </a:pPr>
              <a:t>‹#›</a:t>
            </a:fld>
            <a:endParaRPr lang="en-AU" dirty="0"/>
          </a:p>
        </p:txBody>
      </p:sp>
    </p:spTree>
    <p:extLst>
      <p:ext uri="{BB962C8B-B14F-4D97-AF65-F5344CB8AC3E}">
        <p14:creationId xmlns:p14="http://schemas.microsoft.com/office/powerpoint/2010/main" val="4091393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D55D9894-6489-4528-AE98-F1CDD10A050F}"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DDDC6E1A-6A35-4B09-8A95-028F8206136B}" type="slidenum">
              <a:rPr lang="en-AU"/>
              <a:pPr>
                <a:defRPr/>
              </a:pPr>
              <a:t>‹#›</a:t>
            </a:fld>
            <a:endParaRPr lang="en-AU" dirty="0"/>
          </a:p>
        </p:txBody>
      </p:sp>
    </p:spTree>
    <p:extLst>
      <p:ext uri="{BB962C8B-B14F-4D97-AF65-F5344CB8AC3E}">
        <p14:creationId xmlns:p14="http://schemas.microsoft.com/office/powerpoint/2010/main" val="3256204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852975-42A2-49F8-BB01-8445645E1B31}"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AADA6AD-A237-43BE-A648-B7BD176C0ED5}" type="slidenum">
              <a:rPr lang="en-AU"/>
              <a:pPr>
                <a:defRPr/>
              </a:pPr>
              <a:t>‹#›</a:t>
            </a:fld>
            <a:endParaRPr lang="en-AU" dirty="0"/>
          </a:p>
        </p:txBody>
      </p:sp>
    </p:spTree>
    <p:extLst>
      <p:ext uri="{BB962C8B-B14F-4D97-AF65-F5344CB8AC3E}">
        <p14:creationId xmlns:p14="http://schemas.microsoft.com/office/powerpoint/2010/main" val="1185378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fld id="{89D07657-6913-40E8-BB41-37B95D1F6939}"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3855C9B9-C499-4439-842A-6500E458A693}" type="slidenum">
              <a:rPr lang="en-AU"/>
              <a:pPr>
                <a:defRPr/>
              </a:pPr>
              <a:t>‹#›</a:t>
            </a:fld>
            <a:endParaRPr lang="en-AU" dirty="0"/>
          </a:p>
        </p:txBody>
      </p:sp>
    </p:spTree>
    <p:extLst>
      <p:ext uri="{BB962C8B-B14F-4D97-AF65-F5344CB8AC3E}">
        <p14:creationId xmlns:p14="http://schemas.microsoft.com/office/powerpoint/2010/main" val="1210520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fld id="{B02D4B71-6CD8-4911-B6AF-C9B49319BEC4}" type="datetimeFigureOut">
              <a:rPr lang="en-US"/>
              <a:pPr>
                <a:defRPr/>
              </a:pPr>
              <a:t>2/13/2018</a:t>
            </a:fld>
            <a:endParaRPr lang="en-AU" dirty="0"/>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8257656F-A333-43F4-A9A0-9DBF95BB6A54}" type="slidenum">
              <a:rPr lang="en-AU"/>
              <a:pPr>
                <a:defRPr/>
              </a:pPr>
              <a:t>‹#›</a:t>
            </a:fld>
            <a:endParaRPr lang="en-AU" dirty="0"/>
          </a:p>
        </p:txBody>
      </p:sp>
    </p:spTree>
    <p:extLst>
      <p:ext uri="{BB962C8B-B14F-4D97-AF65-F5344CB8AC3E}">
        <p14:creationId xmlns:p14="http://schemas.microsoft.com/office/powerpoint/2010/main" val="1611300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4B9A05D4-CC74-4E36-BB56-2D8615FD9669}" type="datetimeFigureOut">
              <a:rPr lang="en-US"/>
              <a:pPr>
                <a:defRPr/>
              </a:pPr>
              <a:t>2/13/2018</a:t>
            </a:fld>
            <a:endParaRPr lang="en-AU" dirty="0"/>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6D307A4E-FC4D-4A76-B292-201A3042DBC7}" type="slidenum">
              <a:rPr lang="en-AU"/>
              <a:pPr>
                <a:defRPr/>
              </a:pPr>
              <a:t>‹#›</a:t>
            </a:fld>
            <a:endParaRPr lang="en-AU" dirty="0"/>
          </a:p>
        </p:txBody>
      </p:sp>
    </p:spTree>
    <p:extLst>
      <p:ext uri="{BB962C8B-B14F-4D97-AF65-F5344CB8AC3E}">
        <p14:creationId xmlns:p14="http://schemas.microsoft.com/office/powerpoint/2010/main" val="4063002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26762E-F5B2-4E73-B951-25B26C4CF673}" type="datetimeFigureOut">
              <a:rPr lang="en-US"/>
              <a:pPr>
                <a:defRPr/>
              </a:pPr>
              <a:t>2/13/2018</a:t>
            </a:fld>
            <a:endParaRPr lang="en-AU" dirty="0"/>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27410747-1692-4D0C-A572-66774069CA24}" type="slidenum">
              <a:rPr lang="en-AU"/>
              <a:pPr>
                <a:defRPr/>
              </a:pPr>
              <a:t>‹#›</a:t>
            </a:fld>
            <a:endParaRPr lang="en-AU" dirty="0"/>
          </a:p>
        </p:txBody>
      </p:sp>
    </p:spTree>
    <p:extLst>
      <p:ext uri="{BB962C8B-B14F-4D97-AF65-F5344CB8AC3E}">
        <p14:creationId xmlns:p14="http://schemas.microsoft.com/office/powerpoint/2010/main" val="125212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4AEDE3B-ED54-4D72-82A1-886DF03E4802}"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1B07F16-FE19-445E-A768-12453DF49A8D}" type="slidenum">
              <a:rPr lang="en-AU"/>
              <a:pPr>
                <a:defRPr/>
              </a:pPr>
              <a:t>‹#›</a:t>
            </a:fld>
            <a:endParaRPr lang="en-AU" dirty="0"/>
          </a:p>
        </p:txBody>
      </p:sp>
    </p:spTree>
    <p:extLst>
      <p:ext uri="{BB962C8B-B14F-4D97-AF65-F5344CB8AC3E}">
        <p14:creationId xmlns:p14="http://schemas.microsoft.com/office/powerpoint/2010/main" val="3148946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44B2FE-CC9B-4050-B35D-9F27B744EA01}"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CAF1A6C1-C389-41D4-A228-5E8F509E9375}" type="slidenum">
              <a:rPr lang="en-AU"/>
              <a:pPr>
                <a:defRPr/>
              </a:pPr>
              <a:t>‹#›</a:t>
            </a:fld>
            <a:endParaRPr lang="en-AU" dirty="0"/>
          </a:p>
        </p:txBody>
      </p:sp>
    </p:spTree>
    <p:extLst>
      <p:ext uri="{BB962C8B-B14F-4D97-AF65-F5344CB8AC3E}">
        <p14:creationId xmlns:p14="http://schemas.microsoft.com/office/powerpoint/2010/main" val="78569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A98ED69-7F82-43EB-A743-FB84037CB95E}"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ED8F8BF5-019B-4EAE-AD88-B02383AD03BE}" type="slidenum">
              <a:rPr lang="en-AU"/>
              <a:pPr>
                <a:defRPr/>
              </a:pPr>
              <a:t>‹#›</a:t>
            </a:fld>
            <a:endParaRPr lang="en-AU" dirty="0"/>
          </a:p>
        </p:txBody>
      </p:sp>
    </p:spTree>
    <p:extLst>
      <p:ext uri="{BB962C8B-B14F-4D97-AF65-F5344CB8AC3E}">
        <p14:creationId xmlns:p14="http://schemas.microsoft.com/office/powerpoint/2010/main" val="3110392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863A92E2-EB89-4FCF-9284-C65AF24165A6}"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308B6B6F-3A1E-459A-AC80-33D494D96308}" type="slidenum">
              <a:rPr lang="en-AU"/>
              <a:pPr>
                <a:defRPr/>
              </a:pPr>
              <a:t>‹#›</a:t>
            </a:fld>
            <a:endParaRPr lang="en-AU" dirty="0"/>
          </a:p>
        </p:txBody>
      </p:sp>
    </p:spTree>
    <p:extLst>
      <p:ext uri="{BB962C8B-B14F-4D97-AF65-F5344CB8AC3E}">
        <p14:creationId xmlns:p14="http://schemas.microsoft.com/office/powerpoint/2010/main" val="1458615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CDB53AC6-D88A-410F-8065-D5741863EDCF}"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3B4EA3FD-7160-4C07-889F-7742629BA69C}" type="slidenum">
              <a:rPr lang="en-AU"/>
              <a:pPr>
                <a:defRPr/>
              </a:pPr>
              <a:t>‹#›</a:t>
            </a:fld>
            <a:endParaRPr lang="en-AU" dirty="0"/>
          </a:p>
        </p:txBody>
      </p:sp>
    </p:spTree>
    <p:extLst>
      <p:ext uri="{BB962C8B-B14F-4D97-AF65-F5344CB8AC3E}">
        <p14:creationId xmlns:p14="http://schemas.microsoft.com/office/powerpoint/2010/main" val="338015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703CACA0-D92B-4FE9-A9CF-1E78BA48BCF2}"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827A9B14-F05E-42F5-B13D-FFB965B87557}" type="slidenum">
              <a:rPr lang="en-AU"/>
              <a:pPr>
                <a:defRPr/>
              </a:pPr>
              <a:t>‹#›</a:t>
            </a:fld>
            <a:endParaRPr lang="en-AU" dirty="0"/>
          </a:p>
        </p:txBody>
      </p:sp>
    </p:spTree>
    <p:extLst>
      <p:ext uri="{BB962C8B-B14F-4D97-AF65-F5344CB8AC3E}">
        <p14:creationId xmlns:p14="http://schemas.microsoft.com/office/powerpoint/2010/main" val="2532894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E0DA99E5-6A8C-49FE-938A-F994E547B488}"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5A3E431-6EF2-4AA8-8F51-A6A8053C3FD0}" type="slidenum">
              <a:rPr lang="en-AU"/>
              <a:pPr>
                <a:defRPr/>
              </a:pPr>
              <a:t>‹#›</a:t>
            </a:fld>
            <a:endParaRPr lang="en-AU" dirty="0"/>
          </a:p>
        </p:txBody>
      </p:sp>
    </p:spTree>
    <p:extLst>
      <p:ext uri="{BB962C8B-B14F-4D97-AF65-F5344CB8AC3E}">
        <p14:creationId xmlns:p14="http://schemas.microsoft.com/office/powerpoint/2010/main" val="2703580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C7148B4-7C2B-4FF0-A060-55A0F9DAEEF8}"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CB488186-39A1-4F14-9010-DF84D87E8930}" type="slidenum">
              <a:rPr lang="en-AU"/>
              <a:pPr>
                <a:defRPr/>
              </a:pPr>
              <a:t>‹#›</a:t>
            </a:fld>
            <a:endParaRPr lang="en-AU" dirty="0"/>
          </a:p>
        </p:txBody>
      </p:sp>
    </p:spTree>
    <p:extLst>
      <p:ext uri="{BB962C8B-B14F-4D97-AF65-F5344CB8AC3E}">
        <p14:creationId xmlns:p14="http://schemas.microsoft.com/office/powerpoint/2010/main" val="2395673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fld id="{BCAED0EE-5AED-439D-96CF-FE347CB9F856}"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4CFC543B-A6A3-4B4D-88FB-8153E45F4FB5}" type="slidenum">
              <a:rPr lang="en-AU"/>
              <a:pPr>
                <a:defRPr/>
              </a:pPr>
              <a:t>‹#›</a:t>
            </a:fld>
            <a:endParaRPr lang="en-AU" dirty="0"/>
          </a:p>
        </p:txBody>
      </p:sp>
    </p:spTree>
    <p:extLst>
      <p:ext uri="{BB962C8B-B14F-4D97-AF65-F5344CB8AC3E}">
        <p14:creationId xmlns:p14="http://schemas.microsoft.com/office/powerpoint/2010/main" val="43066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fld id="{6E02F3E8-EB52-4E2E-B373-403EE9085529}" type="datetimeFigureOut">
              <a:rPr lang="en-US"/>
              <a:pPr>
                <a:defRPr/>
              </a:pPr>
              <a:t>2/13/2018</a:t>
            </a:fld>
            <a:endParaRPr lang="en-AU" dirty="0"/>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3ADE5C55-5554-4ABC-88A5-9F3466A729F8}" type="slidenum">
              <a:rPr lang="en-AU"/>
              <a:pPr>
                <a:defRPr/>
              </a:pPr>
              <a:t>‹#›</a:t>
            </a:fld>
            <a:endParaRPr lang="en-AU" dirty="0"/>
          </a:p>
        </p:txBody>
      </p:sp>
    </p:spTree>
    <p:extLst>
      <p:ext uri="{BB962C8B-B14F-4D97-AF65-F5344CB8AC3E}">
        <p14:creationId xmlns:p14="http://schemas.microsoft.com/office/powerpoint/2010/main" val="1082929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EE8C58BF-1283-4B1D-AC4B-711E973EF630}" type="datetimeFigureOut">
              <a:rPr lang="en-US"/>
              <a:pPr>
                <a:defRPr/>
              </a:pPr>
              <a:t>2/13/2018</a:t>
            </a:fld>
            <a:endParaRPr lang="en-AU" dirty="0"/>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D0489C8E-DA81-4764-95C6-5581A4F44BD7}" type="slidenum">
              <a:rPr lang="en-AU"/>
              <a:pPr>
                <a:defRPr/>
              </a:pPr>
              <a:t>‹#›</a:t>
            </a:fld>
            <a:endParaRPr lang="en-AU" dirty="0"/>
          </a:p>
        </p:txBody>
      </p:sp>
    </p:spTree>
    <p:extLst>
      <p:ext uri="{BB962C8B-B14F-4D97-AF65-F5344CB8AC3E}">
        <p14:creationId xmlns:p14="http://schemas.microsoft.com/office/powerpoint/2010/main" val="380986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fld id="{44114A8E-4815-48B3-B5ED-BE095BF5B237}"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FD002F0E-0EB1-415E-AE82-3170B34D8847}" type="slidenum">
              <a:rPr lang="en-AU"/>
              <a:pPr>
                <a:defRPr/>
              </a:pPr>
              <a:t>‹#›</a:t>
            </a:fld>
            <a:endParaRPr lang="en-AU" dirty="0"/>
          </a:p>
        </p:txBody>
      </p:sp>
    </p:spTree>
    <p:extLst>
      <p:ext uri="{BB962C8B-B14F-4D97-AF65-F5344CB8AC3E}">
        <p14:creationId xmlns:p14="http://schemas.microsoft.com/office/powerpoint/2010/main" val="3615824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FDFCF5-F896-4533-ADC2-CD19B93B2FCB}" type="datetimeFigureOut">
              <a:rPr lang="en-US"/>
              <a:pPr>
                <a:defRPr/>
              </a:pPr>
              <a:t>2/13/2018</a:t>
            </a:fld>
            <a:endParaRPr lang="en-AU" dirty="0"/>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AF50603D-43A5-485D-AA00-154C9A441B3D}" type="slidenum">
              <a:rPr lang="en-AU"/>
              <a:pPr>
                <a:defRPr/>
              </a:pPr>
              <a:t>‹#›</a:t>
            </a:fld>
            <a:endParaRPr lang="en-AU" dirty="0"/>
          </a:p>
        </p:txBody>
      </p:sp>
    </p:spTree>
    <p:extLst>
      <p:ext uri="{BB962C8B-B14F-4D97-AF65-F5344CB8AC3E}">
        <p14:creationId xmlns:p14="http://schemas.microsoft.com/office/powerpoint/2010/main" val="2048279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FA6BBB-A43F-4517-8065-F7DA8F1A72A1}"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572D9A41-B191-43BD-8F45-A8A4C64B3F4C}" type="slidenum">
              <a:rPr lang="en-AU"/>
              <a:pPr>
                <a:defRPr/>
              </a:pPr>
              <a:t>‹#›</a:t>
            </a:fld>
            <a:endParaRPr lang="en-AU" dirty="0"/>
          </a:p>
        </p:txBody>
      </p:sp>
    </p:spTree>
    <p:extLst>
      <p:ext uri="{BB962C8B-B14F-4D97-AF65-F5344CB8AC3E}">
        <p14:creationId xmlns:p14="http://schemas.microsoft.com/office/powerpoint/2010/main" val="3610565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353553-3B82-4D47-8A29-A76E4CC4B7A1}"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B7277EC5-6946-4A6E-8ACA-5398FCD619A0}" type="slidenum">
              <a:rPr lang="en-AU"/>
              <a:pPr>
                <a:defRPr/>
              </a:pPr>
              <a:t>‹#›</a:t>
            </a:fld>
            <a:endParaRPr lang="en-AU" dirty="0"/>
          </a:p>
        </p:txBody>
      </p:sp>
    </p:spTree>
    <p:extLst>
      <p:ext uri="{BB962C8B-B14F-4D97-AF65-F5344CB8AC3E}">
        <p14:creationId xmlns:p14="http://schemas.microsoft.com/office/powerpoint/2010/main" val="102946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1CB9EE1B-E1DA-481B-AC34-78CA6DF92AA2}"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CA851120-0186-4C34-A71B-9F72EE20C4C5}" type="slidenum">
              <a:rPr lang="en-AU"/>
              <a:pPr>
                <a:defRPr/>
              </a:pPr>
              <a:t>‹#›</a:t>
            </a:fld>
            <a:endParaRPr lang="en-AU" dirty="0"/>
          </a:p>
        </p:txBody>
      </p:sp>
    </p:spTree>
    <p:extLst>
      <p:ext uri="{BB962C8B-B14F-4D97-AF65-F5344CB8AC3E}">
        <p14:creationId xmlns:p14="http://schemas.microsoft.com/office/powerpoint/2010/main" val="2425943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E3AC8469-399A-471D-900A-3A4F1F2E2AED}" type="datetimeFigureOut">
              <a:rPr lang="en-US"/>
              <a:pPr>
                <a:defRPr/>
              </a:pPr>
              <a:t>2/13/2018</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3B087544-8A06-4424-96A1-F6DEF5DE76B1}" type="slidenum">
              <a:rPr lang="en-AU"/>
              <a:pPr>
                <a:defRPr/>
              </a:pPr>
              <a:t>‹#›</a:t>
            </a:fld>
            <a:endParaRPr lang="en-AU" dirty="0"/>
          </a:p>
        </p:txBody>
      </p:sp>
    </p:spTree>
    <p:extLst>
      <p:ext uri="{BB962C8B-B14F-4D97-AF65-F5344CB8AC3E}">
        <p14:creationId xmlns:p14="http://schemas.microsoft.com/office/powerpoint/2010/main" val="2916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fld id="{794D37C0-6B4A-4D2A-B34D-545585680B2B}" type="datetimeFigureOut">
              <a:rPr lang="en-US"/>
              <a:pPr>
                <a:defRPr/>
              </a:pPr>
              <a:t>2/13/2018</a:t>
            </a:fld>
            <a:endParaRPr lang="en-AU" dirty="0"/>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875A499C-21AB-4C82-96FD-4B545E2DE192}" type="slidenum">
              <a:rPr lang="en-AU"/>
              <a:pPr>
                <a:defRPr/>
              </a:pPr>
              <a:t>‹#›</a:t>
            </a:fld>
            <a:endParaRPr lang="en-AU" dirty="0"/>
          </a:p>
        </p:txBody>
      </p:sp>
    </p:spTree>
    <p:extLst>
      <p:ext uri="{BB962C8B-B14F-4D97-AF65-F5344CB8AC3E}">
        <p14:creationId xmlns:p14="http://schemas.microsoft.com/office/powerpoint/2010/main" val="14441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1F5AC0A6-780F-46E3-9059-CF2D431D041D}" type="datetimeFigureOut">
              <a:rPr lang="en-US"/>
              <a:pPr>
                <a:defRPr/>
              </a:pPr>
              <a:t>2/13/2018</a:t>
            </a:fld>
            <a:endParaRPr lang="en-AU" dirty="0"/>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09692042-02EC-407F-9E19-F8DA2E94AED4}" type="slidenum">
              <a:rPr lang="en-AU"/>
              <a:pPr>
                <a:defRPr/>
              </a:pPr>
              <a:t>‹#›</a:t>
            </a:fld>
            <a:endParaRPr lang="en-AU" dirty="0"/>
          </a:p>
        </p:txBody>
      </p:sp>
    </p:spTree>
    <p:extLst>
      <p:ext uri="{BB962C8B-B14F-4D97-AF65-F5344CB8AC3E}">
        <p14:creationId xmlns:p14="http://schemas.microsoft.com/office/powerpoint/2010/main" val="129899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EFAD16-E94C-4F22-B26D-1A4864452105}" type="datetimeFigureOut">
              <a:rPr lang="en-US"/>
              <a:pPr>
                <a:defRPr/>
              </a:pPr>
              <a:t>2/13/2018</a:t>
            </a:fld>
            <a:endParaRPr lang="en-AU" dirty="0"/>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C4F52237-553B-4BAC-AAE5-8C702F0E7072}" type="slidenum">
              <a:rPr lang="en-AU"/>
              <a:pPr>
                <a:defRPr/>
              </a:pPr>
              <a:t>‹#›</a:t>
            </a:fld>
            <a:endParaRPr lang="en-AU" dirty="0"/>
          </a:p>
        </p:txBody>
      </p:sp>
    </p:spTree>
    <p:extLst>
      <p:ext uri="{BB962C8B-B14F-4D97-AF65-F5344CB8AC3E}">
        <p14:creationId xmlns:p14="http://schemas.microsoft.com/office/powerpoint/2010/main" val="288691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E564E4-6100-4DDE-A337-E4774F400CBE}"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A3BA90E9-F35F-4B13-BDBA-D56A67D2399F}" type="slidenum">
              <a:rPr lang="en-AU"/>
              <a:pPr>
                <a:defRPr/>
              </a:pPr>
              <a:t>‹#›</a:t>
            </a:fld>
            <a:endParaRPr lang="en-AU" dirty="0"/>
          </a:p>
        </p:txBody>
      </p:sp>
    </p:spTree>
    <p:extLst>
      <p:ext uri="{BB962C8B-B14F-4D97-AF65-F5344CB8AC3E}">
        <p14:creationId xmlns:p14="http://schemas.microsoft.com/office/powerpoint/2010/main" val="358203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C90565-AB2B-4859-82C4-DEB4EAA6C880}" type="datetimeFigureOut">
              <a:rPr lang="en-US"/>
              <a:pPr>
                <a:defRPr/>
              </a:pPr>
              <a:t>2/13/2018</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1AA7352E-B7D8-4F64-BB68-D51CB8C16C87}" type="slidenum">
              <a:rPr lang="en-AU"/>
              <a:pPr>
                <a:defRPr/>
              </a:pPr>
              <a:t>‹#›</a:t>
            </a:fld>
            <a:endParaRPr lang="en-AU" dirty="0"/>
          </a:p>
        </p:txBody>
      </p:sp>
    </p:spTree>
    <p:extLst>
      <p:ext uri="{BB962C8B-B14F-4D97-AF65-F5344CB8AC3E}">
        <p14:creationId xmlns:p14="http://schemas.microsoft.com/office/powerpoint/2010/main" val="295650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0BBCA24-A06C-4F5B-AB5C-6379854F2DD5}" type="datetimeFigureOut">
              <a:rPr lang="en-US"/>
              <a:pPr>
                <a:defRPr/>
              </a:pPr>
              <a:t>2/13/2018</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2377A9ED-71E7-4ADE-8557-3BE7640B305A}"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panose="020F0502020204030204"/>
                <a:cs typeface="+mn-cs"/>
              </a:defRPr>
            </a:lvl1pPr>
          </a:lstStyle>
          <a:p>
            <a:pPr>
              <a:defRPr/>
            </a:pPr>
            <a:fld id="{9E3B4902-ED26-419B-9345-2381D5327838}" type="datetimeFigureOut">
              <a:rPr lang="en-AU"/>
              <a:pPr>
                <a:defRPr/>
              </a:pPr>
              <a:t>13/02/2018</a:t>
            </a:fld>
            <a:endParaRPr lang="en-AU"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prstClr val="black">
                    <a:tint val="75000"/>
                  </a:prstClr>
                </a:solidFill>
                <a:latin typeface="Calibri" panose="020F0502020204030204"/>
                <a:cs typeface="+mn-cs"/>
              </a:defRPr>
            </a:lvl1pPr>
          </a:lstStyle>
          <a:p>
            <a:pPr>
              <a:defRPr/>
            </a:pPr>
            <a:endParaRPr lang="en-A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panose="020F0502020204030204"/>
                <a:cs typeface="+mn-cs"/>
              </a:defRPr>
            </a:lvl1pPr>
          </a:lstStyle>
          <a:p>
            <a:pPr>
              <a:defRPr/>
            </a:pPr>
            <a:fld id="{74F39436-6718-4CE1-A730-CBDF60BC7631}"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A6416CBA-B4EE-449F-8915-761BB0D09CA2}" type="datetimeFigureOut">
              <a:rPr lang="en-US"/>
              <a:pPr>
                <a:defRPr/>
              </a:pPr>
              <a:t>2/13/2018</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prstClr val="black">
                    <a:tint val="75000"/>
                  </a:prstClr>
                </a:solidFill>
                <a:latin typeface="+mn-lt"/>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mn-lt"/>
                <a:cs typeface="+mn-cs"/>
              </a:defRPr>
            </a:lvl1pPr>
          </a:lstStyle>
          <a:p>
            <a:pPr>
              <a:defRPr/>
            </a:pPr>
            <a:fld id="{C331BCDC-C51B-41F4-B2FD-38D8F6872E54}"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28E54453-9206-43BB-AA1A-6F17FD7AEC32}" type="datetimeFigureOut">
              <a:rPr lang="en-US"/>
              <a:pPr>
                <a:defRPr/>
              </a:pPr>
              <a:t>2/13/2018</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prstClr val="black">
                    <a:tint val="75000"/>
                  </a:prstClr>
                </a:solidFill>
                <a:latin typeface="+mn-lt"/>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mn-lt"/>
                <a:cs typeface="+mn-cs"/>
              </a:defRPr>
            </a:lvl1pPr>
          </a:lstStyle>
          <a:p>
            <a:pPr>
              <a:defRPr/>
            </a:pPr>
            <a:fld id="{43102223-AA0F-4784-A10C-A7B8658B124E}"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hyperlink" Target="http://www.newscientist.com/article/mg20227024.400-rainforests-may-pump-winds-worldwide.html"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www.theecologist.org/News/news_analysis/2776099/without_its_rainforest_the_amazon_will_turn_to_desert.html" TargetMode="External"/><Relationship Id="rId2" Type="http://schemas.openxmlformats.org/officeDocument/2006/relationships/hyperlink" Target="http://blog.cifor.org/26559/the-science-is-clear-forest-loss-behind-brazils-drought?fnl=en" TargetMode="External"/><Relationship Id="rId1" Type="http://schemas.openxmlformats.org/officeDocument/2006/relationships/slideLayout" Target="../slideLayouts/slideLayout7.xml"/><Relationship Id="rId4" Type="http://schemas.openxmlformats.org/officeDocument/2006/relationships/hyperlink" Target="http://www.atmos.washington.edu/~dargan/587/587_3.pdf"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eol.ucar.edu/content/research-goals-objectives" TargetMode="External"/><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hyperlink" Target="http://www.nytimes.com/2007/08/14/science/earth/14fenc.html?_r=4&amp;oref=slogin&amp;oref=slogin&amp;oref=slogin&amp;"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hyperlink" Target="http://www.mech.ed.ac.uk/research/wavepower/rain%20making/shs%20rain%20paper%20Feb.pdf"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www.eurekalert.org/pub_releases/2005-01/uoca-aai012505.php" TargetMode="External"/><Relationship Id="rId2" Type="http://schemas.openxmlformats.org/officeDocument/2006/relationships/hyperlink" Target="http://www.rfs.nsw.gov.au/file_system/attachments/State/Attachment_20050308_44889DFD.pdf" TargetMode="External"/><Relationship Id="rId1" Type="http://schemas.openxmlformats.org/officeDocument/2006/relationships/slideLayout" Target="../slideLayouts/slideLayout7.xml"/><Relationship Id="rId4" Type="http://schemas.openxmlformats.org/officeDocument/2006/relationships/hyperlink" Target="http://www.unep.org/pdf/GEOAMAZONIA.pdf"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www.worldwater.org/data20082009/ch01.pd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blog.mytimezero.com/2014/01/10/stuck-in-the-doldrums-the-intertropical-convergence-zone/"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http://www.pnas.org/content/102/15/5326.full#ref-25" TargetMode="External"/><Relationship Id="rId3" Type="http://schemas.openxmlformats.org/officeDocument/2006/relationships/hyperlink" Target="http://www.pnas.org/content/102/15/5326.full#ref-5" TargetMode="External"/><Relationship Id="rId7" Type="http://schemas.openxmlformats.org/officeDocument/2006/relationships/hyperlink" Target="http://www.pnas.org/content/102/15/5326.full#ref-34" TargetMode="External"/><Relationship Id="rId2" Type="http://schemas.openxmlformats.org/officeDocument/2006/relationships/hyperlink" Target="http://www.pnas.org/content/102/15/5326.full#ref-33" TargetMode="External"/><Relationship Id="rId1" Type="http://schemas.openxmlformats.org/officeDocument/2006/relationships/slideLayout" Target="../slideLayouts/slideLayout2.xml"/><Relationship Id="rId6" Type="http://schemas.openxmlformats.org/officeDocument/2006/relationships/hyperlink" Target="http://www.pnas.org/content/102/15/5326.full#ref-32" TargetMode="External"/><Relationship Id="rId5" Type="http://schemas.openxmlformats.org/officeDocument/2006/relationships/hyperlink" Target="http://www.pnas.org/content/102/15/5326.full#ref-30" TargetMode="External"/><Relationship Id="rId4" Type="http://schemas.openxmlformats.org/officeDocument/2006/relationships/hyperlink" Target="http://www.pnas.org/content/102/15/5326.full#F7" TargetMode="External"/><Relationship Id="rId9" Type="http://schemas.openxmlformats.org/officeDocument/2006/relationships/hyperlink" Target="http://www.pnas.org/content/102/15/5326.full#ref-31"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pnas.org/content/102/15/5326.full#ref-35" TargetMode="External"/><Relationship Id="rId7" Type="http://schemas.openxmlformats.org/officeDocument/2006/relationships/hyperlink" Target="http://www.pnas.org/content/102/15/5326.full" TargetMode="External"/><Relationship Id="rId2" Type="http://schemas.openxmlformats.org/officeDocument/2006/relationships/hyperlink" Target="http://www.pnas.org/content/102/15/5326.full#F4" TargetMode="External"/><Relationship Id="rId1" Type="http://schemas.openxmlformats.org/officeDocument/2006/relationships/slideLayout" Target="../slideLayouts/slideLayout2.xml"/><Relationship Id="rId6" Type="http://schemas.openxmlformats.org/officeDocument/2006/relationships/hyperlink" Target="http://www.pnas.org/content/102/15/5326.full#ref-37" TargetMode="External"/><Relationship Id="rId5" Type="http://schemas.openxmlformats.org/officeDocument/2006/relationships/hyperlink" Target="http://www.pnas.org/content/102/15/5326.full#F3" TargetMode="External"/><Relationship Id="rId4" Type="http://schemas.openxmlformats.org/officeDocument/2006/relationships/hyperlink" Target="http://www.pnas.org/content/102/15/5326.full#ref-3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hyperlink" Target="http://www.bitsofscience.org/indian-monsoon-climate-change-3470/"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slideshare.net/srujanirulzzworld/asian-brown-cloud"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en.wikipedia.org/wiki/Intertropical_Convergence_Zone#/media/File:Omega-500-july-era40-1979.png"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www.nytimes.com/2007/09/28/world/asia/28water.html" TargetMode="Externa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hyperlink" Target="http://www.curtin.edu.au/research/cusp/local/docs/geothermal-oldmeadow-marinova.pdf" TargetMode="External"/><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tornado.sfsu.edu/geosciences/classes/m201/buoyancy/CAPE_Procedure.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atmos.washington.edu/~dargan/587/587_3.pdf"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voanews.com/content/study-warmer-world-will-produce-fewer-louds/1822952.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atmos.washington.edu/~dargan/587/587_3.pdf"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forbes.com/sites/trevornace/2015/12/21/scientists-map-hidden-groundwater-reserves-around-world/#6171c3657079"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pielkeclimatesci.wordpress.com/2010/01/06/guest-post-by-andrew-dessler-on-the-water-vapor-feedback/"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livescience.com/28489-sandy-after-six-months.html" TargetMode="External"/><Relationship Id="rId2" Type="http://schemas.openxmlformats.org/officeDocument/2006/relationships/hyperlink" Target="http://theconversation.com/factcheck-is-global-warming-intensifying-cyclones-in-the-pacific-3898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eaps4.mit.edu/faculty/Emanuel/publications/position_paper" TargetMode="External"/><Relationship Id="rId2" Type="http://schemas.openxmlformats.org/officeDocument/2006/relationships/hyperlink" Target="http://news.nationalgeographic.com/news/2008/04/080424-winds-warming.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pwlinfo.wordpress.com/2013/11/20/willy-willy-dust-devil-or-cockeyed-bob/" TargetMode="Externa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www.newscientist.com/article/mg21729075.400-reap-the-whirlwind-for-cheap-renewable-power.html#.VaHVMfmqqkp"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news.discovery.com/tech/alternative-power-sources/dust-devils-power-energy-machine-130228.htm"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realclimate.org/index.php/archives/2005/04/water-vapour-feedback-or-forcin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hyperlink" Target="http://www.ecochunk.com/5962/2013/02/04/downdraft-tower-uses-solar-energy-to-produce-wind-for-low-cost-wind-power/" TargetMode="External"/><Relationship Id="rId3" Type="http://schemas.openxmlformats.org/officeDocument/2006/relationships/hyperlink" Target="http://memagazine.asme.org/Articles/2011/April/Skys_Limit.cfm" TargetMode="External"/><Relationship Id="rId7" Type="http://schemas.openxmlformats.org/officeDocument/2006/relationships/hyperlink" Target="http://www.newscientist.com/article/mg21729075.400-reap-the-whirlwind-for-cheap-renewable-power.html#.VaHVMfmqqkp" TargetMode="External"/><Relationship Id="rId2" Type="http://schemas.openxmlformats.org/officeDocument/2006/relationships/hyperlink" Target="http://vortexengine.ca/" TargetMode="External"/><Relationship Id="rId1" Type="http://schemas.openxmlformats.org/officeDocument/2006/relationships/slideLayout" Target="../slideLayouts/slideLayout7.xml"/><Relationship Id="rId6" Type="http://schemas.openxmlformats.org/officeDocument/2006/relationships/hyperlink" Target="http://news.discovery.com/tech/alternative-power-sources/dust-devils-power-energy-machine-130228.htm" TargetMode="External"/><Relationship Id="rId5" Type="http://schemas.openxmlformats.org/officeDocument/2006/relationships/hyperlink" Target="http://arpa-e.energy.gov/?q=slick-sheet-project/power-generation-using-solar-heated-ground-air" TargetMode="External"/><Relationship Id="rId10" Type="http://schemas.openxmlformats.org/officeDocument/2006/relationships/hyperlink" Target="mailto:vortexengineer@gmail.com" TargetMode="External"/><Relationship Id="rId4" Type="http://schemas.openxmlformats.org/officeDocument/2006/relationships/hyperlink" Target="http://www.fmrl.gatech.edu/drupal/projects/solarvortex" TargetMode="External"/><Relationship Id="rId9" Type="http://schemas.openxmlformats.org/officeDocument/2006/relationships/hyperlink" Target="http://www.i-sis.org.uk/importanceOfTheAmazonRainForest.php"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kepticalscience.com/david-rose-hides-rise-global-warming.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www.voanews.com/content/study-warmer-world-will-produce-fewer-clouds/1822952.html"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pielkeclimatesci.wordpress.com/2010/01/06/guest-post-by-andrew-dessler-on-the-water-vapor-feedback/"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wmf"/><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6.bin"/><Relationship Id="rId18" Type="http://schemas.openxmlformats.org/officeDocument/2006/relationships/image" Target="../media/image15.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2.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4.wmf"/><Relationship Id="rId20" Type="http://schemas.openxmlformats.org/officeDocument/2006/relationships/image" Target="../media/image16.wmf"/><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5.bin"/><Relationship Id="rId24" Type="http://schemas.openxmlformats.org/officeDocument/2006/relationships/image" Target="../media/image18.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11.wmf"/><Relationship Id="rId19" Type="http://schemas.openxmlformats.org/officeDocument/2006/relationships/oleObject" Target="../embeddings/oleObject9.bin"/><Relationship Id="rId4" Type="http://schemas.openxmlformats.org/officeDocument/2006/relationships/image" Target="../media/image8.wmf"/><Relationship Id="rId9" Type="http://schemas.openxmlformats.org/officeDocument/2006/relationships/oleObject" Target="../embeddings/oleObject4.bin"/><Relationship Id="rId14" Type="http://schemas.openxmlformats.org/officeDocument/2006/relationships/image" Target="../media/image13.wmf"/><Relationship Id="rId22" Type="http://schemas.openxmlformats.org/officeDocument/2006/relationships/image" Target="../media/image17.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aterspouts: Roberto Giudici captured these pictures while sailing off the Greek Island of Orthoni, in the Ionian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3813"/>
            <a:ext cx="91821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txBox="1">
            <a:spLocks noChangeArrowheads="1"/>
          </p:cNvSpPr>
          <p:nvPr/>
        </p:nvSpPr>
        <p:spPr bwMode="auto">
          <a:xfrm>
            <a:off x="0" y="1357313"/>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400" b="1" dirty="0">
                <a:solidFill>
                  <a:srgbClr val="FF0000"/>
                </a:solidFill>
              </a:rPr>
              <a:t>Buoyancy-Induced Columnar Vortices for Power Generation</a:t>
            </a:r>
          </a:p>
        </p:txBody>
      </p:sp>
      <p:sp>
        <p:nvSpPr>
          <p:cNvPr id="8" name="Rectangle 4"/>
          <p:cNvSpPr>
            <a:spLocks noChangeArrowheads="1"/>
          </p:cNvSpPr>
          <p:nvPr/>
        </p:nvSpPr>
        <p:spPr bwMode="auto">
          <a:xfrm>
            <a:off x="546100" y="3776663"/>
            <a:ext cx="8123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000" b="1">
                <a:solidFill>
                  <a:srgbClr val="FF0000"/>
                </a:solidFill>
                <a:latin typeface="Calibri" panose="020F0502020204030204" pitchFamily="34" charset="0"/>
              </a:rPr>
              <a:t>A proposal for the utilization of updraft systems to sustainably generate electrical power, reduce global warming and increase localised rainfall</a:t>
            </a:r>
            <a:endParaRPr lang="en-US" altLang="en-US" sz="2000" b="1">
              <a:solidFill>
                <a:srgbClr val="FF0000"/>
              </a:solidFill>
              <a:latin typeface="Calibri" panose="020F0502020204030204" pitchFamily="34" charset="0"/>
            </a:endParaRPr>
          </a:p>
        </p:txBody>
      </p:sp>
      <p:sp>
        <p:nvSpPr>
          <p:cNvPr id="9" name="Text Box 5"/>
          <p:cNvSpPr txBox="1">
            <a:spLocks noChangeArrowheads="1"/>
          </p:cNvSpPr>
          <p:nvPr/>
        </p:nvSpPr>
        <p:spPr bwMode="auto">
          <a:xfrm>
            <a:off x="508000" y="4848225"/>
            <a:ext cx="81422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b="1">
                <a:solidFill>
                  <a:srgbClr val="FF0000"/>
                </a:solidFill>
              </a:rPr>
              <a:t>Presentation by </a:t>
            </a:r>
          </a:p>
          <a:p>
            <a:pPr algn="ctr" eaLnBrk="1" hangingPunct="1">
              <a:spcBef>
                <a:spcPct val="50000"/>
              </a:spcBef>
              <a:buFontTx/>
              <a:buNone/>
            </a:pPr>
            <a:r>
              <a:rPr lang="en-US" altLang="en-US" sz="1800" b="1">
                <a:solidFill>
                  <a:srgbClr val="FF0000"/>
                </a:solidFill>
              </a:rPr>
              <a:t>Donald Cooper MIEAust</a:t>
            </a:r>
          </a:p>
          <a:p>
            <a:pPr algn="ctr" eaLnBrk="1" hangingPunct="1">
              <a:spcBef>
                <a:spcPct val="50000"/>
              </a:spcBef>
              <a:buFontTx/>
              <a:buNone/>
            </a:pPr>
            <a:endParaRPr lang="en-US" altLang="en-US" sz="1800" b="1">
              <a:solidFill>
                <a:srgbClr val="C00000"/>
              </a:solidFill>
            </a:endParaRPr>
          </a:p>
          <a:p>
            <a:pPr eaLnBrk="1" hangingPunct="1">
              <a:spcBef>
                <a:spcPct val="50000"/>
              </a:spcBef>
              <a:buFontTx/>
              <a:buNone/>
            </a:pPr>
            <a:r>
              <a:rPr lang="en-AU" altLang="en-US" sz="1100">
                <a:latin typeface="Arial" panose="020B0604020202020204" pitchFamily="34" charset="0"/>
              </a:rPr>
              <a:t>Photo: University of Wisconsin - Milwaukee</a:t>
            </a:r>
            <a:endParaRPr lang="en-US" altLang="en-US" sz="11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blinds(horizontal)">
                                      <p:cBhvr>
                                        <p:cTn id="9" dur="500"/>
                                        <p:tgtEl>
                                          <p:spTgt spid="9">
                                            <p:txEl>
                                              <p:pRg st="0" end="0"/>
                                            </p:txEl>
                                          </p:spTgt>
                                        </p:tgtEl>
                                      </p:cBhvr>
                                    </p:animEffect>
                                  </p:childTnLst>
                                </p:cTn>
                              </p:par>
                              <p:par>
                                <p:cTn id="10" presetID="3" presetClass="entr" presetSubtype="1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linds(horizontal)">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 y="14288"/>
            <a:ext cx="8856663" cy="5354637"/>
          </a:xfrm>
          <a:prstGeom prst="rect">
            <a:avLst/>
          </a:prstGeom>
          <a:noFill/>
        </p:spPr>
        <p:txBody>
          <a:bodyPr>
            <a:spAutoFit/>
          </a:bodyPr>
          <a:lstStyle/>
          <a:p>
            <a:pPr algn="ctr" eaLnBrk="1" hangingPunct="1">
              <a:defRPr/>
            </a:pPr>
            <a:r>
              <a:rPr lang="en-AU" sz="3200" b="1" dirty="0">
                <a:latin typeface="Arial" charset="0"/>
                <a:cs typeface="Arial" charset="0"/>
              </a:rPr>
              <a:t>The Troposphere</a:t>
            </a:r>
          </a:p>
          <a:p>
            <a:pPr eaLnBrk="1" hangingPunct="1">
              <a:defRPr/>
            </a:pPr>
            <a:endParaRPr lang="en-AU" sz="1000" dirty="0">
              <a:latin typeface="Arial" charset="0"/>
              <a:cs typeface="Arial" charset="0"/>
            </a:endParaRPr>
          </a:p>
          <a:p>
            <a:pPr eaLnBrk="1" hangingPunct="1">
              <a:defRPr/>
            </a:pPr>
            <a:r>
              <a:rPr lang="en-AU" sz="2400" dirty="0">
                <a:latin typeface="Arial" charset="0"/>
                <a:cs typeface="Arial" charset="0"/>
              </a:rPr>
              <a:t> </a:t>
            </a:r>
            <a:r>
              <a:rPr lang="en-AU" sz="2400" i="1" dirty="0">
                <a:latin typeface="Arial" charset="0"/>
                <a:cs typeface="Arial" charset="0"/>
              </a:rPr>
              <a:t>Trópos</a:t>
            </a:r>
            <a:r>
              <a:rPr lang="en-AU" sz="2400" dirty="0">
                <a:latin typeface="Arial" charset="0"/>
                <a:cs typeface="Arial" charset="0"/>
              </a:rPr>
              <a:t> –  Greek for “turning” - mixing</a:t>
            </a:r>
          </a:p>
          <a:p>
            <a:pPr eaLnBrk="1" hangingPunct="1">
              <a:defRPr/>
            </a:pPr>
            <a:endParaRPr lang="en-AU" sz="1200" dirty="0">
              <a:latin typeface="Arial" charset="0"/>
              <a:cs typeface="Arial" charset="0"/>
            </a:endParaRPr>
          </a:p>
          <a:p>
            <a:pPr marL="342900" indent="-342900" algn="just" eaLnBrk="1" hangingPunct="1">
              <a:buFont typeface="Arial" panose="020B0604020202020204" pitchFamily="34" charset="0"/>
              <a:buChar char="•"/>
              <a:defRPr/>
            </a:pPr>
            <a:r>
              <a:rPr lang="en-AU" sz="2400" dirty="0">
                <a:latin typeface="Arial" charset="0"/>
                <a:cs typeface="Arial" charset="0"/>
              </a:rPr>
              <a:t>The troposphere is the lowest of the strata within the atmosphere. It is well mixed by convection, but there are meteorological factors which inhibit the convection process</a:t>
            </a:r>
          </a:p>
          <a:p>
            <a:pPr marL="342900" indent="-342900" eaLnBrk="1" hangingPunct="1">
              <a:buFont typeface="Arial" panose="020B0604020202020204" pitchFamily="34" charset="0"/>
              <a:buChar char="•"/>
              <a:defRPr/>
            </a:pPr>
            <a:endParaRPr lang="en-AU" sz="2400" dirty="0">
              <a:latin typeface="Arial" charset="0"/>
              <a:cs typeface="Arial" charset="0"/>
            </a:endParaRPr>
          </a:p>
          <a:p>
            <a:pPr marL="342900" indent="-342900" algn="just" eaLnBrk="1" hangingPunct="1">
              <a:buFont typeface="Arial" panose="020B0604020202020204" pitchFamily="34" charset="0"/>
              <a:buChar char="•"/>
              <a:defRPr/>
            </a:pPr>
            <a:r>
              <a:rPr lang="en-AU" sz="2400" dirty="0">
                <a:latin typeface="Arial" charset="0"/>
                <a:cs typeface="Arial" charset="0"/>
              </a:rPr>
              <a:t>An important factor in convection is the release of energy contained within water vapour, principally in the form of latent heat of fusion and vaporization</a:t>
            </a:r>
          </a:p>
          <a:p>
            <a:pPr eaLnBrk="1" hangingPunct="1">
              <a:defRPr/>
            </a:pPr>
            <a:endParaRPr lang="en-AU" sz="2400" dirty="0">
              <a:latin typeface="Arial" charset="0"/>
              <a:cs typeface="Arial" charset="0"/>
            </a:endParaRPr>
          </a:p>
          <a:p>
            <a:pPr marL="342900" indent="-342900" algn="just" eaLnBrk="1" hangingPunct="1">
              <a:buFont typeface="Arial" panose="020B0604020202020204" pitchFamily="34" charset="0"/>
              <a:buChar char="•"/>
              <a:defRPr/>
            </a:pPr>
            <a:r>
              <a:rPr lang="en-AU" sz="2400" b="1" dirty="0">
                <a:solidFill>
                  <a:srgbClr val="FF0000"/>
                </a:solidFill>
                <a:latin typeface="Arial" charset="0"/>
                <a:cs typeface="Arial" charset="0"/>
              </a:rPr>
              <a:t>It will be shown that effective convection within the troposphere is crucial for mitigating global warming</a:t>
            </a:r>
          </a:p>
          <a:p>
            <a:pPr algn="just" eaLnBrk="1" hangingPunct="1">
              <a:defRPr/>
            </a:pPr>
            <a:endParaRPr lang="en-AU" sz="24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l="897" t="4459" b="22522"/>
          <a:stretch>
            <a:fillRect/>
          </a:stretch>
        </p:blipFill>
        <p:spPr bwMode="auto">
          <a:xfrm>
            <a:off x="381000" y="1066800"/>
            <a:ext cx="84201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2"/>
          <p:cNvSpPr txBox="1">
            <a:spLocks noChangeArrowheads="1"/>
          </p:cNvSpPr>
          <p:nvPr/>
        </p:nvSpPr>
        <p:spPr bwMode="auto">
          <a:xfrm>
            <a:off x="279400" y="6426200"/>
            <a:ext cx="3949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a:t>Source:   Divine Wind by Kerry Emanuel</a:t>
            </a:r>
          </a:p>
        </p:txBody>
      </p:sp>
      <p:sp>
        <p:nvSpPr>
          <p:cNvPr id="116740" name="TextBox 3"/>
          <p:cNvSpPr txBox="1">
            <a:spLocks noChangeArrowheads="1"/>
          </p:cNvSpPr>
          <p:nvPr/>
        </p:nvSpPr>
        <p:spPr bwMode="auto">
          <a:xfrm>
            <a:off x="255588" y="0"/>
            <a:ext cx="878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b="1"/>
              <a:t>A Tropical Cyclone seen as a Carnot Cycle</a:t>
            </a:r>
          </a:p>
        </p:txBody>
      </p:sp>
      <p:sp>
        <p:nvSpPr>
          <p:cNvPr id="116741" name="TextBox 4"/>
          <p:cNvSpPr txBox="1">
            <a:spLocks noChangeArrowheads="1"/>
          </p:cNvSpPr>
          <p:nvPr/>
        </p:nvSpPr>
        <p:spPr bwMode="auto">
          <a:xfrm>
            <a:off x="4786313" y="6000750"/>
            <a:ext cx="407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a:latin typeface="Arial" panose="020B0604020202020204" pitchFamily="34" charset="0"/>
              </a:rPr>
              <a:t>(The  colour coding  indicates  zones of equal  entropy)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t>The Carnot Engine</a:t>
            </a:r>
          </a:p>
        </p:txBody>
      </p:sp>
      <p:sp>
        <p:nvSpPr>
          <p:cNvPr id="3076" name="Rectangle 5"/>
          <p:cNvSpPr>
            <a:spLocks noChangeArrowheads="1"/>
          </p:cNvSpPr>
          <p:nvPr/>
        </p:nvSpPr>
        <p:spPr bwMode="auto">
          <a:xfrm>
            <a:off x="179388" y="620713"/>
            <a:ext cx="8785225" cy="1944687"/>
          </a:xfrm>
          <a:prstGeom prst="rect">
            <a:avLst/>
          </a:prstGeom>
          <a:noFill/>
          <a:ln w="9525">
            <a:noFill/>
            <a:miter lim="800000"/>
            <a:headEnd/>
            <a:tailEnd/>
          </a:ln>
        </p:spPr>
        <p:txBody>
          <a:bodyPr/>
          <a:lstStyle/>
          <a:p>
            <a:pPr indent="20638" algn="just" eaLnBrk="1" hangingPunct="1">
              <a:spcBef>
                <a:spcPct val="20000"/>
              </a:spcBef>
              <a:buClr>
                <a:schemeClr val="tx1"/>
              </a:buClr>
              <a:defRPr/>
            </a:pPr>
            <a:r>
              <a:rPr lang="en-AU" b="1" dirty="0">
                <a:latin typeface="Arial" charset="0"/>
                <a:cs typeface="Arial" charset="0"/>
              </a:rPr>
              <a:t>The Carnot cycle has the equal highest possible theoretical efficiency of any thermodynamic cycle, but has not been practicable for use in mechanical heat engines.  </a:t>
            </a:r>
          </a:p>
          <a:p>
            <a:pPr marL="342900" indent="-342900" algn="just" eaLnBrk="1" hangingPunct="1">
              <a:spcBef>
                <a:spcPct val="20000"/>
              </a:spcBef>
              <a:buClr>
                <a:schemeClr val="tx1"/>
              </a:buClr>
              <a:defRPr/>
            </a:pPr>
            <a:endParaRPr lang="en-AU" sz="800" b="1" dirty="0">
              <a:latin typeface="Arial" charset="0"/>
              <a:cs typeface="Arial" charset="0"/>
            </a:endParaRPr>
          </a:p>
          <a:p>
            <a:pPr indent="20638" algn="just" eaLnBrk="1" hangingPunct="1">
              <a:spcBef>
                <a:spcPct val="20000"/>
              </a:spcBef>
              <a:buClr>
                <a:schemeClr val="tx1"/>
              </a:buClr>
              <a:defRPr/>
            </a:pPr>
            <a:r>
              <a:rPr lang="en-AU" b="1" dirty="0">
                <a:latin typeface="Arial" charset="0"/>
                <a:cs typeface="Arial" charset="0"/>
              </a:rPr>
              <a:t>The ideal thermodynamic efficiency of a Carnot cycle is a function of difference between the extreme temperatures of the cycle. The relationship between efficiency and temperature difference is given by</a:t>
            </a:r>
          </a:p>
        </p:txBody>
      </p:sp>
      <p:sp>
        <p:nvSpPr>
          <p:cNvPr id="2" name="Rectangle 1"/>
          <p:cNvSpPr>
            <a:spLocks noRot="1" noChangeAspect="1" noMove="1" noResize="1" noEditPoints="1" noAdjustHandles="1" noChangeArrowheads="1" noChangeShapeType="1" noTextEdit="1"/>
          </p:cNvSpPr>
          <p:nvPr/>
        </p:nvSpPr>
        <p:spPr>
          <a:xfrm>
            <a:off x="323528" y="2557518"/>
            <a:ext cx="8640960" cy="3926139"/>
          </a:xfrm>
          <a:prstGeom prst="rect">
            <a:avLst/>
          </a:prstGeom>
          <a:blipFill rotWithShape="0">
            <a:blip r:embed="rId2"/>
            <a:stretch>
              <a:fillRect l="-564" b="-2640"/>
            </a:stretch>
          </a:blipFill>
        </p:spPr>
        <p:txBody>
          <a:bodyPr/>
          <a:lstStyle/>
          <a:p>
            <a:r>
              <a:rPr lang="en-AU">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fade">
                                      <p:cBhvr>
                                        <p:cTn id="7" dur="5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xEl>
                                              <p:pRg st="2" end="2"/>
                                            </p:txEl>
                                          </p:spTgt>
                                        </p:tgtEl>
                                        <p:attrNameLst>
                                          <p:attrName>style.visibility</p:attrName>
                                        </p:attrNameLst>
                                      </p:cBhvr>
                                      <p:to>
                                        <p:strVal val="visible"/>
                                      </p:to>
                                    </p:set>
                                    <p:animEffect transition="in" filter="fade">
                                      <p:cBhvr>
                                        <p:cTn id="12" dur="500"/>
                                        <p:tgtEl>
                                          <p:spTgt spid="307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p:cNvSpPr txBox="1">
            <a:spLocks noChangeArrowheads="1"/>
          </p:cNvSpPr>
          <p:nvPr/>
        </p:nvSpPr>
        <p:spPr bwMode="auto">
          <a:xfrm>
            <a:off x="539750" y="1844675"/>
            <a:ext cx="79930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400" b="1"/>
              <a:t>The GaTech project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825" y="777875"/>
            <a:ext cx="8497888"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1200"/>
              <a:t>http://arpa-e.energy.gov/?q=slick-sheet-project/power-generation-using-solar-heated-ground-air</a:t>
            </a:r>
          </a:p>
          <a:p>
            <a:pPr algn="just" eaLnBrk="1" hangingPunct="1"/>
            <a:endParaRPr lang="en-AU" altLang="en-US" sz="1200" b="1"/>
          </a:p>
          <a:p>
            <a:pPr algn="just" eaLnBrk="1" hangingPunct="1"/>
            <a:r>
              <a:rPr lang="en-AU" altLang="en-US" sz="2000" b="1"/>
              <a:t>Quote:</a:t>
            </a:r>
          </a:p>
          <a:p>
            <a:pPr algn="just" eaLnBrk="1" hangingPunct="1"/>
            <a:r>
              <a:rPr lang="en-AU" altLang="en-US" i="1"/>
              <a:t>“Georgia Tech is developing a method to capture energy from wind vortices that form from a thin layer of solar-heated air along the ground. "Dust devils" are a random and intermittent example of this phenomenon in nature. Naturally, the sun heats the ground creating a thin air layer near the surface that is warmer than the air above. Since hot air rises, this layer of air will naturally want to rise. </a:t>
            </a:r>
          </a:p>
          <a:p>
            <a:pPr algn="just" eaLnBrk="1" hangingPunct="1"/>
            <a:r>
              <a:rPr lang="en-AU" altLang="en-US" i="1"/>
              <a:t>The Georgia Tech team will use a set of vanes to force the air to rotate as it rises, forming an anchored columnar vortex that draws in additional hot air to sustain itself. Georgia Tech's technology uses a rotor and generator to produce electrical power from this rising, rotating air similar to a conventional wind turbine. </a:t>
            </a:r>
          </a:p>
          <a:p>
            <a:pPr algn="just" eaLnBrk="1" hangingPunct="1"/>
            <a:r>
              <a:rPr lang="en-AU" altLang="en-US" i="1"/>
              <a:t>This solar-heated air, a renewable energy resource, is broadly available, especially in the southern U.S. Sunbelt, yet has not been utilized to date. This technology could offer more continuous power generation than conventional solar PV or wind. Georgia Tech's technology is a, low-cost, scalable approach to electrical power generation that could create a new class of renewable energy ideally suited for arid low-wind regions.”</a:t>
            </a:r>
          </a:p>
        </p:txBody>
      </p:sp>
      <p:sp>
        <p:nvSpPr>
          <p:cNvPr id="3" name="TextBox 2"/>
          <p:cNvSpPr txBox="1">
            <a:spLocks noChangeArrowheads="1"/>
          </p:cNvSpPr>
          <p:nvPr/>
        </p:nvSpPr>
        <p:spPr bwMode="auto">
          <a:xfrm>
            <a:off x="323850" y="6042025"/>
            <a:ext cx="8424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solidFill>
                  <a:srgbClr val="FF0000"/>
                </a:solidFill>
              </a:rPr>
              <a:t>If successful, Georgia Tech's technology would reduce the cost of energy by 20% over wind power and 65% over solar photovoltaic energy.</a:t>
            </a:r>
          </a:p>
        </p:txBody>
      </p:sp>
      <p:sp>
        <p:nvSpPr>
          <p:cNvPr id="119812" name="TextBox 3"/>
          <p:cNvSpPr txBox="1">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700" b="1"/>
              <a:t>Georgia Institute of Technology presentation summary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350" y="14288"/>
            <a:ext cx="91440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500" b="1"/>
              <a:t>“Reap the whirlwind for cheap renewable power” (cont’d)</a:t>
            </a:r>
          </a:p>
          <a:p>
            <a:pPr algn="just" eaLnBrk="1" hangingPunct="1"/>
            <a:endParaRPr lang="en-AU" altLang="en-US" sz="2400">
              <a:solidFill>
                <a:srgbClr val="000000"/>
              </a:solidFill>
            </a:endParaRPr>
          </a:p>
          <a:p>
            <a:pPr algn="just" eaLnBrk="1" hangingPunct="1"/>
            <a:r>
              <a:rPr lang="en-AU" altLang="en-US">
                <a:solidFill>
                  <a:srgbClr val="000000"/>
                </a:solidFill>
              </a:rPr>
              <a:t>“The US government's clean energy start-up shop is convinced: the Advanced Research Projects Agency Energy (ARPA-E) announced its decision to fund some large-scale trials last week. Simpson is due to present a paper in July detailing the trials at the </a:t>
            </a:r>
            <a:r>
              <a:rPr lang="en-AU" altLang="en-US" i="1"/>
              <a:t>ASME International Conference on Energy Sustainability</a:t>
            </a:r>
            <a:r>
              <a:rPr lang="en-AU" altLang="en-US">
                <a:solidFill>
                  <a:srgbClr val="000000"/>
                </a:solidFill>
              </a:rPr>
              <a:t> in Minneapolis, Minnesota. Working with ARPA-E, Simpson and Glezer plan to have a 10 kW model running within two years, with tests on intermediate models scheduled for July. They want to build a 50kW model in the future.”</a:t>
            </a:r>
          </a:p>
          <a:p>
            <a:pPr algn="just" eaLnBrk="1" hangingPunct="1"/>
            <a:endParaRPr lang="en-AU" altLang="en-US">
              <a:solidFill>
                <a:srgbClr val="000000"/>
              </a:solidFill>
            </a:endParaRPr>
          </a:p>
          <a:p>
            <a:pPr algn="just" eaLnBrk="1" hangingPunct="1"/>
            <a:r>
              <a:rPr lang="en-AU" altLang="en-US">
                <a:solidFill>
                  <a:srgbClr val="000000"/>
                </a:solidFill>
              </a:rPr>
              <a:t>“ ‘The science is solid,’ says Nilton Renno, who researches thermodynamics at the University of Michigan. ‘Once you induce circulation nearby, the vortex can be self-sustaining.’ ”</a:t>
            </a:r>
          </a:p>
          <a:p>
            <a:pPr algn="just" eaLnBrk="1" hangingPunct="1"/>
            <a:endParaRPr lang="en-AU" altLang="en-US">
              <a:solidFill>
                <a:srgbClr val="000000"/>
              </a:solidFill>
            </a:endParaRPr>
          </a:p>
          <a:p>
            <a:pPr algn="just" eaLnBrk="1" hangingPunct="1"/>
            <a:r>
              <a:rPr lang="en-AU" altLang="en-US"/>
              <a:t>“Steven Chu</a:t>
            </a:r>
            <a:r>
              <a:rPr lang="en-AU" altLang="en-US">
                <a:solidFill>
                  <a:srgbClr val="000000"/>
                </a:solidFill>
              </a:rPr>
              <a:t>, the outgoing Energy Secretary, is interested; he visited the team briefly at the ARPA-E conference in Washington DC last week. ‘We would like to start with building a small-scale farm of these things,’ Simpson says. ‘At that point we start to produce real energy, and can begin to sell some of that energy and convince people of our system.’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775" y="0"/>
            <a:ext cx="8785225" cy="5632450"/>
          </a:xfrm>
          <a:prstGeom prst="rect">
            <a:avLst/>
          </a:prstGeom>
          <a:noFill/>
        </p:spPr>
        <p:txBody>
          <a:bodyPr>
            <a:spAutoFit/>
          </a:bodyPr>
          <a:lstStyle/>
          <a:p>
            <a:pPr eaLnBrk="1" hangingPunct="1">
              <a:defRPr/>
            </a:pPr>
            <a:r>
              <a:rPr lang="en-AU" sz="3600" b="1" dirty="0">
                <a:latin typeface="Arial" charset="0"/>
                <a:cs typeface="Arial" charset="0"/>
              </a:rPr>
              <a:t>GATECH research project participants:</a:t>
            </a:r>
          </a:p>
          <a:p>
            <a:pPr eaLnBrk="1" hangingPunct="1">
              <a:defRPr/>
            </a:pPr>
            <a:endParaRPr lang="en-AU" sz="3200" b="1" dirty="0">
              <a:latin typeface="Arial" charset="0"/>
              <a:cs typeface="Arial" charset="0"/>
            </a:endParaRPr>
          </a:p>
          <a:p>
            <a:pPr marL="457200" indent="-457200" eaLnBrk="1" hangingPunct="1">
              <a:buFont typeface="Arial" panose="020B0604020202020204" pitchFamily="34" charset="0"/>
              <a:buChar char="•"/>
              <a:defRPr/>
            </a:pPr>
            <a:r>
              <a:rPr lang="en-AU" sz="3200" dirty="0">
                <a:latin typeface="Arial" charset="0"/>
                <a:cs typeface="Arial" charset="0"/>
              </a:rPr>
              <a:t>Georgia Institute of Technology</a:t>
            </a:r>
          </a:p>
          <a:p>
            <a:pPr marL="457200" indent="-457200" eaLnBrk="1" hangingPunct="1">
              <a:buFont typeface="Arial" panose="020B0604020202020204" pitchFamily="34" charset="0"/>
              <a:buChar char="•"/>
              <a:defRPr/>
            </a:pPr>
            <a:r>
              <a:rPr lang="en-AU" sz="3200" dirty="0">
                <a:latin typeface="Arial" charset="0"/>
                <a:cs typeface="Arial" charset="0"/>
              </a:rPr>
              <a:t>University of Illinois, Urbana Champaign</a:t>
            </a:r>
          </a:p>
          <a:p>
            <a:pPr marL="457200" indent="-457200" eaLnBrk="1" hangingPunct="1">
              <a:buFont typeface="Arial" panose="020B0604020202020204" pitchFamily="34" charset="0"/>
              <a:buChar char="•"/>
              <a:defRPr/>
            </a:pPr>
            <a:r>
              <a:rPr lang="en-AU" sz="3200" dirty="0">
                <a:latin typeface="Arial" charset="0"/>
                <a:cs typeface="Arial" charset="0"/>
              </a:rPr>
              <a:t>University of Texas, Austin</a:t>
            </a:r>
          </a:p>
          <a:p>
            <a:pPr eaLnBrk="1" hangingPunct="1">
              <a:defRPr/>
            </a:pPr>
            <a:endParaRPr lang="en-AU" sz="3200" dirty="0">
              <a:latin typeface="Arial" charset="0"/>
              <a:cs typeface="Arial" charset="0"/>
            </a:endParaRPr>
          </a:p>
          <a:p>
            <a:pPr marL="457200" indent="-457200" eaLnBrk="1" hangingPunct="1">
              <a:buFont typeface="Arial" panose="020B0604020202020204" pitchFamily="34" charset="0"/>
              <a:buChar char="•"/>
              <a:defRPr/>
            </a:pPr>
            <a:r>
              <a:rPr lang="en-AU" sz="3200" dirty="0">
                <a:latin typeface="Arial" charset="0"/>
                <a:cs typeface="Arial" charset="0"/>
              </a:rPr>
              <a:t>United Technologies Research Center</a:t>
            </a:r>
          </a:p>
          <a:p>
            <a:pPr marL="457200" indent="-457200" eaLnBrk="1" hangingPunct="1">
              <a:buFont typeface="Arial" panose="020B0604020202020204" pitchFamily="34" charset="0"/>
              <a:buChar char="•"/>
              <a:defRPr/>
            </a:pPr>
            <a:endParaRPr lang="en-AU" sz="3200" dirty="0">
              <a:latin typeface="Arial" charset="0"/>
              <a:cs typeface="Arial" charset="0"/>
            </a:endParaRPr>
          </a:p>
          <a:p>
            <a:pPr marL="457200" indent="-457200" eaLnBrk="1" hangingPunct="1">
              <a:buFont typeface="Arial" panose="020B0604020202020204" pitchFamily="34" charset="0"/>
              <a:buChar char="•"/>
              <a:defRPr/>
            </a:pPr>
            <a:r>
              <a:rPr lang="en-AU" sz="3200" dirty="0">
                <a:latin typeface="Arial" charset="0"/>
                <a:cs typeface="Arial" charset="0"/>
              </a:rPr>
              <a:t>National Renewable Energy Laboratory</a:t>
            </a:r>
          </a:p>
          <a:p>
            <a:pPr marL="457200" indent="-457200" eaLnBrk="1" hangingPunct="1">
              <a:buFont typeface="Arial" panose="020B0604020202020204" pitchFamily="34" charset="0"/>
              <a:buChar char="•"/>
              <a:defRPr/>
            </a:pPr>
            <a:r>
              <a:rPr lang="en-AU" sz="3200" dirty="0">
                <a:latin typeface="Arial" charset="0"/>
                <a:cs typeface="Arial" charset="0"/>
              </a:rPr>
              <a:t>ARPA-E		(funder)</a:t>
            </a:r>
          </a:p>
          <a:p>
            <a:pPr eaLnBrk="1" hangingPunct="1">
              <a:defRPr/>
            </a:pPr>
            <a:endParaRPr lang="en-AU" dirty="0">
              <a:latin typeface="Arial" charset="0"/>
              <a:cs typeface="Arial" charset="0"/>
            </a:endParaRPr>
          </a:p>
          <a:p>
            <a:pPr eaLnBrk="1" hangingPunct="1">
              <a:defRPr/>
            </a:pPr>
            <a:endParaRPr lang="en-AU"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539750" y="0"/>
            <a:ext cx="8424863"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b="1">
                <a:latin typeface="Helvetica" panose="020B0604020202020204" pitchFamily="34" charset="0"/>
              </a:rPr>
              <a:t>GATECH Quote:</a:t>
            </a:r>
          </a:p>
          <a:p>
            <a:pPr algn="just" eaLnBrk="1" hangingPunct="1"/>
            <a:endParaRPr lang="en-AU" altLang="en-US">
              <a:latin typeface="Helvetica" panose="020B0604020202020204" pitchFamily="34" charset="0"/>
            </a:endParaRPr>
          </a:p>
          <a:p>
            <a:pPr algn="just" eaLnBrk="1" hangingPunct="1"/>
            <a:endParaRPr lang="en-AU" altLang="en-US" i="1"/>
          </a:p>
          <a:p>
            <a:pPr algn="just" eaLnBrk="1" hangingPunct="1"/>
            <a:r>
              <a:rPr lang="en-AU" altLang="en-US" sz="2800" b="1" i="1"/>
              <a:t>“Recent outdoor tests of a meter-scale prototype coupled with a simple vertical-axis turbine placed on a surface directly heated by solar radiation, have demonstrated </a:t>
            </a:r>
            <a:r>
              <a:rPr lang="en-AU" altLang="en-US" sz="2800" b="1" i="1">
                <a:solidFill>
                  <a:srgbClr val="FF0000"/>
                </a:solidFill>
              </a:rPr>
              <a:t>continuous rotation of the turbine with significant extraction of kinetic energy from the column vortex, in both the absence and presence of crosswind.”</a:t>
            </a:r>
          </a:p>
        </p:txBody>
      </p:sp>
      <p:sp>
        <p:nvSpPr>
          <p:cNvPr id="3" name="TextBox 2"/>
          <p:cNvSpPr txBox="1">
            <a:spLocks noChangeArrowheads="1"/>
          </p:cNvSpPr>
          <p:nvPr/>
        </p:nvSpPr>
        <p:spPr bwMode="auto">
          <a:xfrm>
            <a:off x="468313" y="5300663"/>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400" i="1"/>
              <a:t>The eventual full-scale Gatech proposal envisages a vortex with a 50 metre diameter core</a:t>
            </a:r>
            <a:r>
              <a:rPr lang="en-AU" alt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p:cNvPicPr>
          <p:nvPr/>
        </p:nvPicPr>
        <p:blipFill>
          <a:blip r:embed="rId2">
            <a:extLst>
              <a:ext uri="{28A0092B-C50C-407E-A947-70E740481C1C}">
                <a14:useLocalDpi xmlns:a14="http://schemas.microsoft.com/office/drawing/2010/main" val="0"/>
              </a:ext>
            </a:extLst>
          </a:blip>
          <a:srcRect l="17902" t="8656" r="19008" b="10625"/>
          <a:stretch>
            <a:fillRect/>
          </a:stretch>
        </p:blipFill>
        <p:spPr bwMode="auto">
          <a:xfrm>
            <a:off x="23813" y="0"/>
            <a:ext cx="9144000"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27088" y="1844675"/>
            <a:ext cx="5184775" cy="1079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Oval 3"/>
          <p:cNvSpPr/>
          <p:nvPr/>
        </p:nvSpPr>
        <p:spPr>
          <a:xfrm>
            <a:off x="827088" y="2924175"/>
            <a:ext cx="5184775" cy="1081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5" name="Oval 4"/>
          <p:cNvSpPr/>
          <p:nvPr/>
        </p:nvSpPr>
        <p:spPr>
          <a:xfrm>
            <a:off x="5148263" y="1125538"/>
            <a:ext cx="3995737" cy="4606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 name="TextBox 5"/>
          <p:cNvSpPr txBox="1">
            <a:spLocks noChangeArrowheads="1"/>
          </p:cNvSpPr>
          <p:nvPr/>
        </p:nvSpPr>
        <p:spPr bwMode="auto">
          <a:xfrm>
            <a:off x="5867400" y="1196975"/>
            <a:ext cx="151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Array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http://www.fmrl.gatech.edu/drupal/sites/default/files/solar%20vortex%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288"/>
            <a:ext cx="61198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2"/>
          <p:cNvSpPr txBox="1">
            <a:spLocks noChangeArrowheads="1"/>
          </p:cNvSpPr>
          <p:nvPr/>
        </p:nvSpPr>
        <p:spPr bwMode="auto">
          <a:xfrm>
            <a:off x="0" y="5876925"/>
            <a:ext cx="9036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700" b="1"/>
              <a:t>Diagram of standard Module 10 m diameter, 3 m high</a:t>
            </a:r>
          </a:p>
        </p:txBody>
      </p:sp>
      <p:sp>
        <p:nvSpPr>
          <p:cNvPr id="124932" name="TextBox 3"/>
          <p:cNvSpPr txBox="1">
            <a:spLocks noChangeArrowheads="1"/>
          </p:cNvSpPr>
          <p:nvPr/>
        </p:nvSpPr>
        <p:spPr bwMode="auto">
          <a:xfrm>
            <a:off x="468313" y="404813"/>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3600" b="1"/>
              <a:t>Gatech</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0"/>
            <a:ext cx="595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827584" y="4437112"/>
            <a:ext cx="1800200" cy="1584176"/>
            <a:chOff x="827584" y="4437112"/>
            <a:chExt cx="1800200" cy="1584176"/>
          </a:xfrm>
          <a:solidFill>
            <a:srgbClr val="00B0F0">
              <a:alpha val="45098"/>
            </a:srgbClr>
          </a:solidFill>
        </p:grpSpPr>
        <p:sp>
          <p:nvSpPr>
            <p:cNvPr id="3" name="Right Arrow 2"/>
            <p:cNvSpPr/>
            <p:nvPr/>
          </p:nvSpPr>
          <p:spPr>
            <a:xfrm>
              <a:off x="827584" y="4437112"/>
              <a:ext cx="1800200" cy="158417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p:nvPr/>
          </p:nvSpPr>
          <p:spPr>
            <a:xfrm>
              <a:off x="899592" y="5013176"/>
              <a:ext cx="1440160" cy="369332"/>
            </a:xfrm>
            <a:prstGeom prst="rect">
              <a:avLst/>
            </a:prstGeom>
            <a:noFill/>
          </p:spPr>
          <p:txBody>
            <a:bodyPr>
              <a:spAutoFit/>
            </a:bodyPr>
            <a:lstStyle/>
            <a:p>
              <a:pPr eaLnBrk="1" hangingPunct="1">
                <a:defRPr/>
              </a:pPr>
              <a:r>
                <a:rPr lang="en-AU" b="1" dirty="0">
                  <a:latin typeface="Arial" charset="0"/>
                  <a:cs typeface="Arial" charset="0"/>
                </a:rPr>
                <a:t>crosswind</a:t>
              </a:r>
            </a:p>
          </p:txBody>
        </p:sp>
      </p:grpSp>
      <p:sp>
        <p:nvSpPr>
          <p:cNvPr id="6" name="TextBox 5"/>
          <p:cNvSpPr txBox="1">
            <a:spLocks noChangeArrowheads="1"/>
          </p:cNvSpPr>
          <p:nvPr/>
        </p:nvSpPr>
        <p:spPr bwMode="auto">
          <a:xfrm>
            <a:off x="684213" y="6165850"/>
            <a:ext cx="4319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Scoops compensate for plume dilution by crosswind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0"/>
            <a:ext cx="8496300" cy="5386388"/>
          </a:xfrm>
          <a:prstGeom prst="rect">
            <a:avLst/>
          </a:prstGeom>
          <a:noFill/>
        </p:spPr>
        <p:txBody>
          <a:bodyPr>
            <a:spAutoFit/>
          </a:bodyPr>
          <a:lstStyle/>
          <a:p>
            <a:pPr algn="ctr" eaLnBrk="1" hangingPunct="1">
              <a:defRPr/>
            </a:pPr>
            <a:r>
              <a:rPr lang="en-AU" sz="3200" b="1" dirty="0">
                <a:latin typeface="Arial" charset="0"/>
                <a:cs typeface="Arial" charset="0"/>
              </a:rPr>
              <a:t>Overview</a:t>
            </a:r>
          </a:p>
          <a:p>
            <a:pPr marL="285750" indent="-285750" eaLnBrk="1" hangingPunct="1">
              <a:buFont typeface="Arial" panose="020B0604020202020204" pitchFamily="34" charset="0"/>
              <a:buChar char="•"/>
              <a:defRPr/>
            </a:pPr>
            <a:endParaRPr lang="en-AU" sz="2400" b="1" dirty="0">
              <a:latin typeface="Arial" charset="0"/>
              <a:cs typeface="Arial" charset="0"/>
            </a:endParaRPr>
          </a:p>
          <a:p>
            <a:pPr marL="285750" indent="-285750" algn="just" eaLnBrk="1" hangingPunct="1">
              <a:buFont typeface="Arial" panose="020B0604020202020204" pitchFamily="34" charset="0"/>
              <a:buChar char="•"/>
              <a:defRPr/>
            </a:pPr>
            <a:r>
              <a:rPr lang="en-AU" sz="2400" dirty="0">
                <a:latin typeface="Arial" charset="0"/>
                <a:cs typeface="Arial" charset="0"/>
              </a:rPr>
              <a:t>Global warming occurs when the incoming solar energy exceeds that being radiated back into Space from the upper atmosphere in the form of infra-red radiation.</a:t>
            </a:r>
          </a:p>
          <a:p>
            <a:pPr marL="285750" indent="-285750" eaLnBrk="1" hangingPunct="1">
              <a:buFont typeface="Arial" panose="020B0604020202020204" pitchFamily="34" charset="0"/>
              <a:buChar char="•"/>
              <a:defRPr/>
            </a:pPr>
            <a:endParaRPr lang="en-AU" sz="2400" dirty="0">
              <a:latin typeface="Arial" charset="0"/>
              <a:cs typeface="Arial" charset="0"/>
            </a:endParaRPr>
          </a:p>
          <a:p>
            <a:pPr marL="285750" indent="-285750" algn="just" eaLnBrk="1" hangingPunct="1">
              <a:buFont typeface="Arial" panose="020B0604020202020204" pitchFamily="34" charset="0"/>
              <a:buChar char="•"/>
              <a:defRPr/>
            </a:pPr>
            <a:r>
              <a:rPr lang="en-AU" sz="2400" dirty="0">
                <a:latin typeface="Arial" charset="0"/>
                <a:cs typeface="Arial" charset="0"/>
              </a:rPr>
              <a:t>Well over half the outward transmission of energy from the Earth’s surface through the troposphere occurs in the form of convection.</a:t>
            </a:r>
          </a:p>
          <a:p>
            <a:pPr marL="285750" indent="-285750" eaLnBrk="1" hangingPunct="1">
              <a:buFont typeface="Arial" panose="020B0604020202020204" pitchFamily="34" charset="0"/>
              <a:buChar char="•"/>
              <a:defRPr/>
            </a:pPr>
            <a:endParaRPr lang="en-AU" sz="2400" dirty="0">
              <a:latin typeface="Arial" charset="0"/>
              <a:cs typeface="Arial" charset="0"/>
            </a:endParaRPr>
          </a:p>
          <a:p>
            <a:pPr marL="285750" indent="-285750" algn="just" eaLnBrk="1" hangingPunct="1">
              <a:buFont typeface="Arial" panose="020B0604020202020204" pitchFamily="34" charset="0"/>
              <a:buChar char="•"/>
              <a:defRPr/>
            </a:pPr>
            <a:r>
              <a:rPr lang="en-AU" sz="2400" dirty="0">
                <a:latin typeface="Arial" charset="0"/>
                <a:cs typeface="Arial" charset="0"/>
              </a:rPr>
              <a:t>There is often a significant barrier to convection within a “boundary” layer in the lowest two kilometres of the troposphere. This impediment can be reduced by several methods. One of these is arguably the vortex engine.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2">
            <a:extLst>
              <a:ext uri="{28A0092B-C50C-407E-A947-70E740481C1C}">
                <a14:useLocalDpi xmlns:a14="http://schemas.microsoft.com/office/drawing/2010/main" val="0"/>
              </a:ext>
            </a:extLst>
          </a:blip>
          <a:srcRect l="15134" t="7672" r="16241" b="47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0" y="652463"/>
            <a:ext cx="5076825" cy="2592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5" name="Oval 4"/>
          <p:cNvSpPr/>
          <p:nvPr/>
        </p:nvSpPr>
        <p:spPr>
          <a:xfrm>
            <a:off x="0" y="3244850"/>
            <a:ext cx="5076825" cy="25923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Box 1"/>
          <p:cNvSpPr txBox="1">
            <a:spLocks noChangeArrowheads="1"/>
          </p:cNvSpPr>
          <p:nvPr/>
        </p:nvSpPr>
        <p:spPr bwMode="auto">
          <a:xfrm>
            <a:off x="0" y="23495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400" b="1"/>
              <a:t>General:</a:t>
            </a:r>
          </a:p>
          <a:p>
            <a:pPr algn="ctr" eaLnBrk="1" hangingPunct="1"/>
            <a:r>
              <a:rPr lang="en-AU" altLang="en-US" sz="4000" b="1"/>
              <a:t>Atmospheric water vapour content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333375"/>
            <a:ext cx="9151937"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9050" y="0"/>
            <a:ext cx="9144000" cy="908050"/>
          </a:xfrm>
        </p:spPr>
        <p:txBody>
          <a:bodyPr/>
          <a:lstStyle/>
          <a:p>
            <a:r>
              <a:rPr lang="en-AU" altLang="en-US" sz="3600" b="1"/>
              <a:t>Relative Humidity vs. Absolute Water Content</a:t>
            </a:r>
          </a:p>
        </p:txBody>
      </p:sp>
      <p:sp>
        <p:nvSpPr>
          <p:cNvPr id="3" name="Content Placeholder 2"/>
          <p:cNvSpPr>
            <a:spLocks noGrp="1"/>
          </p:cNvSpPr>
          <p:nvPr>
            <p:ph idx="1"/>
          </p:nvPr>
        </p:nvSpPr>
        <p:spPr>
          <a:xfrm>
            <a:off x="250825" y="1268413"/>
            <a:ext cx="8642350" cy="4857750"/>
          </a:xfrm>
        </p:spPr>
        <p:txBody>
          <a:bodyPr/>
          <a:lstStyle/>
          <a:p>
            <a:pPr marL="0" indent="20638">
              <a:buFont typeface="Arial" panose="020B0604020202020204" pitchFamily="34" charset="0"/>
              <a:buNone/>
            </a:pPr>
            <a:r>
              <a:rPr lang="en-AU" altLang="en-US" sz="2800"/>
              <a:t>The desert air has a low </a:t>
            </a:r>
            <a:r>
              <a:rPr lang="en-AU" altLang="en-US" sz="2800" b="1"/>
              <a:t>relative humidity</a:t>
            </a:r>
            <a:r>
              <a:rPr lang="en-AU" altLang="en-US" sz="2800"/>
              <a:t>, but the much more important </a:t>
            </a:r>
            <a:r>
              <a:rPr lang="en-AU" altLang="en-US" sz="2800" b="1"/>
              <a:t>absolute moisture content </a:t>
            </a:r>
            <a:r>
              <a:rPr lang="en-AU" altLang="en-US" sz="2800"/>
              <a:t>can be comparable to that of cooler, more temperate regions.</a:t>
            </a:r>
          </a:p>
          <a:p>
            <a:pPr marL="0" indent="20638">
              <a:buFont typeface="Arial" panose="020B0604020202020204" pitchFamily="34" charset="0"/>
              <a:buNone/>
            </a:pPr>
            <a:endParaRPr lang="en-AU" altLang="en-US" sz="2800"/>
          </a:p>
          <a:p>
            <a:pPr marL="0" indent="20638">
              <a:buFont typeface="Arial" panose="020B0604020202020204" pitchFamily="34" charset="0"/>
              <a:buNone/>
            </a:pPr>
            <a:r>
              <a:rPr lang="en-AU" altLang="en-US" sz="2800"/>
              <a:t>Notice that the absolute moisture content of the air is lower in winter than in summer.  This is initially counterintuitive.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39738" y="0"/>
            <a:ext cx="8229600" cy="1143000"/>
          </a:xfrm>
        </p:spPr>
        <p:txBody>
          <a:bodyPr/>
          <a:lstStyle/>
          <a:p>
            <a:pPr eaLnBrk="1" hangingPunct="1"/>
            <a:r>
              <a:rPr lang="en-US" altLang="en-US" b="1"/>
              <a:t>Atmospheric Water Content</a:t>
            </a:r>
          </a:p>
        </p:txBody>
      </p:sp>
      <p:sp>
        <p:nvSpPr>
          <p:cNvPr id="31747" name="Content Placeholder 2"/>
          <p:cNvSpPr>
            <a:spLocks noGrp="1"/>
          </p:cNvSpPr>
          <p:nvPr>
            <p:ph idx="1"/>
          </p:nvPr>
        </p:nvSpPr>
        <p:spPr>
          <a:xfrm>
            <a:off x="457200" y="1165225"/>
            <a:ext cx="8229600" cy="5287963"/>
          </a:xfrm>
        </p:spPr>
        <p:txBody>
          <a:bodyPr/>
          <a:lstStyle/>
          <a:p>
            <a:pPr eaLnBrk="1" hangingPunct="1"/>
            <a:r>
              <a:rPr lang="en-US" altLang="en-US"/>
              <a:t>It has been estimated that only 2% of the atmospheric water content is in the form of clouds. The remaining 98% is in the form of water vapour.</a:t>
            </a:r>
          </a:p>
          <a:p>
            <a:pPr eaLnBrk="1" hangingPunct="1"/>
            <a:r>
              <a:rPr lang="en-US" altLang="en-US"/>
              <a:t>At 1% average water content, the lowest one kilometre of the atmosphere above the Australian continent contains in the region of 100 billion tonnes of water.</a:t>
            </a:r>
          </a:p>
          <a:p>
            <a:pPr eaLnBrk="1" hangingPunct="1"/>
            <a:r>
              <a:rPr lang="en-US" altLang="en-US"/>
              <a:t>The flow of water through the atmosphere is coming to be recognized as “flying rivers.” </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linds(horizontal)">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linds(horizontal)">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1"/>
          <p:cNvSpPr txBox="1">
            <a:spLocks noChangeArrowheads="1"/>
          </p:cNvSpPr>
          <p:nvPr/>
        </p:nvSpPr>
        <p:spPr bwMode="auto">
          <a:xfrm>
            <a:off x="395288" y="1700213"/>
            <a:ext cx="828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600" b="1"/>
              <a:t>Geothermal energy</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Box 1"/>
          <p:cNvSpPr txBox="1">
            <a:spLocks noChangeArrowheads="1"/>
          </p:cNvSpPr>
          <p:nvPr/>
        </p:nvSpPr>
        <p:spPr bwMode="auto">
          <a:xfrm>
            <a:off x="500063" y="0"/>
            <a:ext cx="814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400" b="1">
                <a:latin typeface="Arial" panose="020B0604020202020204" pitchFamily="34" charset="0"/>
              </a:rPr>
              <a:t>Geothermal Energy “Priming” of the Vortex Engine</a:t>
            </a:r>
          </a:p>
        </p:txBody>
      </p:sp>
      <p:sp>
        <p:nvSpPr>
          <p:cNvPr id="26627" name="TextBox 3"/>
          <p:cNvSpPr txBox="1">
            <a:spLocks noChangeArrowheads="1"/>
          </p:cNvSpPr>
          <p:nvPr/>
        </p:nvSpPr>
        <p:spPr bwMode="auto">
          <a:xfrm>
            <a:off x="250825" y="533400"/>
            <a:ext cx="86423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2000">
                <a:latin typeface="Arial" panose="020B0604020202020204" pitchFamily="34" charset="0"/>
              </a:rPr>
              <a:t>Vortex Engines will have to be located, initially at least, far from population centres. There will be a powerful “not in my back yard” effect.</a:t>
            </a:r>
          </a:p>
          <a:p>
            <a:pPr algn="just" eaLnBrk="1" hangingPunct="1">
              <a:spcBef>
                <a:spcPct val="0"/>
              </a:spcBef>
              <a:buFontTx/>
              <a:buNone/>
            </a:pPr>
            <a:endParaRPr lang="en-AU" altLang="en-US" sz="900">
              <a:latin typeface="Arial" panose="020B0604020202020204" pitchFamily="34" charset="0"/>
            </a:endParaRPr>
          </a:p>
          <a:p>
            <a:pPr algn="just" eaLnBrk="1" hangingPunct="1">
              <a:spcBef>
                <a:spcPct val="0"/>
              </a:spcBef>
              <a:buFontTx/>
              <a:buNone/>
            </a:pPr>
            <a:r>
              <a:rPr lang="en-AU" altLang="en-US" sz="2000">
                <a:latin typeface="Arial" panose="020B0604020202020204" pitchFamily="34" charset="0"/>
              </a:rPr>
              <a:t>Geothermal energy is therefore an excellent candidate to prime the vortex engine process.</a:t>
            </a:r>
          </a:p>
          <a:p>
            <a:pPr algn="just" eaLnBrk="1" hangingPunct="1">
              <a:spcBef>
                <a:spcPct val="0"/>
              </a:spcBef>
              <a:buFontTx/>
              <a:buNone/>
            </a:pPr>
            <a:endParaRPr lang="en-AU" altLang="en-US" sz="900">
              <a:latin typeface="Arial" panose="020B0604020202020204" pitchFamily="34" charset="0"/>
            </a:endParaRPr>
          </a:p>
          <a:p>
            <a:pPr algn="just" eaLnBrk="1" hangingPunct="1">
              <a:spcBef>
                <a:spcPct val="0"/>
              </a:spcBef>
              <a:buFontTx/>
              <a:buNone/>
            </a:pPr>
            <a:r>
              <a:rPr lang="en-AU" altLang="en-US" sz="2000">
                <a:latin typeface="Arial" panose="020B0604020202020204" pitchFamily="34" charset="0"/>
              </a:rPr>
              <a:t>The Atmospheric Vortex Engine can work satisfactorily with </a:t>
            </a:r>
            <a:r>
              <a:rPr lang="en-AU" altLang="en-US" sz="2000" i="1">
                <a:latin typeface="Arial" panose="020B0604020202020204" pitchFamily="34" charset="0"/>
              </a:rPr>
              <a:t>low grade </a:t>
            </a:r>
            <a:r>
              <a:rPr lang="en-AU" altLang="en-US" sz="2000">
                <a:latin typeface="Arial" panose="020B0604020202020204" pitchFamily="34" charset="0"/>
              </a:rPr>
              <a:t>geothermal energy (&lt;100</a:t>
            </a:r>
            <a:r>
              <a:rPr lang="en-AU" altLang="en-US" sz="2000" baseline="30000">
                <a:latin typeface="Arial" panose="020B0604020202020204" pitchFamily="34" charset="0"/>
              </a:rPr>
              <a:t>o</a:t>
            </a:r>
            <a:r>
              <a:rPr lang="en-AU" altLang="en-US" sz="2000">
                <a:latin typeface="Arial" panose="020B0604020202020204" pitchFamily="34" charset="0"/>
              </a:rPr>
              <a:t>C), whereas typical Rankine cycle power plant requires temperatures above 200</a:t>
            </a:r>
            <a:r>
              <a:rPr lang="en-AU" altLang="en-US" sz="2000" baseline="30000">
                <a:latin typeface="Arial" panose="020B0604020202020204" pitchFamily="34" charset="0"/>
              </a:rPr>
              <a:t>o</a:t>
            </a:r>
            <a:r>
              <a:rPr lang="en-AU" altLang="en-US" sz="2000">
                <a:latin typeface="Arial" panose="020B0604020202020204" pitchFamily="34" charset="0"/>
              </a:rPr>
              <a:t>C.</a:t>
            </a:r>
          </a:p>
          <a:p>
            <a:pPr algn="just" eaLnBrk="1" hangingPunct="1">
              <a:spcBef>
                <a:spcPct val="0"/>
              </a:spcBef>
              <a:buFontTx/>
              <a:buNone/>
            </a:pPr>
            <a:endParaRPr lang="en-AU" altLang="en-US" sz="900">
              <a:latin typeface="Arial" panose="020B0604020202020204" pitchFamily="34" charset="0"/>
            </a:endParaRPr>
          </a:p>
          <a:p>
            <a:pPr algn="just" eaLnBrk="1" hangingPunct="1">
              <a:spcBef>
                <a:spcPct val="0"/>
              </a:spcBef>
              <a:buFontTx/>
              <a:buNone/>
            </a:pPr>
            <a:r>
              <a:rPr lang="en-AU" altLang="en-US" sz="2000">
                <a:latin typeface="Arial" panose="020B0604020202020204" pitchFamily="34" charset="0"/>
              </a:rPr>
              <a:t>Hot sedimentary aquifers such as those of the Great Artesian basin and Otway basin are arguably the best sources for vortex engine priming energy as they have the advantage of being easily tapped with well-proven technology.</a:t>
            </a:r>
          </a:p>
          <a:p>
            <a:pPr algn="just" eaLnBrk="1" hangingPunct="1">
              <a:spcBef>
                <a:spcPct val="0"/>
              </a:spcBef>
              <a:buFontTx/>
              <a:buNone/>
            </a:pPr>
            <a:endParaRPr lang="en-AU" altLang="en-US" sz="900">
              <a:latin typeface="Arial" panose="020B0604020202020204" pitchFamily="34" charset="0"/>
            </a:endParaRPr>
          </a:p>
          <a:p>
            <a:pPr algn="just" eaLnBrk="1" hangingPunct="1">
              <a:spcBef>
                <a:spcPct val="0"/>
              </a:spcBef>
              <a:buFontTx/>
              <a:buNone/>
            </a:pPr>
            <a:r>
              <a:rPr lang="en-AU" altLang="en-US" sz="2000">
                <a:latin typeface="Arial" panose="020B0604020202020204" pitchFamily="34" charset="0"/>
              </a:rPr>
              <a:t>The Birdsville geothermal power station plant derives its energy from the near-boiling (98</a:t>
            </a:r>
            <a:r>
              <a:rPr lang="en-AU" altLang="en-US" sz="2000" baseline="30000">
                <a:latin typeface="Arial" panose="020B0604020202020204" pitchFamily="34" charset="0"/>
              </a:rPr>
              <a:t>o</a:t>
            </a:r>
            <a:r>
              <a:rPr lang="en-AU" altLang="en-US" sz="2000">
                <a:latin typeface="Arial" panose="020B0604020202020204" pitchFamily="34" charset="0"/>
              </a:rPr>
              <a:t>C) water taken from the Great Artesian Basin at a relatively modest depth of 1230m.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7" dur="500"/>
                                        <p:tgtEl>
                                          <p:spTgt spid="26627">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6627">
                                            <p:txEl>
                                              <p:pRg st="6" end="6"/>
                                            </p:txEl>
                                          </p:spTgt>
                                        </p:tgtEl>
                                        <p:attrNameLst>
                                          <p:attrName>style.visibility</p:attrName>
                                        </p:attrNameLst>
                                      </p:cBhvr>
                                      <p:to>
                                        <p:strVal val="visible"/>
                                      </p:to>
                                    </p:set>
                                    <p:animEffect transition="in" filter="blinds(horizontal)">
                                      <p:cBhvr>
                                        <p:cTn id="10" dur="500"/>
                                        <p:tgtEl>
                                          <p:spTgt spid="26627">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6627">
                                            <p:txEl>
                                              <p:pRg st="8" end="8"/>
                                            </p:txEl>
                                          </p:spTgt>
                                        </p:tgtEl>
                                        <p:attrNameLst>
                                          <p:attrName>style.visibility</p:attrName>
                                        </p:attrNameLst>
                                      </p:cBhvr>
                                      <p:to>
                                        <p:strVal val="visible"/>
                                      </p:to>
                                    </p:set>
                                    <p:animEffect transition="in" filter="blinds(horizontal)">
                                      <p:cBhvr>
                                        <p:cTn id="13" dur="500"/>
                                        <p:tgtEl>
                                          <p:spTgt spid="266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01700"/>
            <a:ext cx="71755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2"/>
          <p:cNvSpPr txBox="1">
            <a:spLocks noChangeArrowheads="1"/>
          </p:cNvSpPr>
          <p:nvPr/>
        </p:nvSpPr>
        <p:spPr bwMode="auto">
          <a:xfrm>
            <a:off x="693738" y="6350"/>
            <a:ext cx="79295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4400" b="1"/>
              <a:t>Geothermal Energy Economics</a:t>
            </a:r>
          </a:p>
        </p:txBody>
      </p:sp>
      <p:sp>
        <p:nvSpPr>
          <p:cNvPr id="134148" name="TextBox 3"/>
          <p:cNvSpPr txBox="1">
            <a:spLocks noChangeArrowheads="1"/>
          </p:cNvSpPr>
          <p:nvPr/>
        </p:nvSpPr>
        <p:spPr bwMode="auto">
          <a:xfrm>
            <a:off x="3111500" y="6477000"/>
            <a:ext cx="551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AU" altLang="en-US" sz="1000" b="1"/>
              <a:t>(source: A Comparison of Geothermal with Oil &amp; Gas Well Drilling Costs – MIT Feb 2006)</a:t>
            </a:r>
            <a:endParaRPr lang="en-AU" altLang="en-US" sz="1000"/>
          </a:p>
        </p:txBody>
      </p:sp>
      <p:sp>
        <p:nvSpPr>
          <p:cNvPr id="134149" name="TextBox 4"/>
          <p:cNvSpPr txBox="1">
            <a:spLocks noChangeArrowheads="1"/>
          </p:cNvSpPr>
          <p:nvPr/>
        </p:nvSpPr>
        <p:spPr bwMode="auto">
          <a:xfrm>
            <a:off x="4643438" y="257175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latin typeface="Arial" panose="020B0604020202020204" pitchFamily="34" charset="0"/>
              </a:rPr>
              <a:t>Best fit curve</a:t>
            </a:r>
          </a:p>
        </p:txBody>
      </p:sp>
      <p:cxnSp>
        <p:nvCxnSpPr>
          <p:cNvPr id="7" name="Straight Arrow Connector 6"/>
          <p:cNvCxnSpPr/>
          <p:nvPr/>
        </p:nvCxnSpPr>
        <p:spPr>
          <a:xfrm rot="16200000" flipH="1">
            <a:off x="5607844" y="3250407"/>
            <a:ext cx="1214437" cy="571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285750" y="428625"/>
            <a:ext cx="85725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1800">
                <a:latin typeface="Arial" panose="020B0604020202020204" pitchFamily="34" charset="0"/>
              </a:rPr>
              <a:t>From the drilling cost graph, it can be seen that because of the power law on the drilling cost curve, the economics are radically improved by using shallower bores. Alternatively an otherwise uneconomic geothermal field can be tapped closer to the end use point, dramatically reducing transmission costs. For instance the Cooper basin field in Australia is around a thousand kilometres from the end use point. Transmission capital costs are typically in the order of $1 million per kilometre, hence adding around $1 billion to the cost of a typical power station.</a:t>
            </a:r>
          </a:p>
          <a:p>
            <a:pPr algn="just" eaLnBrk="1" hangingPunct="1">
              <a:spcBef>
                <a:spcPct val="0"/>
              </a:spcBef>
              <a:buFontTx/>
              <a:buNone/>
            </a:pPr>
            <a:endParaRPr lang="en-AU" altLang="en-US" sz="1800">
              <a:latin typeface="Arial" panose="020B0604020202020204" pitchFamily="34" charset="0"/>
            </a:endParaRPr>
          </a:p>
          <a:p>
            <a:pPr algn="just" eaLnBrk="1" hangingPunct="1">
              <a:spcBef>
                <a:spcPct val="0"/>
              </a:spcBef>
              <a:buFontTx/>
              <a:buNone/>
            </a:pPr>
            <a:r>
              <a:rPr lang="en-AU" altLang="en-US" sz="1800">
                <a:latin typeface="Arial" panose="020B0604020202020204" pitchFamily="34" charset="0"/>
              </a:rPr>
              <a:t>It should be noted that drilling costs are expected to be very substantially reduced with the development of new drilling technologies.</a:t>
            </a:r>
          </a:p>
          <a:p>
            <a:pPr algn="just" eaLnBrk="1" hangingPunct="1">
              <a:spcBef>
                <a:spcPct val="0"/>
              </a:spcBef>
              <a:buFontTx/>
              <a:buNone/>
            </a:pPr>
            <a:endParaRPr lang="en-AU" altLang="en-US" sz="1800">
              <a:latin typeface="Arial" panose="020B0604020202020204" pitchFamily="34" charset="0"/>
            </a:endParaRPr>
          </a:p>
          <a:p>
            <a:pPr algn="just" eaLnBrk="1" hangingPunct="1">
              <a:spcBef>
                <a:spcPct val="0"/>
              </a:spcBef>
              <a:buFontTx/>
              <a:buNone/>
            </a:pPr>
            <a:r>
              <a:rPr lang="en-AU" altLang="en-US" sz="1800">
                <a:latin typeface="Arial" panose="020B0604020202020204" pitchFamily="34" charset="0"/>
              </a:rPr>
              <a:t>In the worst case, the infrastructure cost of geothermal priming energy for a 1 GW system (~200 MWe output) could be in the region of $100 million. Note that the geothermal energy does not have to meet the whole energy input, as there is a significant level of enthalpy available in the atmosphere, even in winter (see slide 45).</a:t>
            </a:r>
          </a:p>
          <a:p>
            <a:pPr algn="just" eaLnBrk="1" hangingPunct="1">
              <a:spcBef>
                <a:spcPct val="0"/>
              </a:spcBef>
              <a:buFontTx/>
              <a:buNone/>
            </a:pPr>
            <a:endParaRPr lang="en-AU" altLang="en-US" sz="1800">
              <a:latin typeface="Arial" panose="020B0604020202020204" pitchFamily="34" charset="0"/>
            </a:endParaRPr>
          </a:p>
          <a:p>
            <a:pPr algn="just" eaLnBrk="1" hangingPunct="1">
              <a:spcBef>
                <a:spcPct val="0"/>
              </a:spcBef>
              <a:buFontTx/>
              <a:buNone/>
            </a:pPr>
            <a:r>
              <a:rPr lang="en-AU" altLang="en-US" sz="1800">
                <a:latin typeface="Arial" panose="020B0604020202020204" pitchFamily="34" charset="0"/>
              </a:rPr>
              <a:t>In a less optimal geothermal region, the cost could be higher, but the power transmission cost would normally be much lower. New drilling methodologies are being developed which promise to very significantly reduce the cost of deep drilling. </a:t>
            </a:r>
          </a:p>
          <a:p>
            <a:pPr algn="just" eaLnBrk="1" hangingPunct="1">
              <a:spcBef>
                <a:spcPct val="0"/>
              </a:spcBef>
              <a:buFontTx/>
              <a:buNone/>
            </a:pPr>
            <a:r>
              <a:rPr lang="en-AU" altLang="en-US" sz="180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4">
                                            <p:txEl>
                                              <p:pRg st="2" end="2"/>
                                            </p:txEl>
                                          </p:spTgt>
                                        </p:tgtEl>
                                        <p:attrNameLst>
                                          <p:attrName>style.visibility</p:attrName>
                                        </p:attrNameLst>
                                      </p:cBhvr>
                                      <p:to>
                                        <p:strVal val="visible"/>
                                      </p:to>
                                    </p:set>
                                    <p:animEffect transition="in" filter="blinds(horizontal)">
                                      <p:cBhvr>
                                        <p:cTn id="7" dur="500"/>
                                        <p:tgtEl>
                                          <p:spTgt spid="2867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4">
                                            <p:txEl>
                                              <p:pRg st="4" end="4"/>
                                            </p:txEl>
                                          </p:spTgt>
                                        </p:tgtEl>
                                        <p:attrNameLst>
                                          <p:attrName>style.visibility</p:attrName>
                                        </p:attrNameLst>
                                      </p:cBhvr>
                                      <p:to>
                                        <p:strVal val="visible"/>
                                      </p:to>
                                    </p:set>
                                    <p:animEffect transition="in" filter="blinds(horizontal)">
                                      <p:cBhvr>
                                        <p:cTn id="12" dur="500"/>
                                        <p:tgtEl>
                                          <p:spTgt spid="2867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8674">
                                            <p:txEl>
                                              <p:pRg st="6" end="6"/>
                                            </p:txEl>
                                          </p:spTgt>
                                        </p:tgtEl>
                                        <p:attrNameLst>
                                          <p:attrName>style.visibility</p:attrName>
                                        </p:attrNameLst>
                                      </p:cBhvr>
                                      <p:to>
                                        <p:strVal val="visible"/>
                                      </p:to>
                                    </p:set>
                                    <p:animEffect transition="in" filter="blinds(horizontal)">
                                      <p:cBhvr>
                                        <p:cTn id="17" dur="500"/>
                                        <p:tgtEl>
                                          <p:spTgt spid="28674">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8674">
                                            <p:txEl>
                                              <p:pRg st="7" end="7"/>
                                            </p:txEl>
                                          </p:spTgt>
                                        </p:tgtEl>
                                        <p:attrNameLst>
                                          <p:attrName>style.visibility</p:attrName>
                                        </p:attrNameLst>
                                      </p:cBhvr>
                                      <p:to>
                                        <p:strVal val="visible"/>
                                      </p:to>
                                    </p:set>
                                    <p:animEffect transition="in" filter="blinds(horizontal)">
                                      <p:cBhvr>
                                        <p:cTn id="22" dur="500"/>
                                        <p:tgtEl>
                                          <p:spTgt spid="286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1"/>
          </p:nvPr>
        </p:nvSpPr>
        <p:spPr/>
        <p:txBody>
          <a:bodyPr/>
          <a:lstStyle/>
          <a:p>
            <a:pPr marL="0" indent="0" algn="ctr">
              <a:buFont typeface="Arial" panose="020B0604020202020204" pitchFamily="34" charset="0"/>
              <a:buNone/>
            </a:pPr>
            <a:endParaRPr lang="en-AU" altLang="en-US" sz="3600" b="1">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AU" altLang="en-US" sz="3600" b="1">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AU" altLang="en-US" sz="3600" b="1">
                <a:latin typeface="Arial" panose="020B0604020202020204" pitchFamily="34" charset="0"/>
                <a:cs typeface="Arial" panose="020B0604020202020204" pitchFamily="34" charset="0"/>
              </a:rPr>
              <a:t>Precipitation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288" y="1341438"/>
            <a:ext cx="84978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3600"/>
              <a:t>Three concepts are arguably able to significantly enhance tropospheric convection: </a:t>
            </a:r>
          </a:p>
          <a:p>
            <a:pPr algn="just" eaLnBrk="1" hangingPunct="1"/>
            <a:endParaRPr lang="en-AU" altLang="en-US" sz="3600"/>
          </a:p>
          <a:p>
            <a:pPr lvl="1" algn="just" eaLnBrk="1" hangingPunct="1"/>
            <a:r>
              <a:rPr lang="en-AU" altLang="en-US" sz="3600"/>
              <a:t>The gravity tower </a:t>
            </a:r>
          </a:p>
          <a:p>
            <a:pPr lvl="1" algn="just" eaLnBrk="1" hangingPunct="1"/>
            <a:r>
              <a:rPr lang="en-AU" altLang="en-US" sz="3600"/>
              <a:t>The solar updraft tower</a:t>
            </a:r>
          </a:p>
          <a:p>
            <a:pPr lvl="1" algn="just" eaLnBrk="1" hangingPunct="1"/>
            <a:r>
              <a:rPr lang="en-AU" altLang="en-US" sz="3600"/>
              <a:t>The vortex engine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0" y="0"/>
            <a:ext cx="9144000" cy="908050"/>
          </a:xfrm>
        </p:spPr>
        <p:txBody>
          <a:bodyPr/>
          <a:lstStyle/>
          <a:p>
            <a:pPr eaLnBrk="1" hangingPunct="1"/>
            <a:r>
              <a:rPr lang="en-AU" altLang="en-US" sz="4000" b="1"/>
              <a:t>How much precipitation can be expected?</a:t>
            </a:r>
          </a:p>
        </p:txBody>
      </p:sp>
      <p:sp>
        <p:nvSpPr>
          <p:cNvPr id="5" name="TextBox 4"/>
          <p:cNvSpPr txBox="1">
            <a:spLocks noChangeArrowheads="1"/>
          </p:cNvSpPr>
          <p:nvPr/>
        </p:nvSpPr>
        <p:spPr bwMode="auto">
          <a:xfrm>
            <a:off x="392113" y="927100"/>
            <a:ext cx="8358187"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a:latin typeface="Arial" panose="020B0604020202020204" pitchFamily="34" charset="0"/>
              </a:rPr>
              <a:t>A 200 MW</a:t>
            </a:r>
            <a:r>
              <a:rPr lang="en-AU" altLang="en-US" baseline="-25000">
                <a:latin typeface="Arial" panose="020B0604020202020204" pitchFamily="34" charset="0"/>
              </a:rPr>
              <a:t>e</a:t>
            </a:r>
            <a:r>
              <a:rPr lang="en-AU" altLang="en-US">
                <a:latin typeface="Arial" panose="020B0604020202020204" pitchFamily="34" charset="0"/>
              </a:rPr>
              <a:t> vortex engine is expected to generate around 12 thousand tonnes of precipitation per day, assuming 1% atmospheric water content and evaporation losses of up to 50% in falling to earth.</a:t>
            </a:r>
          </a:p>
          <a:p>
            <a:pPr algn="just" eaLnBrk="1" hangingPunct="1">
              <a:spcBef>
                <a:spcPct val="0"/>
              </a:spcBef>
              <a:buFontTx/>
              <a:buNone/>
            </a:pPr>
            <a:endParaRPr lang="en-AU" altLang="en-US" sz="1000">
              <a:latin typeface="Arial" panose="020B0604020202020204" pitchFamily="34" charset="0"/>
            </a:endParaRPr>
          </a:p>
          <a:p>
            <a:pPr algn="just" eaLnBrk="1" hangingPunct="1">
              <a:spcBef>
                <a:spcPct val="0"/>
              </a:spcBef>
              <a:buFontTx/>
              <a:buNone/>
            </a:pPr>
            <a:r>
              <a:rPr lang="en-AU" altLang="en-US">
                <a:latin typeface="Arial" panose="020B0604020202020204" pitchFamily="34" charset="0"/>
              </a:rPr>
              <a:t>If the vortex engines were installed at 10 km centres, this would theoretically yield around 50 mm per annum. There is some reason to believe this may be amplified by natural processes                                       =&gt;&gt;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1"/>
          <p:cNvSpPr txBox="1">
            <a:spLocks noChangeArrowheads="1"/>
          </p:cNvSpPr>
          <p:nvPr/>
        </p:nvSpPr>
        <p:spPr bwMode="auto">
          <a:xfrm>
            <a:off x="0" y="5380038"/>
            <a:ext cx="9144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400" b="1">
                <a:latin typeface="Arial" panose="020B0604020202020204" pitchFamily="34" charset="0"/>
              </a:rPr>
              <a:t>Sunlight pours around a "flying river"— a vast, humid air current over the Amazonian rain forest</a:t>
            </a:r>
          </a:p>
          <a:p>
            <a:pPr eaLnBrk="1" hangingPunct="1">
              <a:spcBef>
                <a:spcPct val="0"/>
              </a:spcBef>
              <a:buFontTx/>
              <a:buNone/>
            </a:pPr>
            <a:endParaRPr lang="en-AU" altLang="en-US" sz="800">
              <a:latin typeface="Arial" panose="020B0604020202020204" pitchFamily="34" charset="0"/>
            </a:endParaRPr>
          </a:p>
          <a:p>
            <a:pPr eaLnBrk="1" hangingPunct="1">
              <a:spcBef>
                <a:spcPct val="0"/>
              </a:spcBef>
              <a:buFontTx/>
              <a:buNone/>
            </a:pPr>
            <a:r>
              <a:rPr lang="en-AU" altLang="en-US" sz="1200">
                <a:latin typeface="Arial" panose="020B0604020202020204" pitchFamily="34" charset="0"/>
              </a:rPr>
              <a:t>Photograph courtesy Gérard Moss, Flying Rivers Project</a:t>
            </a:r>
          </a:p>
          <a:p>
            <a:pPr eaLnBrk="1" hangingPunct="1">
              <a:spcBef>
                <a:spcPct val="0"/>
              </a:spcBef>
              <a:buFontTx/>
              <a:buNone/>
            </a:pPr>
            <a:endParaRPr lang="en-AU" altLang="en-US" sz="1800">
              <a:latin typeface="Arial" panose="020B0604020202020204" pitchFamily="34" charset="0"/>
            </a:endParaRPr>
          </a:p>
        </p:txBody>
      </p:sp>
      <p:pic>
        <p:nvPicPr>
          <p:cNvPr id="138243" name="Picture 2" descr="flying-riv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981075"/>
            <a:ext cx="57086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Box 3"/>
          <p:cNvSpPr txBox="1">
            <a:spLocks noChangeArrowheads="1"/>
          </p:cNvSpPr>
          <p:nvPr/>
        </p:nvSpPr>
        <p:spPr bwMode="auto">
          <a:xfrm>
            <a:off x="827088" y="0"/>
            <a:ext cx="7561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b="1">
                <a:latin typeface="Arial" panose="020B0604020202020204" pitchFamily="34" charset="0"/>
              </a:rPr>
              <a:t>Flying Rivers</a:t>
            </a:r>
          </a:p>
        </p:txBody>
      </p:sp>
      <p:pic>
        <p:nvPicPr>
          <p:cNvPr id="138245" name="Picture 2" descr="flying-riv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941388"/>
            <a:ext cx="570865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928688"/>
            <a:ext cx="87122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267"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4400" b="1"/>
              <a:t>Forest Rainfall Generation</a:t>
            </a:r>
          </a:p>
        </p:txBody>
      </p:sp>
      <p:pic>
        <p:nvPicPr>
          <p:cNvPr id="139268" name="Picture 4" descr="C:\Users\Don\Pictures\Biotic Pump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3313"/>
            <a:ext cx="88328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Box 4"/>
          <p:cNvSpPr txBox="1">
            <a:spLocks noChangeArrowheads="1"/>
          </p:cNvSpPr>
          <p:nvPr/>
        </p:nvSpPr>
        <p:spPr bwMode="auto">
          <a:xfrm>
            <a:off x="214313" y="6334125"/>
            <a:ext cx="89296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400" b="1">
                <a:latin typeface="Arial" panose="020B0604020202020204" pitchFamily="34" charset="0"/>
              </a:rPr>
              <a:t>Ref: New Scientist    April 1, 2009   </a:t>
            </a:r>
            <a:r>
              <a:rPr lang="en-AU" altLang="en-US" sz="1000" b="1">
                <a:latin typeface="Arial" panose="020B0604020202020204" pitchFamily="34" charset="0"/>
                <a:hlinkClick r:id="rId4"/>
              </a:rPr>
              <a:t>http://www.newscientist.com/article/mg20227024.400-rainforests-may-pump-winds-worldwide.html</a:t>
            </a:r>
            <a:endParaRPr lang="en-AU" altLang="en-US" sz="1000" b="1">
              <a:latin typeface="Arial" panose="020B0604020202020204" pitchFamily="34" charset="0"/>
            </a:endParaRPr>
          </a:p>
          <a:p>
            <a:pPr eaLnBrk="1" hangingPunct="1">
              <a:spcBef>
                <a:spcPct val="0"/>
              </a:spcBef>
              <a:buFontTx/>
              <a:buNone/>
            </a:pPr>
            <a:endParaRPr lang="en-AU" altLang="en-US" sz="1000" b="1">
              <a:latin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ChangeArrowheads="1"/>
          </p:cNvSpPr>
          <p:nvPr/>
        </p:nvSpPr>
        <p:spPr bwMode="auto">
          <a:xfrm>
            <a:off x="571500" y="857250"/>
            <a:ext cx="814387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1600" i="1" dirty="0"/>
              <a:t>“...How can forests create wind? Water vapour from coastal forests and oceans quickly condenses to form droplets and clouds… the gas [from this evaporation] takes up less space as it turns to liquid, lowering local air pressure. Because evaporation is stronger over the forest than over the ocean, the pressure is lower over coastal forests, which suck in moist air from the ocean. This generates wind that drives moisture further inland. The process repeats itself as the moisture is recycled in stages, moving towards the continent’s heart. As a result, giant winds transport moisture thousands of kilometres into the interior of a continent.</a:t>
            </a:r>
          </a:p>
          <a:p>
            <a:pPr algn="just" eaLnBrk="1" hangingPunct="1"/>
            <a:endParaRPr lang="en-AU" altLang="en-US" sz="1600" dirty="0"/>
          </a:p>
          <a:p>
            <a:pPr algn="just" eaLnBrk="1" hangingPunct="1"/>
            <a:r>
              <a:rPr lang="en-AU" altLang="en-US" sz="1600" i="1" dirty="0"/>
              <a:t>The volumes of water involved in this process can be huge. More moisture typically evaporates from rainforests than from the ocean. The Amazon rainforest, for example, releases 20 trillion litres [20 billion tonnes] of moisture every day.</a:t>
            </a:r>
          </a:p>
          <a:p>
            <a:pPr algn="just" eaLnBrk="1" hangingPunct="1"/>
            <a:endParaRPr lang="en-AU" altLang="en-US" sz="1600" dirty="0"/>
          </a:p>
          <a:p>
            <a:pPr algn="just" eaLnBrk="1" hangingPunct="1"/>
            <a:r>
              <a:rPr lang="en-AU" altLang="en-US" sz="1600" i="1" dirty="0"/>
              <a:t>‘In conventional meteorology the only driver of atmospheric motion is the differential heating of the atmosphere. That is, warm air rises,” </a:t>
            </a:r>
            <a:r>
              <a:rPr lang="en-AU" altLang="en-US" sz="1600" i="1" dirty="0" err="1"/>
              <a:t>Makarieva</a:t>
            </a:r>
            <a:r>
              <a:rPr lang="en-AU" altLang="en-US" sz="1600" i="1" dirty="0"/>
              <a:t> and </a:t>
            </a:r>
            <a:r>
              <a:rPr lang="en-AU" altLang="en-US" sz="1600" i="1" dirty="0" err="1"/>
              <a:t>Gorshkov</a:t>
            </a:r>
            <a:r>
              <a:rPr lang="en-AU" altLang="en-US" sz="1600" i="1" dirty="0"/>
              <a:t> told New Scientist. But, they say, “Nobody has looked at the pressure drop caused by water vapour turning to water...’”</a:t>
            </a:r>
            <a:r>
              <a:rPr lang="en-AU" altLang="en-US" sz="1600" dirty="0"/>
              <a:t> </a:t>
            </a:r>
          </a:p>
          <a:p>
            <a:pPr algn="r" eaLnBrk="1" hangingPunct="1"/>
            <a:r>
              <a:rPr lang="en-AU" altLang="en-US" sz="1600" dirty="0"/>
              <a:t>New Scientist 01 April 2009</a:t>
            </a:r>
          </a:p>
          <a:p>
            <a:pPr algn="r" eaLnBrk="1" hangingPunct="1"/>
            <a:endParaRPr lang="en-AU" altLang="en-US" sz="1600" dirty="0"/>
          </a:p>
          <a:p>
            <a:pPr algn="just" eaLnBrk="1" hangingPunct="1"/>
            <a:r>
              <a:rPr lang="en-AU" altLang="en-US" sz="1600" dirty="0"/>
              <a:t>Refer also: </a:t>
            </a:r>
            <a:r>
              <a:rPr lang="en-AU" altLang="en-US" sz="1600" b="1" i="1" dirty="0"/>
              <a:t>Precipitation on land versus distance from the ocean: Evidence for a forest pump of atmospheric moisture</a:t>
            </a:r>
            <a:r>
              <a:rPr lang="en-AU" altLang="en-US" sz="1600" i="1" dirty="0"/>
              <a:t>; </a:t>
            </a:r>
            <a:r>
              <a:rPr lang="en-AU" altLang="en-US" sz="1600" dirty="0" err="1"/>
              <a:t>A</a:t>
            </a:r>
            <a:r>
              <a:rPr lang="en-AU" altLang="en-US" sz="1600" i="1" dirty="0" err="1"/>
              <a:t>.</a:t>
            </a:r>
            <a:r>
              <a:rPr lang="en-AU" altLang="en-US" sz="1600" dirty="0" err="1"/>
              <a:t>Makarieva</a:t>
            </a:r>
            <a:r>
              <a:rPr lang="en-AU" altLang="en-US" sz="1600" dirty="0"/>
              <a:t>, </a:t>
            </a:r>
            <a:r>
              <a:rPr lang="en-AU" altLang="en-US" sz="1600" dirty="0" err="1"/>
              <a:t>V.Gorshkov</a:t>
            </a:r>
            <a:r>
              <a:rPr lang="en-AU" altLang="en-US" sz="1600" dirty="0"/>
              <a:t> and Bai-</a:t>
            </a:r>
            <a:r>
              <a:rPr lang="en-AU" altLang="en-US" sz="1600" dirty="0" err="1"/>
              <a:t>Lian</a:t>
            </a:r>
            <a:r>
              <a:rPr lang="en-AU" altLang="en-US" sz="1600" dirty="0"/>
              <a:t> Li</a:t>
            </a:r>
            <a:r>
              <a:rPr lang="en-AU" altLang="en-US" sz="1600" b="1" dirty="0"/>
              <a:t>; </a:t>
            </a:r>
            <a:r>
              <a:rPr lang="en-AU" altLang="en-US" sz="1600" i="1" dirty="0"/>
              <a:t>ScienceDirect  10 Jan 2009.</a:t>
            </a:r>
          </a:p>
          <a:p>
            <a:pPr eaLnBrk="1" hangingPunct="1"/>
            <a:endParaRPr lang="en-AU" altLang="en-US" dirty="0"/>
          </a:p>
        </p:txBody>
      </p:sp>
      <p:sp>
        <p:nvSpPr>
          <p:cNvPr id="140291" name="Rectangle 2"/>
          <p:cNvSpPr>
            <a:spLocks noChangeArrowheads="1"/>
          </p:cNvSpPr>
          <p:nvPr/>
        </p:nvSpPr>
        <p:spPr bwMode="auto">
          <a:xfrm>
            <a:off x="285750" y="214313"/>
            <a:ext cx="8643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700" b="1" dirty="0">
                <a:latin typeface="Calibri" panose="020F0502020204030204" pitchFamily="34" charset="0"/>
              </a:rPr>
              <a:t>Forest Rainfall is Related to the Vortex Engine Precipitation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76672"/>
            <a:ext cx="8208912" cy="584775"/>
          </a:xfrm>
          <a:prstGeom prst="rect">
            <a:avLst/>
          </a:prstGeom>
          <a:noFill/>
        </p:spPr>
        <p:txBody>
          <a:bodyPr wrap="square" rtlCol="0">
            <a:spAutoFit/>
          </a:bodyPr>
          <a:lstStyle/>
          <a:p>
            <a:pPr algn="ctr"/>
            <a:r>
              <a:rPr lang="en-AU" sz="3200" b="1" dirty="0"/>
              <a:t>We are Turning the Amazon into a Desert!</a:t>
            </a:r>
          </a:p>
        </p:txBody>
      </p:sp>
      <p:sp>
        <p:nvSpPr>
          <p:cNvPr id="3" name="TextBox 2"/>
          <p:cNvSpPr txBox="1"/>
          <p:nvPr/>
        </p:nvSpPr>
        <p:spPr>
          <a:xfrm>
            <a:off x="323528" y="1340768"/>
            <a:ext cx="8568952" cy="4616648"/>
          </a:xfrm>
          <a:prstGeom prst="rect">
            <a:avLst/>
          </a:prstGeom>
          <a:noFill/>
        </p:spPr>
        <p:txBody>
          <a:bodyPr wrap="square" rtlCol="0">
            <a:spAutoFit/>
          </a:bodyPr>
          <a:lstStyle/>
          <a:p>
            <a:r>
              <a:rPr lang="en-AU" dirty="0">
                <a:hlinkClick r:id="rId2"/>
              </a:rPr>
              <a:t>http://blog.cifor.org/26559/the-science-is-clear-forest-loss-behind-brazils-drought?fnl=en</a:t>
            </a:r>
            <a:endParaRPr lang="en-AU" dirty="0"/>
          </a:p>
          <a:p>
            <a:endParaRPr lang="en-AU" dirty="0"/>
          </a:p>
          <a:p>
            <a:r>
              <a:rPr lang="en-AU" sz="2400" b="1" dirty="0"/>
              <a:t>The science is clear: Forest loss behind Brazil’s drought</a:t>
            </a:r>
          </a:p>
          <a:p>
            <a:endParaRPr lang="en-AU" dirty="0"/>
          </a:p>
          <a:p>
            <a:r>
              <a:rPr lang="en-AU" dirty="0">
                <a:hlinkClick r:id="rId3"/>
              </a:rPr>
              <a:t>http://www.theecologist.org/News/news_analysis/2776099/without_its_rainforest_the_amazon_will_turn_to_desert.html</a:t>
            </a:r>
            <a:endParaRPr lang="en-AU" dirty="0"/>
          </a:p>
          <a:p>
            <a:endParaRPr lang="en-AU" dirty="0"/>
          </a:p>
          <a:p>
            <a:r>
              <a:rPr lang="en-AU" sz="2400" b="1" dirty="0"/>
              <a:t>Without its rainforest, the Amazon will turn to desert</a:t>
            </a:r>
          </a:p>
          <a:p>
            <a:endParaRPr lang="en-AU" sz="2400" b="1" dirty="0"/>
          </a:p>
          <a:p>
            <a:r>
              <a:rPr lang="en-US" sz="2400" b="1" dirty="0"/>
              <a:t>60% OF EARTH'S HEAT TRANSFER TO SPACE TAKES PLACE THROUGH MOIST CONVECTION</a:t>
            </a:r>
          </a:p>
          <a:p>
            <a:r>
              <a:rPr lang="en-AU" altLang="en-US" dirty="0">
                <a:hlinkClick r:id="rId4"/>
              </a:rPr>
              <a:t>http://www.atmos.washington.edu/~dargan/587/587_3.pdf</a:t>
            </a:r>
            <a:endParaRPr lang="en-AU" altLang="en-US" dirty="0"/>
          </a:p>
          <a:p>
            <a:r>
              <a:rPr lang="en-US" sz="2400" b="1" dirty="0"/>
              <a:t> </a:t>
            </a:r>
            <a:endParaRPr lang="en-AU" dirty="0"/>
          </a:p>
        </p:txBody>
      </p:sp>
    </p:spTree>
    <p:extLst>
      <p:ext uri="{BB962C8B-B14F-4D97-AF65-F5344CB8AC3E}">
        <p14:creationId xmlns:p14="http://schemas.microsoft.com/office/powerpoint/2010/main" val="27400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eol.ucar.edu/system/files/BuFex_Satellite_b_w.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916113"/>
            <a:ext cx="4276725"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Box 1"/>
          <p:cNvSpPr txBox="1">
            <a:spLocks noChangeArrowheads="1"/>
          </p:cNvSpPr>
          <p:nvPr/>
        </p:nvSpPr>
        <p:spPr bwMode="auto">
          <a:xfrm>
            <a:off x="468313" y="6237288"/>
            <a:ext cx="8135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hlinkClick r:id="rId3"/>
              </a:rPr>
              <a:t>https://www.eol.ucar.edu/content/research-goals-objectives</a:t>
            </a:r>
            <a:endParaRPr lang="en-AU" altLang="en-US"/>
          </a:p>
        </p:txBody>
      </p:sp>
      <p:sp>
        <p:nvSpPr>
          <p:cNvPr id="141316" name="TextBox 2"/>
          <p:cNvSpPr txBox="1">
            <a:spLocks noChangeArrowheads="1"/>
          </p:cNvSpPr>
          <p:nvPr/>
        </p:nvSpPr>
        <p:spPr bwMode="auto">
          <a:xfrm>
            <a:off x="468313" y="260350"/>
            <a:ext cx="81359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b="1"/>
              <a:t>The rabbit-proof fence in Western Australia was completed in 1907 and stretches about 3,000 km. It acts as a boundary separating native vegetation from farmland. Within the fence area, scientists have observed a strange phenomenon: above the native vegetation, the sky is rich in rain-producing clouds. But the sky on the farmland side is clear.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p:cNvSpPr txBox="1">
            <a:spLocks noChangeArrowheads="1"/>
          </p:cNvSpPr>
          <p:nvPr/>
        </p:nvSpPr>
        <p:spPr bwMode="auto">
          <a:xfrm>
            <a:off x="395288" y="1628775"/>
            <a:ext cx="84248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200"/>
              <a:t>“…Within the last few decades, about 32 million acres of native vegetation have been converted to croplands west of the [rabbit proof] fence. On the agricultural side of the fence, rainfall has been reduced by 20 percent since the 1970s.”</a:t>
            </a:r>
          </a:p>
          <a:p>
            <a:pPr eaLnBrk="1" hangingPunct="1"/>
            <a:endParaRPr lang="en-AU" altLang="en-US" sz="2200"/>
          </a:p>
          <a:p>
            <a:pPr algn="just" eaLnBrk="1" hangingPunct="1"/>
            <a:r>
              <a:rPr lang="en-AU" altLang="en-US" sz="2200"/>
              <a:t>“Dr. Nair speculates that increases in the world’s population will prompt the clearing of more land to increase food production. But he wonders whether, in the long run, “we will reach a point of land clearing that will diminish food production,” because rainfall has decreased.”</a:t>
            </a:r>
          </a:p>
          <a:p>
            <a:pPr algn="just" eaLnBrk="1" hangingPunct="1"/>
            <a:endParaRPr lang="en-AU" altLang="en-US" sz="2000"/>
          </a:p>
          <a:p>
            <a:pPr algn="just" eaLnBrk="1" hangingPunct="1"/>
            <a:r>
              <a:rPr lang="en-AU" altLang="en-US" sz="1600">
                <a:hlinkClick r:id="rId2"/>
              </a:rPr>
              <a:t>http://www.nytimes.com/2007/08/14/science/earth/14fenc.html?_r=4&amp;oref=slogin&amp;oref=slogin&amp;oref=slogin&amp;</a:t>
            </a:r>
            <a:endParaRPr lang="en-AU" altLang="en-US" sz="1600"/>
          </a:p>
        </p:txBody>
      </p:sp>
      <p:sp>
        <p:nvSpPr>
          <p:cNvPr id="142339" name="TextBox 2"/>
          <p:cNvSpPr txBox="1">
            <a:spLocks noChangeArrowheads="1"/>
          </p:cNvSpPr>
          <p:nvPr/>
        </p:nvSpPr>
        <p:spPr bwMode="auto">
          <a:xfrm>
            <a:off x="576263" y="0"/>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The Consequences of Land Clearing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395288" y="1125538"/>
            <a:ext cx="83534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1800">
                <a:latin typeface="Arial" panose="020B0604020202020204" pitchFamily="34" charset="0"/>
              </a:rPr>
              <a:t>The vortex engine is theoretically most effective near the equator, due to a combination of high temperatures and humidity.</a:t>
            </a:r>
          </a:p>
          <a:p>
            <a:pPr algn="just" eaLnBrk="1" hangingPunct="1">
              <a:spcBef>
                <a:spcPct val="0"/>
              </a:spcBef>
              <a:buFontTx/>
              <a:buNone/>
            </a:pPr>
            <a:endParaRPr lang="en-AU" altLang="en-US" sz="1800">
              <a:latin typeface="Arial" panose="020B0604020202020204" pitchFamily="34" charset="0"/>
            </a:endParaRPr>
          </a:p>
          <a:p>
            <a:pPr algn="just" eaLnBrk="1" hangingPunct="1">
              <a:spcBef>
                <a:spcPct val="0"/>
              </a:spcBef>
              <a:buFontTx/>
              <a:buNone/>
            </a:pPr>
            <a:r>
              <a:rPr lang="en-AU" altLang="en-US" sz="1800">
                <a:latin typeface="Arial" panose="020B0604020202020204" pitchFamily="34" charset="0"/>
              </a:rPr>
              <a:t>To enable the Vortex Engine to achieve maximum efficiency at mid to higher latitudes, local humidity has to be increased. Others have looked at this before: </a:t>
            </a:r>
          </a:p>
          <a:p>
            <a:pPr algn="just" eaLnBrk="1" hangingPunct="1">
              <a:spcBef>
                <a:spcPct val="0"/>
              </a:spcBef>
              <a:buFontTx/>
              <a:buNone/>
            </a:pPr>
            <a:endParaRPr lang="en-AU" altLang="en-US" sz="1800">
              <a:latin typeface="Arial" panose="020B0604020202020204" pitchFamily="34" charset="0"/>
            </a:endParaRPr>
          </a:p>
          <a:p>
            <a:pPr lvl="1" algn="just" eaLnBrk="1" hangingPunct="1">
              <a:spcBef>
                <a:spcPct val="0"/>
              </a:spcBef>
              <a:buFontTx/>
              <a:buNone/>
            </a:pPr>
            <a:r>
              <a:rPr lang="en-AU" altLang="en-US" sz="1800" i="1">
                <a:latin typeface="Arial" panose="020B0604020202020204" pitchFamily="34" charset="0"/>
              </a:rPr>
              <a:t>...However the evaporation of water from the sea surface is slow and inefficient because of the need for large amounts of latent heat and because the perpendicular component of turbulence in the air vanishes at the surface leaving a stagnant humid layer (Csanady 2001). The wind has to blow over thousands of kilometres of warm sea before it can bring rain. Saudi Arabia is dry because the Red Sea and the Persian Gulf are narrow. Chile is dry because the Humboldt current is cold...</a:t>
            </a:r>
          </a:p>
          <a:p>
            <a:pPr algn="just" eaLnBrk="1" hangingPunct="1">
              <a:spcBef>
                <a:spcPct val="0"/>
              </a:spcBef>
              <a:buFontTx/>
              <a:buNone/>
            </a:pPr>
            <a:endParaRPr lang="en-AU" altLang="en-US" sz="1800">
              <a:latin typeface="Arial" panose="020B0604020202020204" pitchFamily="34" charset="0"/>
            </a:endParaRPr>
          </a:p>
          <a:p>
            <a:pPr algn="r" eaLnBrk="1" hangingPunct="1">
              <a:spcBef>
                <a:spcPct val="0"/>
              </a:spcBef>
              <a:buFontTx/>
              <a:buNone/>
            </a:pPr>
            <a:r>
              <a:rPr lang="en-AU" altLang="en-US" sz="1400">
                <a:latin typeface="Arial" panose="020B0604020202020204" pitchFamily="34" charset="0"/>
                <a:hlinkClick r:id="rId2"/>
              </a:rPr>
              <a:t>http://www.mech.ed.ac.uk/research/wavepower/rain%20making/shs%20rain%20paper%20Feb.pdf</a:t>
            </a:r>
            <a:endParaRPr lang="en-AU" altLang="en-US" sz="1400">
              <a:latin typeface="Arial" panose="020B0604020202020204" pitchFamily="34" charset="0"/>
            </a:endParaRPr>
          </a:p>
          <a:p>
            <a:pPr algn="just" eaLnBrk="1" hangingPunct="1">
              <a:spcBef>
                <a:spcPct val="0"/>
              </a:spcBef>
              <a:buFontTx/>
              <a:buNone/>
            </a:pPr>
            <a:endParaRPr lang="en-AU" altLang="en-US" sz="1400">
              <a:latin typeface="Arial" panose="020B0604020202020204" pitchFamily="34" charset="0"/>
            </a:endParaRPr>
          </a:p>
          <a:p>
            <a:pPr algn="just" eaLnBrk="1" hangingPunct="1">
              <a:spcBef>
                <a:spcPct val="0"/>
              </a:spcBef>
              <a:buFontTx/>
              <a:buNone/>
            </a:pPr>
            <a:r>
              <a:rPr lang="en-AU" altLang="en-US" sz="1800">
                <a:latin typeface="Arial" panose="020B0604020202020204" pitchFamily="34" charset="0"/>
              </a:rPr>
              <a:t>The proposed mechanism to attain this is shown in the next slide.</a:t>
            </a:r>
          </a:p>
          <a:p>
            <a:pPr algn="just" eaLnBrk="1" hangingPunct="1">
              <a:spcBef>
                <a:spcPct val="0"/>
              </a:spcBef>
              <a:buFontTx/>
              <a:buNone/>
            </a:pPr>
            <a:endParaRPr lang="en-AU" altLang="en-US" sz="1400">
              <a:latin typeface="Arial" panose="020B0604020202020204" pitchFamily="34" charset="0"/>
            </a:endParaRPr>
          </a:p>
        </p:txBody>
      </p:sp>
      <p:sp>
        <p:nvSpPr>
          <p:cNvPr id="143363" name="TextBox 2"/>
          <p:cNvSpPr txBox="1">
            <a:spLocks noChangeArrowheads="1"/>
          </p:cNvSpPr>
          <p:nvPr/>
        </p:nvSpPr>
        <p:spPr bwMode="auto">
          <a:xfrm>
            <a:off x="0" y="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600" b="1">
                <a:latin typeface="Arial" panose="020B0604020202020204" pitchFamily="34" charset="0"/>
              </a:rPr>
              <a:t>Evaporation of Water at the Sea–Atmosphere Interface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2">
                                            <p:txEl>
                                              <p:pRg st="4" end="4"/>
                                            </p:txEl>
                                          </p:spTgt>
                                        </p:tgtEl>
                                        <p:attrNameLst>
                                          <p:attrName>style.visibility</p:attrName>
                                        </p:attrNameLst>
                                      </p:cBhvr>
                                      <p:to>
                                        <p:strVal val="visible"/>
                                      </p:to>
                                    </p:set>
                                    <p:animEffect transition="in" filter="blinds(horizontal)">
                                      <p:cBhvr>
                                        <p:cTn id="7" dur="500"/>
                                        <p:tgtEl>
                                          <p:spTgt spid="40962">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962">
                                            <p:txEl>
                                              <p:pRg st="6" end="6"/>
                                            </p:txEl>
                                          </p:spTgt>
                                        </p:tgtEl>
                                        <p:attrNameLst>
                                          <p:attrName>style.visibility</p:attrName>
                                        </p:attrNameLst>
                                      </p:cBhvr>
                                      <p:to>
                                        <p:strVal val="visible"/>
                                      </p:to>
                                    </p:set>
                                    <p:animEffect transition="in" filter="blinds(horizontal)">
                                      <p:cBhvr>
                                        <p:cTn id="10" dur="500"/>
                                        <p:tgtEl>
                                          <p:spTgt spid="40962">
                                            <p:txEl>
                                              <p:pRg st="6" end="6"/>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0962">
                                            <p:txEl>
                                              <p:pRg st="8" end="8"/>
                                            </p:txEl>
                                          </p:spTgt>
                                        </p:tgtEl>
                                        <p:attrNameLst>
                                          <p:attrName>style.visibility</p:attrName>
                                        </p:attrNameLst>
                                      </p:cBhvr>
                                      <p:to>
                                        <p:strVal val="visible"/>
                                      </p:to>
                                    </p:set>
                                    <p:animEffect transition="in" filter="blinds(horizontal)">
                                      <p:cBhvr>
                                        <p:cTn id="15" dur="500"/>
                                        <p:tgtEl>
                                          <p:spTgt spid="409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Freeform 2"/>
          <p:cNvSpPr>
            <a:spLocks/>
          </p:cNvSpPr>
          <p:nvPr/>
        </p:nvSpPr>
        <p:spPr bwMode="auto">
          <a:xfrm>
            <a:off x="846138" y="2813050"/>
            <a:ext cx="7842250" cy="1200150"/>
          </a:xfrm>
          <a:custGeom>
            <a:avLst/>
            <a:gdLst>
              <a:gd name="T0" fmla="*/ 0 w 10049"/>
              <a:gd name="T1" fmla="*/ 1188861 h 9695"/>
              <a:gd name="T2" fmla="*/ 428472 w 10049"/>
              <a:gd name="T3" fmla="*/ 1200501 h 9695"/>
              <a:gd name="T4" fmla="*/ 931869 w 10049"/>
              <a:gd name="T5" fmla="*/ 1154066 h 9695"/>
              <a:gd name="T6" fmla="*/ 1830958 w 10049"/>
              <a:gd name="T7" fmla="*/ 988881 h 9695"/>
              <a:gd name="T8" fmla="*/ 2730047 w 10049"/>
              <a:gd name="T9" fmla="*/ 740732 h 9695"/>
              <a:gd name="T10" fmla="*/ 3586992 w 10049"/>
              <a:gd name="T11" fmla="*/ 422002 h 9695"/>
              <a:gd name="T12" fmla="*/ 4347940 w 10049"/>
              <a:gd name="T13" fmla="*/ 157260 h 9695"/>
              <a:gd name="T14" fmla="*/ 5281370 w 10049"/>
              <a:gd name="T15" fmla="*/ 0 h 9695"/>
              <a:gd name="T16" fmla="*/ 6365428 w 10049"/>
              <a:gd name="T17" fmla="*/ 13002 h 9695"/>
              <a:gd name="T18" fmla="*/ 7842838 w 10049"/>
              <a:gd name="T19" fmla="*/ 20927 h 9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49" h="9695">
                <a:moveTo>
                  <a:pt x="0" y="9601"/>
                </a:moveTo>
                <a:lnTo>
                  <a:pt x="549" y="9695"/>
                </a:lnTo>
                <a:lnTo>
                  <a:pt x="1194" y="9320"/>
                </a:lnTo>
                <a:lnTo>
                  <a:pt x="2346" y="7986"/>
                </a:lnTo>
                <a:lnTo>
                  <a:pt x="3498" y="5982"/>
                </a:lnTo>
                <a:lnTo>
                  <a:pt x="4596" y="3408"/>
                </a:lnTo>
                <a:cubicBezTo>
                  <a:pt x="4925" y="2932"/>
                  <a:pt x="5242" y="1746"/>
                  <a:pt x="5571" y="1270"/>
                </a:cubicBezTo>
                <a:cubicBezTo>
                  <a:pt x="5936" y="-298"/>
                  <a:pt x="6392" y="476"/>
                  <a:pt x="6767" y="0"/>
                </a:cubicBezTo>
                <a:lnTo>
                  <a:pt x="8156" y="105"/>
                </a:lnTo>
                <a:cubicBezTo>
                  <a:pt x="8787" y="74"/>
                  <a:pt x="9418" y="200"/>
                  <a:pt x="10049" y="169"/>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cxnSp>
        <p:nvCxnSpPr>
          <p:cNvPr id="144387" name="AutoShape 3"/>
          <p:cNvCxnSpPr>
            <a:cxnSpLocks noChangeShapeType="1"/>
          </p:cNvCxnSpPr>
          <p:nvPr/>
        </p:nvCxnSpPr>
        <p:spPr bwMode="auto">
          <a:xfrm>
            <a:off x="846138" y="3152775"/>
            <a:ext cx="3665537" cy="0"/>
          </a:xfrm>
          <a:prstGeom prst="straightConnector1">
            <a:avLst/>
          </a:prstGeom>
          <a:noFill/>
          <a:ln w="19050">
            <a:solidFill>
              <a:srgbClr val="4F81BD"/>
            </a:solidFill>
            <a:round/>
            <a:headEnd/>
            <a:tailEnd/>
          </a:ln>
          <a:extLst>
            <a:ext uri="{909E8E84-426E-40DD-AFC4-6F175D3DCCD1}">
              <a14:hiddenFill xmlns:a14="http://schemas.microsoft.com/office/drawing/2010/main">
                <a:noFill/>
              </a14:hiddenFill>
            </a:ext>
          </a:extLst>
        </p:spPr>
      </p:cxnSp>
      <p:sp>
        <p:nvSpPr>
          <p:cNvPr id="144388" name="AutoShape 4"/>
          <p:cNvSpPr>
            <a:spLocks noChangeArrowheads="1"/>
          </p:cNvSpPr>
          <p:nvPr/>
        </p:nvSpPr>
        <p:spPr bwMode="auto">
          <a:xfrm>
            <a:off x="36513" y="4979988"/>
            <a:ext cx="9144000" cy="1104900"/>
          </a:xfrm>
          <a:prstGeom prst="roundRect">
            <a:avLst>
              <a:gd name="adj" fmla="val 16667"/>
            </a:avLst>
          </a:prstGeom>
          <a:solidFill>
            <a:srgbClr val="F79646"/>
          </a:solidFill>
          <a:ln w="38100">
            <a:solidFill>
              <a:srgbClr val="F2F2F2"/>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389" name="Freeform 5"/>
          <p:cNvSpPr>
            <a:spLocks/>
          </p:cNvSpPr>
          <p:nvPr/>
        </p:nvSpPr>
        <p:spPr bwMode="auto">
          <a:xfrm>
            <a:off x="1071563" y="3014663"/>
            <a:ext cx="258762" cy="998537"/>
          </a:xfrm>
          <a:custGeom>
            <a:avLst/>
            <a:gdLst>
              <a:gd name="T0" fmla="*/ 0 w 344"/>
              <a:gd name="T1" fmla="*/ 2147483646 h 1149"/>
              <a:gd name="T2" fmla="*/ 2147483646 w 344"/>
              <a:gd name="T3" fmla="*/ 0 h 1149"/>
              <a:gd name="T4" fmla="*/ 2147483646 w 344"/>
              <a:gd name="T5" fmla="*/ 0 h 1149"/>
              <a:gd name="T6" fmla="*/ 2147483646 w 344"/>
              <a:gd name="T7" fmla="*/ 2147483646 h 1149"/>
              <a:gd name="T8" fmla="*/ 0 60000 65536"/>
              <a:gd name="T9" fmla="*/ 0 60000 65536"/>
              <a:gd name="T10" fmla="*/ 0 60000 65536"/>
              <a:gd name="T11" fmla="*/ 0 60000 65536"/>
              <a:gd name="T12" fmla="*/ 0 w 344"/>
              <a:gd name="T13" fmla="*/ 0 h 1149"/>
              <a:gd name="T14" fmla="*/ 344 w 344"/>
              <a:gd name="T15" fmla="*/ 1149 h 1149"/>
            </a:gdLst>
            <a:ahLst/>
            <a:cxnLst>
              <a:cxn ang="T8">
                <a:pos x="T0" y="T1"/>
              </a:cxn>
              <a:cxn ang="T9">
                <a:pos x="T2" y="T3"/>
              </a:cxn>
              <a:cxn ang="T10">
                <a:pos x="T4" y="T5"/>
              </a:cxn>
              <a:cxn ang="T11">
                <a:pos x="T6" y="T7"/>
              </a:cxn>
            </a:cxnLst>
            <a:rect l="T12" t="T13" r="T14" b="T15"/>
            <a:pathLst>
              <a:path w="344" h="1149">
                <a:moveTo>
                  <a:pt x="0" y="1149"/>
                </a:moveTo>
                <a:lnTo>
                  <a:pt x="79" y="0"/>
                </a:lnTo>
                <a:lnTo>
                  <a:pt x="238" y="0"/>
                </a:lnTo>
                <a:lnTo>
                  <a:pt x="344" y="114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4390" name="Rectangle 6"/>
          <p:cNvSpPr>
            <a:spLocks noChangeArrowheads="1"/>
          </p:cNvSpPr>
          <p:nvPr/>
        </p:nvSpPr>
        <p:spPr bwMode="auto">
          <a:xfrm>
            <a:off x="1122363" y="2911475"/>
            <a:ext cx="127000" cy="123825"/>
          </a:xfrm>
          <a:prstGeom prst="rect">
            <a:avLst/>
          </a:prstGeom>
          <a:solidFill>
            <a:srgbClr val="4F81BD"/>
          </a:solidFill>
          <a:ln w="3175">
            <a:solidFill>
              <a:srgbClr val="F2F2F2"/>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391" name="Freeform 7"/>
          <p:cNvSpPr>
            <a:spLocks/>
          </p:cNvSpPr>
          <p:nvPr/>
        </p:nvSpPr>
        <p:spPr bwMode="auto">
          <a:xfrm>
            <a:off x="893763" y="1576388"/>
            <a:ext cx="563562" cy="1335087"/>
          </a:xfrm>
          <a:custGeom>
            <a:avLst/>
            <a:gdLst>
              <a:gd name="T0" fmla="*/ 0 w 753"/>
              <a:gd name="T1" fmla="*/ 0 h 1532"/>
              <a:gd name="T2" fmla="*/ 2147483646 w 753"/>
              <a:gd name="T3" fmla="*/ 2147483646 h 1532"/>
              <a:gd name="T4" fmla="*/ 2147483646 w 753"/>
              <a:gd name="T5" fmla="*/ 2147483646 h 1532"/>
              <a:gd name="T6" fmla="*/ 2147483646 w 753"/>
              <a:gd name="T7" fmla="*/ 2147483646 h 1532"/>
              <a:gd name="T8" fmla="*/ 0 60000 65536"/>
              <a:gd name="T9" fmla="*/ 0 60000 65536"/>
              <a:gd name="T10" fmla="*/ 0 60000 65536"/>
              <a:gd name="T11" fmla="*/ 0 60000 65536"/>
              <a:gd name="T12" fmla="*/ 0 w 753"/>
              <a:gd name="T13" fmla="*/ 0 h 1532"/>
              <a:gd name="T14" fmla="*/ 753 w 753"/>
              <a:gd name="T15" fmla="*/ 1532 h 1532"/>
            </a:gdLst>
            <a:ahLst/>
            <a:cxnLst>
              <a:cxn ang="T8">
                <a:pos x="T0" y="T1"/>
              </a:cxn>
              <a:cxn ang="T9">
                <a:pos x="T2" y="T3"/>
              </a:cxn>
              <a:cxn ang="T10">
                <a:pos x="T4" y="T5"/>
              </a:cxn>
              <a:cxn ang="T11">
                <a:pos x="T6" y="T7"/>
              </a:cxn>
            </a:cxnLst>
            <a:rect l="T12" t="T13" r="T14" b="T15"/>
            <a:pathLst>
              <a:path w="753" h="1532">
                <a:moveTo>
                  <a:pt x="0" y="0"/>
                </a:moveTo>
                <a:lnTo>
                  <a:pt x="304" y="1532"/>
                </a:lnTo>
                <a:lnTo>
                  <a:pt x="476" y="1532"/>
                </a:lnTo>
                <a:lnTo>
                  <a:pt x="753" y="1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4392" name="AutoShape 8"/>
          <p:cNvSpPr>
            <a:spLocks noChangeArrowheads="1"/>
          </p:cNvSpPr>
          <p:nvPr/>
        </p:nvSpPr>
        <p:spPr bwMode="auto">
          <a:xfrm>
            <a:off x="647700" y="2911475"/>
            <a:ext cx="423863" cy="123825"/>
          </a:xfrm>
          <a:prstGeom prst="rightArrow">
            <a:avLst>
              <a:gd name="adj1" fmla="val 50000"/>
              <a:gd name="adj2" fmla="val 99539"/>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393" name="AutoShape 9"/>
          <p:cNvSpPr>
            <a:spLocks noChangeArrowheads="1"/>
          </p:cNvSpPr>
          <p:nvPr/>
        </p:nvSpPr>
        <p:spPr bwMode="auto">
          <a:xfrm rot="10800000">
            <a:off x="1330325" y="2911475"/>
            <a:ext cx="423863" cy="123825"/>
          </a:xfrm>
          <a:prstGeom prst="rightArrow">
            <a:avLst>
              <a:gd name="adj1" fmla="val 50000"/>
              <a:gd name="adj2" fmla="val 99539"/>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cxnSp>
        <p:nvCxnSpPr>
          <p:cNvPr id="144394" name="AutoShape 10"/>
          <p:cNvCxnSpPr>
            <a:cxnSpLocks noChangeShapeType="1"/>
          </p:cNvCxnSpPr>
          <p:nvPr/>
        </p:nvCxnSpPr>
        <p:spPr bwMode="auto">
          <a:xfrm>
            <a:off x="1176338" y="3014663"/>
            <a:ext cx="0" cy="245745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nvGrpSpPr>
          <p:cNvPr id="144395" name="Group 11"/>
          <p:cNvGrpSpPr>
            <a:grpSpLocks/>
          </p:cNvGrpSpPr>
          <p:nvPr/>
        </p:nvGrpSpPr>
        <p:grpSpPr bwMode="auto">
          <a:xfrm>
            <a:off x="1868488" y="1576388"/>
            <a:ext cx="1125537" cy="1576387"/>
            <a:chOff x="2167" y="2651"/>
            <a:chExt cx="1506" cy="1810"/>
          </a:xfrm>
        </p:grpSpPr>
        <p:cxnSp>
          <p:nvCxnSpPr>
            <p:cNvPr id="144428" name="AutoShape 12"/>
            <p:cNvCxnSpPr>
              <a:cxnSpLocks noChangeShapeType="1"/>
            </p:cNvCxnSpPr>
            <p:nvPr/>
          </p:nvCxnSpPr>
          <p:spPr bwMode="auto">
            <a:xfrm>
              <a:off x="2312"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9" name="AutoShape 13"/>
            <p:cNvCxnSpPr>
              <a:cxnSpLocks noChangeShapeType="1"/>
            </p:cNvCxnSpPr>
            <p:nvPr/>
          </p:nvCxnSpPr>
          <p:spPr bwMode="auto">
            <a:xfrm>
              <a:off x="2501"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30" name="AutoShape 14"/>
            <p:cNvCxnSpPr>
              <a:cxnSpLocks noChangeShapeType="1"/>
            </p:cNvCxnSpPr>
            <p:nvPr/>
          </p:nvCxnSpPr>
          <p:spPr bwMode="auto">
            <a:xfrm>
              <a:off x="2675"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31" name="AutoShape 15"/>
            <p:cNvCxnSpPr>
              <a:cxnSpLocks noChangeShapeType="1"/>
            </p:cNvCxnSpPr>
            <p:nvPr/>
          </p:nvCxnSpPr>
          <p:spPr bwMode="auto">
            <a:xfrm>
              <a:off x="2867"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32" name="AutoShape 16"/>
            <p:cNvCxnSpPr>
              <a:cxnSpLocks noChangeShapeType="1"/>
            </p:cNvCxnSpPr>
            <p:nvPr/>
          </p:nvCxnSpPr>
          <p:spPr bwMode="auto">
            <a:xfrm>
              <a:off x="3060"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33" name="AutoShape 17"/>
            <p:cNvCxnSpPr>
              <a:cxnSpLocks noChangeShapeType="1"/>
            </p:cNvCxnSpPr>
            <p:nvPr/>
          </p:nvCxnSpPr>
          <p:spPr bwMode="auto">
            <a:xfrm>
              <a:off x="3221"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34" name="AutoShape 18"/>
            <p:cNvCxnSpPr>
              <a:cxnSpLocks noChangeShapeType="1"/>
            </p:cNvCxnSpPr>
            <p:nvPr/>
          </p:nvCxnSpPr>
          <p:spPr bwMode="auto">
            <a:xfrm>
              <a:off x="3351" y="2651"/>
              <a:ext cx="322" cy="18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4435" name="AutoShape 19"/>
            <p:cNvCxnSpPr>
              <a:cxnSpLocks noChangeShapeType="1"/>
            </p:cNvCxnSpPr>
            <p:nvPr/>
          </p:nvCxnSpPr>
          <p:spPr bwMode="auto">
            <a:xfrm>
              <a:off x="2167" y="2651"/>
              <a:ext cx="264" cy="18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44396" name="Text Box 20"/>
          <p:cNvSpPr txBox="1">
            <a:spLocks noChangeArrowheads="1"/>
          </p:cNvSpPr>
          <p:nvPr/>
        </p:nvSpPr>
        <p:spPr bwMode="auto">
          <a:xfrm>
            <a:off x="2536825" y="1825625"/>
            <a:ext cx="9890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Salty rain</a:t>
            </a:r>
            <a:endParaRPr lang="en-US" altLang="en-US" sz="1800">
              <a:latin typeface="Arial" panose="020B0604020202020204" pitchFamily="34" charset="0"/>
            </a:endParaRPr>
          </a:p>
        </p:txBody>
      </p:sp>
      <p:sp>
        <p:nvSpPr>
          <p:cNvPr id="144397" name="Text Box 22"/>
          <p:cNvSpPr txBox="1">
            <a:spLocks noChangeArrowheads="1"/>
          </p:cNvSpPr>
          <p:nvPr/>
        </p:nvSpPr>
        <p:spPr bwMode="auto">
          <a:xfrm>
            <a:off x="5643563" y="2071688"/>
            <a:ext cx="20161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Humid air</a:t>
            </a:r>
            <a:endParaRPr lang="en-US" altLang="en-US" sz="1800">
              <a:latin typeface="Arial" panose="020B0604020202020204" pitchFamily="34" charset="0"/>
            </a:endParaRPr>
          </a:p>
        </p:txBody>
      </p:sp>
      <p:sp>
        <p:nvSpPr>
          <p:cNvPr id="144398" name="Text Box 23"/>
          <p:cNvSpPr txBox="1">
            <a:spLocks noChangeArrowheads="1"/>
          </p:cNvSpPr>
          <p:nvPr/>
        </p:nvSpPr>
        <p:spPr bwMode="auto">
          <a:xfrm>
            <a:off x="1393825" y="3354388"/>
            <a:ext cx="39814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Multiple offshore vortex engines located ca 20 – 50 km from coast, using geothermal energy to evaporate seawater, and optimised for  generation of water vapour</a:t>
            </a:r>
            <a:endParaRPr lang="en-US" altLang="en-US" sz="1800">
              <a:latin typeface="Arial" panose="020B0604020202020204" pitchFamily="34" charset="0"/>
            </a:endParaRPr>
          </a:p>
        </p:txBody>
      </p:sp>
      <p:sp>
        <p:nvSpPr>
          <p:cNvPr id="144399" name="Rectangle 24"/>
          <p:cNvSpPr>
            <a:spLocks noChangeArrowheads="1"/>
          </p:cNvSpPr>
          <p:nvPr/>
        </p:nvSpPr>
        <p:spPr bwMode="auto">
          <a:xfrm>
            <a:off x="6740525" y="2686050"/>
            <a:ext cx="138113" cy="127000"/>
          </a:xfrm>
          <a:prstGeom prst="rect">
            <a:avLst/>
          </a:prstGeom>
          <a:solidFill>
            <a:srgbClr val="4F81BD"/>
          </a:solidFill>
          <a:ln w="3175">
            <a:solidFill>
              <a:srgbClr val="F2F2F2"/>
            </a:solidFill>
            <a:miter lim="800000"/>
            <a:headEnd/>
            <a:tailEnd/>
          </a:ln>
          <a:effectLst>
            <a:outerShdw dist="28398" dir="3806097" algn="ctr" rotWithShape="0">
              <a:srgbClr val="243F60">
                <a:alpha val="50000"/>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cxnSp>
        <p:nvCxnSpPr>
          <p:cNvPr id="144400" name="AutoShape 25"/>
          <p:cNvCxnSpPr>
            <a:cxnSpLocks noChangeShapeType="1"/>
          </p:cNvCxnSpPr>
          <p:nvPr/>
        </p:nvCxnSpPr>
        <p:spPr bwMode="auto">
          <a:xfrm>
            <a:off x="6815138" y="2808288"/>
            <a:ext cx="0" cy="2663825"/>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144401" name="Freeform 26"/>
          <p:cNvSpPr>
            <a:spLocks/>
          </p:cNvSpPr>
          <p:nvPr/>
        </p:nvSpPr>
        <p:spPr bwMode="auto">
          <a:xfrm>
            <a:off x="6519863" y="1350963"/>
            <a:ext cx="563562" cy="1331912"/>
          </a:xfrm>
          <a:custGeom>
            <a:avLst/>
            <a:gdLst>
              <a:gd name="T0" fmla="*/ 0 w 753"/>
              <a:gd name="T1" fmla="*/ 0 h 1532"/>
              <a:gd name="T2" fmla="*/ 2147483646 w 753"/>
              <a:gd name="T3" fmla="*/ 2147483646 h 1532"/>
              <a:gd name="T4" fmla="*/ 2147483646 w 753"/>
              <a:gd name="T5" fmla="*/ 2147483646 h 1532"/>
              <a:gd name="T6" fmla="*/ 2147483646 w 753"/>
              <a:gd name="T7" fmla="*/ 2147483646 h 1532"/>
              <a:gd name="T8" fmla="*/ 0 60000 65536"/>
              <a:gd name="T9" fmla="*/ 0 60000 65536"/>
              <a:gd name="T10" fmla="*/ 0 60000 65536"/>
              <a:gd name="T11" fmla="*/ 0 60000 65536"/>
              <a:gd name="T12" fmla="*/ 0 w 753"/>
              <a:gd name="T13" fmla="*/ 0 h 1532"/>
              <a:gd name="T14" fmla="*/ 753 w 753"/>
              <a:gd name="T15" fmla="*/ 1532 h 1532"/>
            </a:gdLst>
            <a:ahLst/>
            <a:cxnLst>
              <a:cxn ang="T8">
                <a:pos x="T0" y="T1"/>
              </a:cxn>
              <a:cxn ang="T9">
                <a:pos x="T2" y="T3"/>
              </a:cxn>
              <a:cxn ang="T10">
                <a:pos x="T4" y="T5"/>
              </a:cxn>
              <a:cxn ang="T11">
                <a:pos x="T6" y="T7"/>
              </a:cxn>
            </a:cxnLst>
            <a:rect l="T12" t="T13" r="T14" b="T15"/>
            <a:pathLst>
              <a:path w="753" h="1532">
                <a:moveTo>
                  <a:pt x="0" y="0"/>
                </a:moveTo>
                <a:lnTo>
                  <a:pt x="304" y="1532"/>
                </a:lnTo>
                <a:lnTo>
                  <a:pt x="476" y="1532"/>
                </a:lnTo>
                <a:lnTo>
                  <a:pt x="753" y="1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44402" name="AutoShape 27"/>
          <p:cNvSpPr>
            <a:spLocks noChangeArrowheads="1"/>
          </p:cNvSpPr>
          <p:nvPr/>
        </p:nvSpPr>
        <p:spPr bwMode="auto">
          <a:xfrm rot="10800000">
            <a:off x="7805738" y="2732088"/>
            <a:ext cx="425450" cy="125412"/>
          </a:xfrm>
          <a:prstGeom prst="rightArrow">
            <a:avLst>
              <a:gd name="adj1" fmla="val 50000"/>
              <a:gd name="adj2" fmla="val 98647"/>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403" name="AutoShape 28"/>
          <p:cNvSpPr>
            <a:spLocks noChangeArrowheads="1"/>
          </p:cNvSpPr>
          <p:nvPr/>
        </p:nvSpPr>
        <p:spPr bwMode="auto">
          <a:xfrm>
            <a:off x="5394325" y="2740025"/>
            <a:ext cx="425450" cy="127000"/>
          </a:xfrm>
          <a:prstGeom prst="rightArrow">
            <a:avLst>
              <a:gd name="adj1" fmla="val 50000"/>
              <a:gd name="adj2" fmla="val 97414"/>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404" name="Text Box 29"/>
          <p:cNvSpPr txBox="1">
            <a:spLocks noChangeArrowheads="1"/>
          </p:cNvSpPr>
          <p:nvPr/>
        </p:nvSpPr>
        <p:spPr bwMode="auto">
          <a:xfrm>
            <a:off x="6880225" y="2911475"/>
            <a:ext cx="18081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Multiple land-based vortex engines, optimised for power generation</a:t>
            </a:r>
            <a:endParaRPr lang="en-US" altLang="en-US" sz="1800">
              <a:latin typeface="Arial" panose="020B0604020202020204" pitchFamily="34" charset="0"/>
            </a:endParaRPr>
          </a:p>
        </p:txBody>
      </p:sp>
      <p:grpSp>
        <p:nvGrpSpPr>
          <p:cNvPr id="144405" name="Group 30"/>
          <p:cNvGrpSpPr>
            <a:grpSpLocks/>
          </p:cNvGrpSpPr>
          <p:nvPr/>
        </p:nvGrpSpPr>
        <p:grpSpPr bwMode="auto">
          <a:xfrm>
            <a:off x="7551738" y="1233488"/>
            <a:ext cx="1125537" cy="1574800"/>
            <a:chOff x="2167" y="2651"/>
            <a:chExt cx="1506" cy="1810"/>
          </a:xfrm>
        </p:grpSpPr>
        <p:cxnSp>
          <p:nvCxnSpPr>
            <p:cNvPr id="144420" name="AutoShape 31"/>
            <p:cNvCxnSpPr>
              <a:cxnSpLocks noChangeShapeType="1"/>
            </p:cNvCxnSpPr>
            <p:nvPr/>
          </p:nvCxnSpPr>
          <p:spPr bwMode="auto">
            <a:xfrm>
              <a:off x="2312"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1" name="AutoShape 32"/>
            <p:cNvCxnSpPr>
              <a:cxnSpLocks noChangeShapeType="1"/>
            </p:cNvCxnSpPr>
            <p:nvPr/>
          </p:nvCxnSpPr>
          <p:spPr bwMode="auto">
            <a:xfrm>
              <a:off x="2501"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2" name="AutoShape 33"/>
            <p:cNvCxnSpPr>
              <a:cxnSpLocks noChangeShapeType="1"/>
            </p:cNvCxnSpPr>
            <p:nvPr/>
          </p:nvCxnSpPr>
          <p:spPr bwMode="auto">
            <a:xfrm>
              <a:off x="2675"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3" name="AutoShape 34"/>
            <p:cNvCxnSpPr>
              <a:cxnSpLocks noChangeShapeType="1"/>
            </p:cNvCxnSpPr>
            <p:nvPr/>
          </p:nvCxnSpPr>
          <p:spPr bwMode="auto">
            <a:xfrm>
              <a:off x="2867"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4" name="AutoShape 35"/>
            <p:cNvCxnSpPr>
              <a:cxnSpLocks noChangeShapeType="1"/>
            </p:cNvCxnSpPr>
            <p:nvPr/>
          </p:nvCxnSpPr>
          <p:spPr bwMode="auto">
            <a:xfrm>
              <a:off x="3060"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5" name="AutoShape 36"/>
            <p:cNvCxnSpPr>
              <a:cxnSpLocks noChangeShapeType="1"/>
            </p:cNvCxnSpPr>
            <p:nvPr/>
          </p:nvCxnSpPr>
          <p:spPr bwMode="auto">
            <a:xfrm>
              <a:off x="3221" y="2651"/>
              <a:ext cx="291" cy="18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4426" name="AutoShape 37"/>
            <p:cNvCxnSpPr>
              <a:cxnSpLocks noChangeShapeType="1"/>
            </p:cNvCxnSpPr>
            <p:nvPr/>
          </p:nvCxnSpPr>
          <p:spPr bwMode="auto">
            <a:xfrm>
              <a:off x="3351" y="2651"/>
              <a:ext cx="322" cy="18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4427" name="AutoShape 38"/>
            <p:cNvCxnSpPr>
              <a:cxnSpLocks noChangeShapeType="1"/>
            </p:cNvCxnSpPr>
            <p:nvPr/>
          </p:nvCxnSpPr>
          <p:spPr bwMode="auto">
            <a:xfrm>
              <a:off x="2167" y="2651"/>
              <a:ext cx="264" cy="18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44406" name="Text Box 39"/>
          <p:cNvSpPr txBox="1">
            <a:spLocks noChangeArrowheads="1"/>
          </p:cNvSpPr>
          <p:nvPr/>
        </p:nvSpPr>
        <p:spPr bwMode="auto">
          <a:xfrm>
            <a:off x="7399338" y="1404938"/>
            <a:ext cx="14573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Freshwater rain</a:t>
            </a:r>
            <a:endParaRPr lang="en-US" altLang="en-US" sz="1800">
              <a:latin typeface="Arial" panose="020B0604020202020204" pitchFamily="34" charset="0"/>
            </a:endParaRPr>
          </a:p>
        </p:txBody>
      </p:sp>
      <p:sp>
        <p:nvSpPr>
          <p:cNvPr id="144407" name="Text Box 40"/>
          <p:cNvSpPr txBox="1">
            <a:spLocks noChangeArrowheads="1"/>
          </p:cNvSpPr>
          <p:nvPr/>
        </p:nvSpPr>
        <p:spPr bwMode="auto">
          <a:xfrm>
            <a:off x="2994025" y="2284413"/>
            <a:ext cx="18684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Humidification due to partial evaporation of rain</a:t>
            </a:r>
            <a:endParaRPr lang="en-US" altLang="en-US" sz="1800">
              <a:latin typeface="Arial" panose="020B0604020202020204" pitchFamily="34" charset="0"/>
            </a:endParaRPr>
          </a:p>
        </p:txBody>
      </p:sp>
      <p:sp>
        <p:nvSpPr>
          <p:cNvPr id="144408" name="Text Box 41"/>
          <p:cNvSpPr txBox="1">
            <a:spLocks noChangeArrowheads="1"/>
          </p:cNvSpPr>
          <p:nvPr/>
        </p:nvSpPr>
        <p:spPr bwMode="auto">
          <a:xfrm>
            <a:off x="2752725" y="5222875"/>
            <a:ext cx="25606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b="1"/>
              <a:t>Hot rocks (low grade geothermal energy)</a:t>
            </a:r>
            <a:endParaRPr lang="en-US" altLang="en-US" sz="1800">
              <a:latin typeface="Arial" panose="020B0604020202020204" pitchFamily="34" charset="0"/>
            </a:endParaRPr>
          </a:p>
        </p:txBody>
      </p:sp>
      <p:sp>
        <p:nvSpPr>
          <p:cNvPr id="144409" name="AutoShape 42"/>
          <p:cNvSpPr>
            <a:spLocks noChangeArrowheads="1"/>
          </p:cNvSpPr>
          <p:nvPr/>
        </p:nvSpPr>
        <p:spPr bwMode="auto">
          <a:xfrm>
            <a:off x="3703638" y="1576388"/>
            <a:ext cx="1290637" cy="495300"/>
          </a:xfrm>
          <a:prstGeom prst="rightArrow">
            <a:avLst>
              <a:gd name="adj1" fmla="val 50000"/>
              <a:gd name="adj2" fmla="val 75772"/>
            </a:avLst>
          </a:prstGeom>
          <a:solidFill>
            <a:srgbClr val="00FFFF"/>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sp>
        <p:nvSpPr>
          <p:cNvPr id="144410" name="Text Box 43"/>
          <p:cNvSpPr txBox="1">
            <a:spLocks noChangeArrowheads="1"/>
          </p:cNvSpPr>
          <p:nvPr/>
        </p:nvSpPr>
        <p:spPr bwMode="auto">
          <a:xfrm>
            <a:off x="3590925" y="1117600"/>
            <a:ext cx="18415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en-AU" altLang="en-US" sz="1100"/>
              <a:t>Offshore wind</a:t>
            </a:r>
            <a:endParaRPr lang="en-US" altLang="en-US" sz="1800">
              <a:latin typeface="Arial" panose="020B0604020202020204" pitchFamily="34" charset="0"/>
            </a:endParaRPr>
          </a:p>
        </p:txBody>
      </p:sp>
      <p:sp>
        <p:nvSpPr>
          <p:cNvPr id="144411" name="TextBox 44"/>
          <p:cNvSpPr txBox="1">
            <a:spLocks noChangeArrowheads="1"/>
          </p:cNvSpPr>
          <p:nvPr/>
        </p:nvSpPr>
        <p:spPr bwMode="auto">
          <a:xfrm>
            <a:off x="635000" y="1588"/>
            <a:ext cx="7704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3600" b="1">
                <a:latin typeface="Arial" panose="020B0604020202020204" pitchFamily="34" charset="0"/>
              </a:rPr>
              <a:t>Evaporation of Seawater at Coast</a:t>
            </a:r>
          </a:p>
        </p:txBody>
      </p:sp>
      <p:sp>
        <p:nvSpPr>
          <p:cNvPr id="46" name="Freeform 45"/>
          <p:cNvSpPr/>
          <p:nvPr/>
        </p:nvSpPr>
        <p:spPr>
          <a:xfrm>
            <a:off x="1754188" y="1595438"/>
            <a:ext cx="7008812" cy="1538287"/>
          </a:xfrm>
          <a:custGeom>
            <a:avLst/>
            <a:gdLst>
              <a:gd name="connsiteX0" fmla="*/ 87086 w 6865257"/>
              <a:gd name="connsiteY0" fmla="*/ 1074057 h 1567542"/>
              <a:gd name="connsiteX1" fmla="*/ 0 w 6865257"/>
              <a:gd name="connsiteY1" fmla="*/ 841828 h 1567542"/>
              <a:gd name="connsiteX2" fmla="*/ 43543 w 6865257"/>
              <a:gd name="connsiteY2" fmla="*/ 682171 h 1567542"/>
              <a:gd name="connsiteX3" fmla="*/ 188686 w 6865257"/>
              <a:gd name="connsiteY3" fmla="*/ 595085 h 1567542"/>
              <a:gd name="connsiteX4" fmla="*/ 348343 w 6865257"/>
              <a:gd name="connsiteY4" fmla="*/ 595085 h 1567542"/>
              <a:gd name="connsiteX5" fmla="*/ 478971 w 6865257"/>
              <a:gd name="connsiteY5" fmla="*/ 667657 h 1567542"/>
              <a:gd name="connsiteX6" fmla="*/ 595086 w 6865257"/>
              <a:gd name="connsiteY6" fmla="*/ 580571 h 1567542"/>
              <a:gd name="connsiteX7" fmla="*/ 711200 w 6865257"/>
              <a:gd name="connsiteY7" fmla="*/ 566057 h 1567542"/>
              <a:gd name="connsiteX8" fmla="*/ 812800 w 6865257"/>
              <a:gd name="connsiteY8" fmla="*/ 580571 h 1567542"/>
              <a:gd name="connsiteX9" fmla="*/ 812800 w 6865257"/>
              <a:gd name="connsiteY9" fmla="*/ 580571 h 1567542"/>
              <a:gd name="connsiteX10" fmla="*/ 957943 w 6865257"/>
              <a:gd name="connsiteY10" fmla="*/ 711200 h 1567542"/>
              <a:gd name="connsiteX11" fmla="*/ 1103086 w 6865257"/>
              <a:gd name="connsiteY11" fmla="*/ 566057 h 1567542"/>
              <a:gd name="connsiteX12" fmla="*/ 1291771 w 6865257"/>
              <a:gd name="connsiteY12" fmla="*/ 566057 h 1567542"/>
              <a:gd name="connsiteX13" fmla="*/ 1407886 w 6865257"/>
              <a:gd name="connsiteY13" fmla="*/ 624114 h 1567542"/>
              <a:gd name="connsiteX14" fmla="*/ 1465943 w 6865257"/>
              <a:gd name="connsiteY14" fmla="*/ 682171 h 1567542"/>
              <a:gd name="connsiteX15" fmla="*/ 1538514 w 6865257"/>
              <a:gd name="connsiteY15" fmla="*/ 595085 h 1567542"/>
              <a:gd name="connsiteX16" fmla="*/ 1640114 w 6865257"/>
              <a:gd name="connsiteY16" fmla="*/ 595085 h 1567542"/>
              <a:gd name="connsiteX17" fmla="*/ 1814286 w 6865257"/>
              <a:gd name="connsiteY17" fmla="*/ 595085 h 1567542"/>
              <a:gd name="connsiteX18" fmla="*/ 1886857 w 6865257"/>
              <a:gd name="connsiteY18" fmla="*/ 638628 h 1567542"/>
              <a:gd name="connsiteX19" fmla="*/ 1930400 w 6865257"/>
              <a:gd name="connsiteY19" fmla="*/ 696685 h 1567542"/>
              <a:gd name="connsiteX20" fmla="*/ 2046514 w 6865257"/>
              <a:gd name="connsiteY20" fmla="*/ 580571 h 1567542"/>
              <a:gd name="connsiteX21" fmla="*/ 2090057 w 6865257"/>
              <a:gd name="connsiteY21" fmla="*/ 580571 h 1567542"/>
              <a:gd name="connsiteX22" fmla="*/ 2177143 w 6865257"/>
              <a:gd name="connsiteY22" fmla="*/ 580571 h 1567542"/>
              <a:gd name="connsiteX23" fmla="*/ 2293257 w 6865257"/>
              <a:gd name="connsiteY23" fmla="*/ 580571 h 1567542"/>
              <a:gd name="connsiteX24" fmla="*/ 2380343 w 6865257"/>
              <a:gd name="connsiteY24" fmla="*/ 638628 h 1567542"/>
              <a:gd name="connsiteX25" fmla="*/ 2438400 w 6865257"/>
              <a:gd name="connsiteY25" fmla="*/ 696685 h 1567542"/>
              <a:gd name="connsiteX26" fmla="*/ 2525486 w 6865257"/>
              <a:gd name="connsiteY26" fmla="*/ 551542 h 1567542"/>
              <a:gd name="connsiteX27" fmla="*/ 2685143 w 6865257"/>
              <a:gd name="connsiteY27" fmla="*/ 449942 h 1567542"/>
              <a:gd name="connsiteX28" fmla="*/ 2859314 w 6865257"/>
              <a:gd name="connsiteY28" fmla="*/ 449942 h 1567542"/>
              <a:gd name="connsiteX29" fmla="*/ 2960914 w 6865257"/>
              <a:gd name="connsiteY29" fmla="*/ 464457 h 1567542"/>
              <a:gd name="connsiteX30" fmla="*/ 3062514 w 6865257"/>
              <a:gd name="connsiteY30" fmla="*/ 508000 h 1567542"/>
              <a:gd name="connsiteX31" fmla="*/ 3164114 w 6865257"/>
              <a:gd name="connsiteY31" fmla="*/ 449942 h 1567542"/>
              <a:gd name="connsiteX32" fmla="*/ 3251200 w 6865257"/>
              <a:gd name="connsiteY32" fmla="*/ 362857 h 1567542"/>
              <a:gd name="connsiteX33" fmla="*/ 3294743 w 6865257"/>
              <a:gd name="connsiteY33" fmla="*/ 348342 h 1567542"/>
              <a:gd name="connsiteX34" fmla="*/ 3381829 w 6865257"/>
              <a:gd name="connsiteY34" fmla="*/ 319314 h 1567542"/>
              <a:gd name="connsiteX35" fmla="*/ 3439886 w 6865257"/>
              <a:gd name="connsiteY35" fmla="*/ 319314 h 1567542"/>
              <a:gd name="connsiteX36" fmla="*/ 3556000 w 6865257"/>
              <a:gd name="connsiteY36" fmla="*/ 319314 h 1567542"/>
              <a:gd name="connsiteX37" fmla="*/ 3730171 w 6865257"/>
              <a:gd name="connsiteY37" fmla="*/ 391885 h 1567542"/>
              <a:gd name="connsiteX38" fmla="*/ 3773714 w 6865257"/>
              <a:gd name="connsiteY38" fmla="*/ 333828 h 1567542"/>
              <a:gd name="connsiteX39" fmla="*/ 3846286 w 6865257"/>
              <a:gd name="connsiteY39" fmla="*/ 217714 h 1567542"/>
              <a:gd name="connsiteX40" fmla="*/ 3947886 w 6865257"/>
              <a:gd name="connsiteY40" fmla="*/ 174171 h 1567542"/>
              <a:gd name="connsiteX41" fmla="*/ 4049486 w 6865257"/>
              <a:gd name="connsiteY41" fmla="*/ 174171 h 1567542"/>
              <a:gd name="connsiteX42" fmla="*/ 4165600 w 6865257"/>
              <a:gd name="connsiteY42" fmla="*/ 174171 h 1567542"/>
              <a:gd name="connsiteX43" fmla="*/ 4267200 w 6865257"/>
              <a:gd name="connsiteY43" fmla="*/ 203200 h 1567542"/>
              <a:gd name="connsiteX44" fmla="*/ 4325257 w 6865257"/>
              <a:gd name="connsiteY44" fmla="*/ 290285 h 1567542"/>
              <a:gd name="connsiteX45" fmla="*/ 4339771 w 6865257"/>
              <a:gd name="connsiteY45" fmla="*/ 304800 h 1567542"/>
              <a:gd name="connsiteX46" fmla="*/ 4397829 w 6865257"/>
              <a:gd name="connsiteY46" fmla="*/ 174171 h 1567542"/>
              <a:gd name="connsiteX47" fmla="*/ 4630057 w 6865257"/>
              <a:gd name="connsiteY47" fmla="*/ 58057 h 1567542"/>
              <a:gd name="connsiteX48" fmla="*/ 4876800 w 6865257"/>
              <a:gd name="connsiteY48" fmla="*/ 72571 h 1567542"/>
              <a:gd name="connsiteX49" fmla="*/ 5065486 w 6865257"/>
              <a:gd name="connsiteY49" fmla="*/ 159657 h 1567542"/>
              <a:gd name="connsiteX50" fmla="*/ 5152571 w 6865257"/>
              <a:gd name="connsiteY50" fmla="*/ 217714 h 1567542"/>
              <a:gd name="connsiteX51" fmla="*/ 5297714 w 6865257"/>
              <a:gd name="connsiteY51" fmla="*/ 0 h 1567542"/>
              <a:gd name="connsiteX52" fmla="*/ 5471886 w 6865257"/>
              <a:gd name="connsiteY52" fmla="*/ 14514 h 1567542"/>
              <a:gd name="connsiteX53" fmla="*/ 5646057 w 6865257"/>
              <a:gd name="connsiteY53" fmla="*/ 43542 h 1567542"/>
              <a:gd name="connsiteX54" fmla="*/ 5689600 w 6865257"/>
              <a:gd name="connsiteY54" fmla="*/ 145142 h 1567542"/>
              <a:gd name="connsiteX55" fmla="*/ 5704114 w 6865257"/>
              <a:gd name="connsiteY55" fmla="*/ 188685 h 1567542"/>
              <a:gd name="connsiteX56" fmla="*/ 5863771 w 6865257"/>
              <a:gd name="connsiteY56" fmla="*/ 43542 h 1567542"/>
              <a:gd name="connsiteX57" fmla="*/ 5994400 w 6865257"/>
              <a:gd name="connsiteY57" fmla="*/ 29028 h 1567542"/>
              <a:gd name="connsiteX58" fmla="*/ 6154057 w 6865257"/>
              <a:gd name="connsiteY58" fmla="*/ 29028 h 1567542"/>
              <a:gd name="connsiteX59" fmla="*/ 6212114 w 6865257"/>
              <a:gd name="connsiteY59" fmla="*/ 101600 h 1567542"/>
              <a:gd name="connsiteX60" fmla="*/ 6284686 w 6865257"/>
              <a:gd name="connsiteY60" fmla="*/ 203200 h 1567542"/>
              <a:gd name="connsiteX61" fmla="*/ 6444343 w 6865257"/>
              <a:gd name="connsiteY61" fmla="*/ 87085 h 1567542"/>
              <a:gd name="connsiteX62" fmla="*/ 6545943 w 6865257"/>
              <a:gd name="connsiteY62" fmla="*/ 43542 h 1567542"/>
              <a:gd name="connsiteX63" fmla="*/ 6633029 w 6865257"/>
              <a:gd name="connsiteY63" fmla="*/ 43542 h 1567542"/>
              <a:gd name="connsiteX64" fmla="*/ 6734629 w 6865257"/>
              <a:gd name="connsiteY64" fmla="*/ 43542 h 1567542"/>
              <a:gd name="connsiteX65" fmla="*/ 6865257 w 6865257"/>
              <a:gd name="connsiteY65" fmla="*/ 217714 h 1567542"/>
              <a:gd name="connsiteX66" fmla="*/ 6865257 w 6865257"/>
              <a:gd name="connsiteY66" fmla="*/ 1204685 h 1567542"/>
              <a:gd name="connsiteX67" fmla="*/ 6473371 w 6865257"/>
              <a:gd name="connsiteY67" fmla="*/ 1204685 h 1567542"/>
              <a:gd name="connsiteX68" fmla="*/ 5733143 w 6865257"/>
              <a:gd name="connsiteY68" fmla="*/ 1190171 h 1567542"/>
              <a:gd name="connsiteX69" fmla="*/ 4992914 w 6865257"/>
              <a:gd name="connsiteY69" fmla="*/ 1175657 h 1567542"/>
              <a:gd name="connsiteX70" fmla="*/ 4194629 w 6865257"/>
              <a:gd name="connsiteY70" fmla="*/ 1248228 h 1567542"/>
              <a:gd name="connsiteX71" fmla="*/ 3468914 w 6865257"/>
              <a:gd name="connsiteY71" fmla="*/ 1393371 h 1567542"/>
              <a:gd name="connsiteX72" fmla="*/ 2844800 w 6865257"/>
              <a:gd name="connsiteY72" fmla="*/ 1524000 h 1567542"/>
              <a:gd name="connsiteX73" fmla="*/ 2394857 w 6865257"/>
              <a:gd name="connsiteY73" fmla="*/ 1538514 h 1567542"/>
              <a:gd name="connsiteX74" fmla="*/ 1567543 w 6865257"/>
              <a:gd name="connsiteY74" fmla="*/ 1524000 h 1567542"/>
              <a:gd name="connsiteX75" fmla="*/ 986971 w 6865257"/>
              <a:gd name="connsiteY75" fmla="*/ 1524000 h 1567542"/>
              <a:gd name="connsiteX76" fmla="*/ 435429 w 6865257"/>
              <a:gd name="connsiteY76" fmla="*/ 1567542 h 1567542"/>
              <a:gd name="connsiteX77" fmla="*/ 188686 w 6865257"/>
              <a:gd name="connsiteY77" fmla="*/ 1480457 h 1567542"/>
              <a:gd name="connsiteX78" fmla="*/ 116114 w 6865257"/>
              <a:gd name="connsiteY78" fmla="*/ 1248228 h 1567542"/>
              <a:gd name="connsiteX79" fmla="*/ 87086 w 6865257"/>
              <a:gd name="connsiteY79" fmla="*/ 1074057 h 1567542"/>
              <a:gd name="connsiteX0" fmla="*/ 0 w 6936712"/>
              <a:gd name="connsiteY0" fmla="*/ 1224691 h 1567542"/>
              <a:gd name="connsiteX1" fmla="*/ 71455 w 6936712"/>
              <a:gd name="connsiteY1" fmla="*/ 841828 h 1567542"/>
              <a:gd name="connsiteX2" fmla="*/ 114998 w 6936712"/>
              <a:gd name="connsiteY2" fmla="*/ 682171 h 1567542"/>
              <a:gd name="connsiteX3" fmla="*/ 260141 w 6936712"/>
              <a:gd name="connsiteY3" fmla="*/ 595085 h 1567542"/>
              <a:gd name="connsiteX4" fmla="*/ 419798 w 6936712"/>
              <a:gd name="connsiteY4" fmla="*/ 595085 h 1567542"/>
              <a:gd name="connsiteX5" fmla="*/ 550426 w 6936712"/>
              <a:gd name="connsiteY5" fmla="*/ 667657 h 1567542"/>
              <a:gd name="connsiteX6" fmla="*/ 666541 w 6936712"/>
              <a:gd name="connsiteY6" fmla="*/ 580571 h 1567542"/>
              <a:gd name="connsiteX7" fmla="*/ 782655 w 6936712"/>
              <a:gd name="connsiteY7" fmla="*/ 566057 h 1567542"/>
              <a:gd name="connsiteX8" fmla="*/ 884255 w 6936712"/>
              <a:gd name="connsiteY8" fmla="*/ 580571 h 1567542"/>
              <a:gd name="connsiteX9" fmla="*/ 884255 w 6936712"/>
              <a:gd name="connsiteY9" fmla="*/ 580571 h 1567542"/>
              <a:gd name="connsiteX10" fmla="*/ 1029398 w 6936712"/>
              <a:gd name="connsiteY10" fmla="*/ 711200 h 1567542"/>
              <a:gd name="connsiteX11" fmla="*/ 1174541 w 6936712"/>
              <a:gd name="connsiteY11" fmla="*/ 566057 h 1567542"/>
              <a:gd name="connsiteX12" fmla="*/ 1363226 w 6936712"/>
              <a:gd name="connsiteY12" fmla="*/ 566057 h 1567542"/>
              <a:gd name="connsiteX13" fmla="*/ 1479341 w 6936712"/>
              <a:gd name="connsiteY13" fmla="*/ 624114 h 1567542"/>
              <a:gd name="connsiteX14" fmla="*/ 1537398 w 6936712"/>
              <a:gd name="connsiteY14" fmla="*/ 682171 h 1567542"/>
              <a:gd name="connsiteX15" fmla="*/ 1609969 w 6936712"/>
              <a:gd name="connsiteY15" fmla="*/ 595085 h 1567542"/>
              <a:gd name="connsiteX16" fmla="*/ 1711569 w 6936712"/>
              <a:gd name="connsiteY16" fmla="*/ 595085 h 1567542"/>
              <a:gd name="connsiteX17" fmla="*/ 1885741 w 6936712"/>
              <a:gd name="connsiteY17" fmla="*/ 595085 h 1567542"/>
              <a:gd name="connsiteX18" fmla="*/ 1958312 w 6936712"/>
              <a:gd name="connsiteY18" fmla="*/ 638628 h 1567542"/>
              <a:gd name="connsiteX19" fmla="*/ 2001855 w 6936712"/>
              <a:gd name="connsiteY19" fmla="*/ 696685 h 1567542"/>
              <a:gd name="connsiteX20" fmla="*/ 2117969 w 6936712"/>
              <a:gd name="connsiteY20" fmla="*/ 580571 h 1567542"/>
              <a:gd name="connsiteX21" fmla="*/ 2161512 w 6936712"/>
              <a:gd name="connsiteY21" fmla="*/ 580571 h 1567542"/>
              <a:gd name="connsiteX22" fmla="*/ 2248598 w 6936712"/>
              <a:gd name="connsiteY22" fmla="*/ 580571 h 1567542"/>
              <a:gd name="connsiteX23" fmla="*/ 2364712 w 6936712"/>
              <a:gd name="connsiteY23" fmla="*/ 580571 h 1567542"/>
              <a:gd name="connsiteX24" fmla="*/ 2451798 w 6936712"/>
              <a:gd name="connsiteY24" fmla="*/ 638628 h 1567542"/>
              <a:gd name="connsiteX25" fmla="*/ 2509855 w 6936712"/>
              <a:gd name="connsiteY25" fmla="*/ 696685 h 1567542"/>
              <a:gd name="connsiteX26" fmla="*/ 2596941 w 6936712"/>
              <a:gd name="connsiteY26" fmla="*/ 551542 h 1567542"/>
              <a:gd name="connsiteX27" fmla="*/ 2756598 w 6936712"/>
              <a:gd name="connsiteY27" fmla="*/ 449942 h 1567542"/>
              <a:gd name="connsiteX28" fmla="*/ 2930769 w 6936712"/>
              <a:gd name="connsiteY28" fmla="*/ 449942 h 1567542"/>
              <a:gd name="connsiteX29" fmla="*/ 3032369 w 6936712"/>
              <a:gd name="connsiteY29" fmla="*/ 464457 h 1567542"/>
              <a:gd name="connsiteX30" fmla="*/ 3133969 w 6936712"/>
              <a:gd name="connsiteY30" fmla="*/ 508000 h 1567542"/>
              <a:gd name="connsiteX31" fmla="*/ 3235569 w 6936712"/>
              <a:gd name="connsiteY31" fmla="*/ 449942 h 1567542"/>
              <a:gd name="connsiteX32" fmla="*/ 3322655 w 6936712"/>
              <a:gd name="connsiteY32" fmla="*/ 362857 h 1567542"/>
              <a:gd name="connsiteX33" fmla="*/ 3366198 w 6936712"/>
              <a:gd name="connsiteY33" fmla="*/ 348342 h 1567542"/>
              <a:gd name="connsiteX34" fmla="*/ 3453284 w 6936712"/>
              <a:gd name="connsiteY34" fmla="*/ 319314 h 1567542"/>
              <a:gd name="connsiteX35" fmla="*/ 3511341 w 6936712"/>
              <a:gd name="connsiteY35" fmla="*/ 319314 h 1567542"/>
              <a:gd name="connsiteX36" fmla="*/ 3627455 w 6936712"/>
              <a:gd name="connsiteY36" fmla="*/ 319314 h 1567542"/>
              <a:gd name="connsiteX37" fmla="*/ 3801626 w 6936712"/>
              <a:gd name="connsiteY37" fmla="*/ 391885 h 1567542"/>
              <a:gd name="connsiteX38" fmla="*/ 3845169 w 6936712"/>
              <a:gd name="connsiteY38" fmla="*/ 333828 h 1567542"/>
              <a:gd name="connsiteX39" fmla="*/ 3917741 w 6936712"/>
              <a:gd name="connsiteY39" fmla="*/ 217714 h 1567542"/>
              <a:gd name="connsiteX40" fmla="*/ 4019341 w 6936712"/>
              <a:gd name="connsiteY40" fmla="*/ 174171 h 1567542"/>
              <a:gd name="connsiteX41" fmla="*/ 4120941 w 6936712"/>
              <a:gd name="connsiteY41" fmla="*/ 174171 h 1567542"/>
              <a:gd name="connsiteX42" fmla="*/ 4237055 w 6936712"/>
              <a:gd name="connsiteY42" fmla="*/ 174171 h 1567542"/>
              <a:gd name="connsiteX43" fmla="*/ 4338655 w 6936712"/>
              <a:gd name="connsiteY43" fmla="*/ 203200 h 1567542"/>
              <a:gd name="connsiteX44" fmla="*/ 4396712 w 6936712"/>
              <a:gd name="connsiteY44" fmla="*/ 290285 h 1567542"/>
              <a:gd name="connsiteX45" fmla="*/ 4411226 w 6936712"/>
              <a:gd name="connsiteY45" fmla="*/ 304800 h 1567542"/>
              <a:gd name="connsiteX46" fmla="*/ 4469284 w 6936712"/>
              <a:gd name="connsiteY46" fmla="*/ 174171 h 1567542"/>
              <a:gd name="connsiteX47" fmla="*/ 4701512 w 6936712"/>
              <a:gd name="connsiteY47" fmla="*/ 58057 h 1567542"/>
              <a:gd name="connsiteX48" fmla="*/ 4948255 w 6936712"/>
              <a:gd name="connsiteY48" fmla="*/ 72571 h 1567542"/>
              <a:gd name="connsiteX49" fmla="*/ 5136941 w 6936712"/>
              <a:gd name="connsiteY49" fmla="*/ 159657 h 1567542"/>
              <a:gd name="connsiteX50" fmla="*/ 5224026 w 6936712"/>
              <a:gd name="connsiteY50" fmla="*/ 217714 h 1567542"/>
              <a:gd name="connsiteX51" fmla="*/ 5369169 w 6936712"/>
              <a:gd name="connsiteY51" fmla="*/ 0 h 1567542"/>
              <a:gd name="connsiteX52" fmla="*/ 5543341 w 6936712"/>
              <a:gd name="connsiteY52" fmla="*/ 14514 h 1567542"/>
              <a:gd name="connsiteX53" fmla="*/ 5717512 w 6936712"/>
              <a:gd name="connsiteY53" fmla="*/ 43542 h 1567542"/>
              <a:gd name="connsiteX54" fmla="*/ 5761055 w 6936712"/>
              <a:gd name="connsiteY54" fmla="*/ 145142 h 1567542"/>
              <a:gd name="connsiteX55" fmla="*/ 5775569 w 6936712"/>
              <a:gd name="connsiteY55" fmla="*/ 188685 h 1567542"/>
              <a:gd name="connsiteX56" fmla="*/ 5935226 w 6936712"/>
              <a:gd name="connsiteY56" fmla="*/ 43542 h 1567542"/>
              <a:gd name="connsiteX57" fmla="*/ 6065855 w 6936712"/>
              <a:gd name="connsiteY57" fmla="*/ 29028 h 1567542"/>
              <a:gd name="connsiteX58" fmla="*/ 6225512 w 6936712"/>
              <a:gd name="connsiteY58" fmla="*/ 29028 h 1567542"/>
              <a:gd name="connsiteX59" fmla="*/ 6283569 w 6936712"/>
              <a:gd name="connsiteY59" fmla="*/ 101600 h 1567542"/>
              <a:gd name="connsiteX60" fmla="*/ 6356141 w 6936712"/>
              <a:gd name="connsiteY60" fmla="*/ 203200 h 1567542"/>
              <a:gd name="connsiteX61" fmla="*/ 6515798 w 6936712"/>
              <a:gd name="connsiteY61" fmla="*/ 87085 h 1567542"/>
              <a:gd name="connsiteX62" fmla="*/ 6617398 w 6936712"/>
              <a:gd name="connsiteY62" fmla="*/ 43542 h 1567542"/>
              <a:gd name="connsiteX63" fmla="*/ 6704484 w 6936712"/>
              <a:gd name="connsiteY63" fmla="*/ 43542 h 1567542"/>
              <a:gd name="connsiteX64" fmla="*/ 6806084 w 6936712"/>
              <a:gd name="connsiteY64" fmla="*/ 43542 h 1567542"/>
              <a:gd name="connsiteX65" fmla="*/ 6936712 w 6936712"/>
              <a:gd name="connsiteY65" fmla="*/ 217714 h 1567542"/>
              <a:gd name="connsiteX66" fmla="*/ 6936712 w 6936712"/>
              <a:gd name="connsiteY66" fmla="*/ 1204685 h 1567542"/>
              <a:gd name="connsiteX67" fmla="*/ 6544826 w 6936712"/>
              <a:gd name="connsiteY67" fmla="*/ 1204685 h 1567542"/>
              <a:gd name="connsiteX68" fmla="*/ 5804598 w 6936712"/>
              <a:gd name="connsiteY68" fmla="*/ 1190171 h 1567542"/>
              <a:gd name="connsiteX69" fmla="*/ 5064369 w 6936712"/>
              <a:gd name="connsiteY69" fmla="*/ 1175657 h 1567542"/>
              <a:gd name="connsiteX70" fmla="*/ 4266084 w 6936712"/>
              <a:gd name="connsiteY70" fmla="*/ 1248228 h 1567542"/>
              <a:gd name="connsiteX71" fmla="*/ 3540369 w 6936712"/>
              <a:gd name="connsiteY71" fmla="*/ 1393371 h 1567542"/>
              <a:gd name="connsiteX72" fmla="*/ 2916255 w 6936712"/>
              <a:gd name="connsiteY72" fmla="*/ 1524000 h 1567542"/>
              <a:gd name="connsiteX73" fmla="*/ 2466312 w 6936712"/>
              <a:gd name="connsiteY73" fmla="*/ 1538514 h 1567542"/>
              <a:gd name="connsiteX74" fmla="*/ 1638998 w 6936712"/>
              <a:gd name="connsiteY74" fmla="*/ 1524000 h 1567542"/>
              <a:gd name="connsiteX75" fmla="*/ 1058426 w 6936712"/>
              <a:gd name="connsiteY75" fmla="*/ 1524000 h 1567542"/>
              <a:gd name="connsiteX76" fmla="*/ 506884 w 6936712"/>
              <a:gd name="connsiteY76" fmla="*/ 1567542 h 1567542"/>
              <a:gd name="connsiteX77" fmla="*/ 260141 w 6936712"/>
              <a:gd name="connsiteY77" fmla="*/ 1480457 h 1567542"/>
              <a:gd name="connsiteX78" fmla="*/ 187569 w 6936712"/>
              <a:gd name="connsiteY78" fmla="*/ 1248228 h 1567542"/>
              <a:gd name="connsiteX79" fmla="*/ 0 w 6936712"/>
              <a:gd name="connsiteY79" fmla="*/ 1224691 h 1567542"/>
              <a:gd name="connsiteX0" fmla="*/ 0 w 6936712"/>
              <a:gd name="connsiteY0" fmla="*/ 1224691 h 1567542"/>
              <a:gd name="connsiteX1" fmla="*/ 71455 w 6936712"/>
              <a:gd name="connsiteY1" fmla="*/ 841828 h 1567542"/>
              <a:gd name="connsiteX2" fmla="*/ 114998 w 6936712"/>
              <a:gd name="connsiteY2" fmla="*/ 682171 h 1567542"/>
              <a:gd name="connsiteX3" fmla="*/ 260141 w 6936712"/>
              <a:gd name="connsiteY3" fmla="*/ 595085 h 1567542"/>
              <a:gd name="connsiteX4" fmla="*/ 419798 w 6936712"/>
              <a:gd name="connsiteY4" fmla="*/ 595085 h 1567542"/>
              <a:gd name="connsiteX5" fmla="*/ 550426 w 6936712"/>
              <a:gd name="connsiteY5" fmla="*/ 667657 h 1567542"/>
              <a:gd name="connsiteX6" fmla="*/ 666541 w 6936712"/>
              <a:gd name="connsiteY6" fmla="*/ 580571 h 1567542"/>
              <a:gd name="connsiteX7" fmla="*/ 782655 w 6936712"/>
              <a:gd name="connsiteY7" fmla="*/ 566057 h 1567542"/>
              <a:gd name="connsiteX8" fmla="*/ 884255 w 6936712"/>
              <a:gd name="connsiteY8" fmla="*/ 580571 h 1567542"/>
              <a:gd name="connsiteX9" fmla="*/ 884255 w 6936712"/>
              <a:gd name="connsiteY9" fmla="*/ 580571 h 1567542"/>
              <a:gd name="connsiteX10" fmla="*/ 1029398 w 6936712"/>
              <a:gd name="connsiteY10" fmla="*/ 711200 h 1567542"/>
              <a:gd name="connsiteX11" fmla="*/ 1174541 w 6936712"/>
              <a:gd name="connsiteY11" fmla="*/ 566057 h 1567542"/>
              <a:gd name="connsiteX12" fmla="*/ 1363226 w 6936712"/>
              <a:gd name="connsiteY12" fmla="*/ 566057 h 1567542"/>
              <a:gd name="connsiteX13" fmla="*/ 1479341 w 6936712"/>
              <a:gd name="connsiteY13" fmla="*/ 624114 h 1567542"/>
              <a:gd name="connsiteX14" fmla="*/ 1537398 w 6936712"/>
              <a:gd name="connsiteY14" fmla="*/ 682171 h 1567542"/>
              <a:gd name="connsiteX15" fmla="*/ 1609969 w 6936712"/>
              <a:gd name="connsiteY15" fmla="*/ 595085 h 1567542"/>
              <a:gd name="connsiteX16" fmla="*/ 1711569 w 6936712"/>
              <a:gd name="connsiteY16" fmla="*/ 595085 h 1567542"/>
              <a:gd name="connsiteX17" fmla="*/ 1885741 w 6936712"/>
              <a:gd name="connsiteY17" fmla="*/ 595085 h 1567542"/>
              <a:gd name="connsiteX18" fmla="*/ 1958312 w 6936712"/>
              <a:gd name="connsiteY18" fmla="*/ 638628 h 1567542"/>
              <a:gd name="connsiteX19" fmla="*/ 2001855 w 6936712"/>
              <a:gd name="connsiteY19" fmla="*/ 696685 h 1567542"/>
              <a:gd name="connsiteX20" fmla="*/ 2117969 w 6936712"/>
              <a:gd name="connsiteY20" fmla="*/ 580571 h 1567542"/>
              <a:gd name="connsiteX21" fmla="*/ 2161512 w 6936712"/>
              <a:gd name="connsiteY21" fmla="*/ 580571 h 1567542"/>
              <a:gd name="connsiteX22" fmla="*/ 2248598 w 6936712"/>
              <a:gd name="connsiteY22" fmla="*/ 580571 h 1567542"/>
              <a:gd name="connsiteX23" fmla="*/ 2364712 w 6936712"/>
              <a:gd name="connsiteY23" fmla="*/ 580571 h 1567542"/>
              <a:gd name="connsiteX24" fmla="*/ 2451798 w 6936712"/>
              <a:gd name="connsiteY24" fmla="*/ 638628 h 1567542"/>
              <a:gd name="connsiteX25" fmla="*/ 2509855 w 6936712"/>
              <a:gd name="connsiteY25" fmla="*/ 696685 h 1567542"/>
              <a:gd name="connsiteX26" fmla="*/ 2596941 w 6936712"/>
              <a:gd name="connsiteY26" fmla="*/ 551542 h 1567542"/>
              <a:gd name="connsiteX27" fmla="*/ 2756598 w 6936712"/>
              <a:gd name="connsiteY27" fmla="*/ 449942 h 1567542"/>
              <a:gd name="connsiteX28" fmla="*/ 2930769 w 6936712"/>
              <a:gd name="connsiteY28" fmla="*/ 449942 h 1567542"/>
              <a:gd name="connsiteX29" fmla="*/ 3032369 w 6936712"/>
              <a:gd name="connsiteY29" fmla="*/ 464457 h 1567542"/>
              <a:gd name="connsiteX30" fmla="*/ 3133969 w 6936712"/>
              <a:gd name="connsiteY30" fmla="*/ 508000 h 1567542"/>
              <a:gd name="connsiteX31" fmla="*/ 3235569 w 6936712"/>
              <a:gd name="connsiteY31" fmla="*/ 449942 h 1567542"/>
              <a:gd name="connsiteX32" fmla="*/ 3322655 w 6936712"/>
              <a:gd name="connsiteY32" fmla="*/ 362857 h 1567542"/>
              <a:gd name="connsiteX33" fmla="*/ 3366198 w 6936712"/>
              <a:gd name="connsiteY33" fmla="*/ 348342 h 1567542"/>
              <a:gd name="connsiteX34" fmla="*/ 3453284 w 6936712"/>
              <a:gd name="connsiteY34" fmla="*/ 319314 h 1567542"/>
              <a:gd name="connsiteX35" fmla="*/ 3511341 w 6936712"/>
              <a:gd name="connsiteY35" fmla="*/ 319314 h 1567542"/>
              <a:gd name="connsiteX36" fmla="*/ 3627455 w 6936712"/>
              <a:gd name="connsiteY36" fmla="*/ 319314 h 1567542"/>
              <a:gd name="connsiteX37" fmla="*/ 3801626 w 6936712"/>
              <a:gd name="connsiteY37" fmla="*/ 391885 h 1567542"/>
              <a:gd name="connsiteX38" fmla="*/ 3845169 w 6936712"/>
              <a:gd name="connsiteY38" fmla="*/ 333828 h 1567542"/>
              <a:gd name="connsiteX39" fmla="*/ 3917741 w 6936712"/>
              <a:gd name="connsiteY39" fmla="*/ 217714 h 1567542"/>
              <a:gd name="connsiteX40" fmla="*/ 4019341 w 6936712"/>
              <a:gd name="connsiteY40" fmla="*/ 174171 h 1567542"/>
              <a:gd name="connsiteX41" fmla="*/ 4120941 w 6936712"/>
              <a:gd name="connsiteY41" fmla="*/ 174171 h 1567542"/>
              <a:gd name="connsiteX42" fmla="*/ 4237055 w 6936712"/>
              <a:gd name="connsiteY42" fmla="*/ 174171 h 1567542"/>
              <a:gd name="connsiteX43" fmla="*/ 4338655 w 6936712"/>
              <a:gd name="connsiteY43" fmla="*/ 203200 h 1567542"/>
              <a:gd name="connsiteX44" fmla="*/ 4396712 w 6936712"/>
              <a:gd name="connsiteY44" fmla="*/ 290285 h 1567542"/>
              <a:gd name="connsiteX45" fmla="*/ 4411226 w 6936712"/>
              <a:gd name="connsiteY45" fmla="*/ 304800 h 1567542"/>
              <a:gd name="connsiteX46" fmla="*/ 4469284 w 6936712"/>
              <a:gd name="connsiteY46" fmla="*/ 174171 h 1567542"/>
              <a:gd name="connsiteX47" fmla="*/ 4701512 w 6936712"/>
              <a:gd name="connsiteY47" fmla="*/ 58057 h 1567542"/>
              <a:gd name="connsiteX48" fmla="*/ 4948255 w 6936712"/>
              <a:gd name="connsiteY48" fmla="*/ 72571 h 1567542"/>
              <a:gd name="connsiteX49" fmla="*/ 5136941 w 6936712"/>
              <a:gd name="connsiteY49" fmla="*/ 159657 h 1567542"/>
              <a:gd name="connsiteX50" fmla="*/ 5224026 w 6936712"/>
              <a:gd name="connsiteY50" fmla="*/ 217714 h 1567542"/>
              <a:gd name="connsiteX51" fmla="*/ 5369169 w 6936712"/>
              <a:gd name="connsiteY51" fmla="*/ 0 h 1567542"/>
              <a:gd name="connsiteX52" fmla="*/ 5543341 w 6936712"/>
              <a:gd name="connsiteY52" fmla="*/ 14514 h 1567542"/>
              <a:gd name="connsiteX53" fmla="*/ 5717512 w 6936712"/>
              <a:gd name="connsiteY53" fmla="*/ 43542 h 1567542"/>
              <a:gd name="connsiteX54" fmla="*/ 5761055 w 6936712"/>
              <a:gd name="connsiteY54" fmla="*/ 145142 h 1567542"/>
              <a:gd name="connsiteX55" fmla="*/ 5775569 w 6936712"/>
              <a:gd name="connsiteY55" fmla="*/ 188685 h 1567542"/>
              <a:gd name="connsiteX56" fmla="*/ 5935226 w 6936712"/>
              <a:gd name="connsiteY56" fmla="*/ 43542 h 1567542"/>
              <a:gd name="connsiteX57" fmla="*/ 6065855 w 6936712"/>
              <a:gd name="connsiteY57" fmla="*/ 29028 h 1567542"/>
              <a:gd name="connsiteX58" fmla="*/ 6225512 w 6936712"/>
              <a:gd name="connsiteY58" fmla="*/ 29028 h 1567542"/>
              <a:gd name="connsiteX59" fmla="*/ 6283569 w 6936712"/>
              <a:gd name="connsiteY59" fmla="*/ 101600 h 1567542"/>
              <a:gd name="connsiteX60" fmla="*/ 6356141 w 6936712"/>
              <a:gd name="connsiteY60" fmla="*/ 203200 h 1567542"/>
              <a:gd name="connsiteX61" fmla="*/ 6515798 w 6936712"/>
              <a:gd name="connsiteY61" fmla="*/ 87085 h 1567542"/>
              <a:gd name="connsiteX62" fmla="*/ 6617398 w 6936712"/>
              <a:gd name="connsiteY62" fmla="*/ 43542 h 1567542"/>
              <a:gd name="connsiteX63" fmla="*/ 6704484 w 6936712"/>
              <a:gd name="connsiteY63" fmla="*/ 43542 h 1567542"/>
              <a:gd name="connsiteX64" fmla="*/ 6806084 w 6936712"/>
              <a:gd name="connsiteY64" fmla="*/ 43542 h 1567542"/>
              <a:gd name="connsiteX65" fmla="*/ 6936712 w 6936712"/>
              <a:gd name="connsiteY65" fmla="*/ 217714 h 1567542"/>
              <a:gd name="connsiteX66" fmla="*/ 6936712 w 6936712"/>
              <a:gd name="connsiteY66" fmla="*/ 1204685 h 1567542"/>
              <a:gd name="connsiteX67" fmla="*/ 6544826 w 6936712"/>
              <a:gd name="connsiteY67" fmla="*/ 1204685 h 1567542"/>
              <a:gd name="connsiteX68" fmla="*/ 5804598 w 6936712"/>
              <a:gd name="connsiteY68" fmla="*/ 1190171 h 1567542"/>
              <a:gd name="connsiteX69" fmla="*/ 5064369 w 6936712"/>
              <a:gd name="connsiteY69" fmla="*/ 1175657 h 1567542"/>
              <a:gd name="connsiteX70" fmla="*/ 4266084 w 6936712"/>
              <a:gd name="connsiteY70" fmla="*/ 1248228 h 1567542"/>
              <a:gd name="connsiteX71" fmla="*/ 3540369 w 6936712"/>
              <a:gd name="connsiteY71" fmla="*/ 1393371 h 1567542"/>
              <a:gd name="connsiteX72" fmla="*/ 2916255 w 6936712"/>
              <a:gd name="connsiteY72" fmla="*/ 1524000 h 1567542"/>
              <a:gd name="connsiteX73" fmla="*/ 2466312 w 6936712"/>
              <a:gd name="connsiteY73" fmla="*/ 1538514 h 1567542"/>
              <a:gd name="connsiteX74" fmla="*/ 1638998 w 6936712"/>
              <a:gd name="connsiteY74" fmla="*/ 1524000 h 1567542"/>
              <a:gd name="connsiteX75" fmla="*/ 1058426 w 6936712"/>
              <a:gd name="connsiteY75" fmla="*/ 1524000 h 1567542"/>
              <a:gd name="connsiteX76" fmla="*/ 506884 w 6936712"/>
              <a:gd name="connsiteY76" fmla="*/ 1567542 h 1567542"/>
              <a:gd name="connsiteX77" fmla="*/ 260141 w 6936712"/>
              <a:gd name="connsiteY77" fmla="*/ 1480457 h 1567542"/>
              <a:gd name="connsiteX78" fmla="*/ 144002 w 6936712"/>
              <a:gd name="connsiteY78" fmla="*/ 1368770 h 1567542"/>
              <a:gd name="connsiteX79" fmla="*/ 0 w 6936712"/>
              <a:gd name="connsiteY79" fmla="*/ 1224691 h 1567542"/>
              <a:gd name="connsiteX0" fmla="*/ 72001 w 7008713"/>
              <a:gd name="connsiteY0" fmla="*/ 1224691 h 1567542"/>
              <a:gd name="connsiteX1" fmla="*/ 0 w 7008713"/>
              <a:gd name="connsiteY1" fmla="*/ 864495 h 1567542"/>
              <a:gd name="connsiteX2" fmla="*/ 186999 w 7008713"/>
              <a:gd name="connsiteY2" fmla="*/ 682171 h 1567542"/>
              <a:gd name="connsiteX3" fmla="*/ 332142 w 7008713"/>
              <a:gd name="connsiteY3" fmla="*/ 595085 h 1567542"/>
              <a:gd name="connsiteX4" fmla="*/ 491799 w 7008713"/>
              <a:gd name="connsiteY4" fmla="*/ 595085 h 1567542"/>
              <a:gd name="connsiteX5" fmla="*/ 622427 w 7008713"/>
              <a:gd name="connsiteY5" fmla="*/ 667657 h 1567542"/>
              <a:gd name="connsiteX6" fmla="*/ 738542 w 7008713"/>
              <a:gd name="connsiteY6" fmla="*/ 580571 h 1567542"/>
              <a:gd name="connsiteX7" fmla="*/ 854656 w 7008713"/>
              <a:gd name="connsiteY7" fmla="*/ 566057 h 1567542"/>
              <a:gd name="connsiteX8" fmla="*/ 956256 w 7008713"/>
              <a:gd name="connsiteY8" fmla="*/ 580571 h 1567542"/>
              <a:gd name="connsiteX9" fmla="*/ 956256 w 7008713"/>
              <a:gd name="connsiteY9" fmla="*/ 580571 h 1567542"/>
              <a:gd name="connsiteX10" fmla="*/ 1101399 w 7008713"/>
              <a:gd name="connsiteY10" fmla="*/ 711200 h 1567542"/>
              <a:gd name="connsiteX11" fmla="*/ 1246542 w 7008713"/>
              <a:gd name="connsiteY11" fmla="*/ 566057 h 1567542"/>
              <a:gd name="connsiteX12" fmla="*/ 1435227 w 7008713"/>
              <a:gd name="connsiteY12" fmla="*/ 566057 h 1567542"/>
              <a:gd name="connsiteX13" fmla="*/ 1551342 w 7008713"/>
              <a:gd name="connsiteY13" fmla="*/ 624114 h 1567542"/>
              <a:gd name="connsiteX14" fmla="*/ 1609399 w 7008713"/>
              <a:gd name="connsiteY14" fmla="*/ 682171 h 1567542"/>
              <a:gd name="connsiteX15" fmla="*/ 1681970 w 7008713"/>
              <a:gd name="connsiteY15" fmla="*/ 595085 h 1567542"/>
              <a:gd name="connsiteX16" fmla="*/ 1783570 w 7008713"/>
              <a:gd name="connsiteY16" fmla="*/ 595085 h 1567542"/>
              <a:gd name="connsiteX17" fmla="*/ 1957742 w 7008713"/>
              <a:gd name="connsiteY17" fmla="*/ 595085 h 1567542"/>
              <a:gd name="connsiteX18" fmla="*/ 2030313 w 7008713"/>
              <a:gd name="connsiteY18" fmla="*/ 638628 h 1567542"/>
              <a:gd name="connsiteX19" fmla="*/ 2073856 w 7008713"/>
              <a:gd name="connsiteY19" fmla="*/ 696685 h 1567542"/>
              <a:gd name="connsiteX20" fmla="*/ 2189970 w 7008713"/>
              <a:gd name="connsiteY20" fmla="*/ 580571 h 1567542"/>
              <a:gd name="connsiteX21" fmla="*/ 2233513 w 7008713"/>
              <a:gd name="connsiteY21" fmla="*/ 580571 h 1567542"/>
              <a:gd name="connsiteX22" fmla="*/ 2320599 w 7008713"/>
              <a:gd name="connsiteY22" fmla="*/ 580571 h 1567542"/>
              <a:gd name="connsiteX23" fmla="*/ 2436713 w 7008713"/>
              <a:gd name="connsiteY23" fmla="*/ 580571 h 1567542"/>
              <a:gd name="connsiteX24" fmla="*/ 2523799 w 7008713"/>
              <a:gd name="connsiteY24" fmla="*/ 638628 h 1567542"/>
              <a:gd name="connsiteX25" fmla="*/ 2581856 w 7008713"/>
              <a:gd name="connsiteY25" fmla="*/ 696685 h 1567542"/>
              <a:gd name="connsiteX26" fmla="*/ 2668942 w 7008713"/>
              <a:gd name="connsiteY26" fmla="*/ 551542 h 1567542"/>
              <a:gd name="connsiteX27" fmla="*/ 2828599 w 7008713"/>
              <a:gd name="connsiteY27" fmla="*/ 449942 h 1567542"/>
              <a:gd name="connsiteX28" fmla="*/ 3002770 w 7008713"/>
              <a:gd name="connsiteY28" fmla="*/ 449942 h 1567542"/>
              <a:gd name="connsiteX29" fmla="*/ 3104370 w 7008713"/>
              <a:gd name="connsiteY29" fmla="*/ 464457 h 1567542"/>
              <a:gd name="connsiteX30" fmla="*/ 3205970 w 7008713"/>
              <a:gd name="connsiteY30" fmla="*/ 508000 h 1567542"/>
              <a:gd name="connsiteX31" fmla="*/ 3307570 w 7008713"/>
              <a:gd name="connsiteY31" fmla="*/ 449942 h 1567542"/>
              <a:gd name="connsiteX32" fmla="*/ 3394656 w 7008713"/>
              <a:gd name="connsiteY32" fmla="*/ 362857 h 1567542"/>
              <a:gd name="connsiteX33" fmla="*/ 3438199 w 7008713"/>
              <a:gd name="connsiteY33" fmla="*/ 348342 h 1567542"/>
              <a:gd name="connsiteX34" fmla="*/ 3525285 w 7008713"/>
              <a:gd name="connsiteY34" fmla="*/ 319314 h 1567542"/>
              <a:gd name="connsiteX35" fmla="*/ 3583342 w 7008713"/>
              <a:gd name="connsiteY35" fmla="*/ 319314 h 1567542"/>
              <a:gd name="connsiteX36" fmla="*/ 3699456 w 7008713"/>
              <a:gd name="connsiteY36" fmla="*/ 319314 h 1567542"/>
              <a:gd name="connsiteX37" fmla="*/ 3873627 w 7008713"/>
              <a:gd name="connsiteY37" fmla="*/ 391885 h 1567542"/>
              <a:gd name="connsiteX38" fmla="*/ 3917170 w 7008713"/>
              <a:gd name="connsiteY38" fmla="*/ 333828 h 1567542"/>
              <a:gd name="connsiteX39" fmla="*/ 3989742 w 7008713"/>
              <a:gd name="connsiteY39" fmla="*/ 217714 h 1567542"/>
              <a:gd name="connsiteX40" fmla="*/ 4091342 w 7008713"/>
              <a:gd name="connsiteY40" fmla="*/ 174171 h 1567542"/>
              <a:gd name="connsiteX41" fmla="*/ 4192942 w 7008713"/>
              <a:gd name="connsiteY41" fmla="*/ 174171 h 1567542"/>
              <a:gd name="connsiteX42" fmla="*/ 4309056 w 7008713"/>
              <a:gd name="connsiteY42" fmla="*/ 174171 h 1567542"/>
              <a:gd name="connsiteX43" fmla="*/ 4410656 w 7008713"/>
              <a:gd name="connsiteY43" fmla="*/ 203200 h 1567542"/>
              <a:gd name="connsiteX44" fmla="*/ 4468713 w 7008713"/>
              <a:gd name="connsiteY44" fmla="*/ 290285 h 1567542"/>
              <a:gd name="connsiteX45" fmla="*/ 4483227 w 7008713"/>
              <a:gd name="connsiteY45" fmla="*/ 304800 h 1567542"/>
              <a:gd name="connsiteX46" fmla="*/ 4541285 w 7008713"/>
              <a:gd name="connsiteY46" fmla="*/ 174171 h 1567542"/>
              <a:gd name="connsiteX47" fmla="*/ 4773513 w 7008713"/>
              <a:gd name="connsiteY47" fmla="*/ 58057 h 1567542"/>
              <a:gd name="connsiteX48" fmla="*/ 5020256 w 7008713"/>
              <a:gd name="connsiteY48" fmla="*/ 72571 h 1567542"/>
              <a:gd name="connsiteX49" fmla="*/ 5208942 w 7008713"/>
              <a:gd name="connsiteY49" fmla="*/ 159657 h 1567542"/>
              <a:gd name="connsiteX50" fmla="*/ 5296027 w 7008713"/>
              <a:gd name="connsiteY50" fmla="*/ 217714 h 1567542"/>
              <a:gd name="connsiteX51" fmla="*/ 5441170 w 7008713"/>
              <a:gd name="connsiteY51" fmla="*/ 0 h 1567542"/>
              <a:gd name="connsiteX52" fmla="*/ 5615342 w 7008713"/>
              <a:gd name="connsiteY52" fmla="*/ 14514 h 1567542"/>
              <a:gd name="connsiteX53" fmla="*/ 5789513 w 7008713"/>
              <a:gd name="connsiteY53" fmla="*/ 43542 h 1567542"/>
              <a:gd name="connsiteX54" fmla="*/ 5833056 w 7008713"/>
              <a:gd name="connsiteY54" fmla="*/ 145142 h 1567542"/>
              <a:gd name="connsiteX55" fmla="*/ 5847570 w 7008713"/>
              <a:gd name="connsiteY55" fmla="*/ 188685 h 1567542"/>
              <a:gd name="connsiteX56" fmla="*/ 6007227 w 7008713"/>
              <a:gd name="connsiteY56" fmla="*/ 43542 h 1567542"/>
              <a:gd name="connsiteX57" fmla="*/ 6137856 w 7008713"/>
              <a:gd name="connsiteY57" fmla="*/ 29028 h 1567542"/>
              <a:gd name="connsiteX58" fmla="*/ 6297513 w 7008713"/>
              <a:gd name="connsiteY58" fmla="*/ 29028 h 1567542"/>
              <a:gd name="connsiteX59" fmla="*/ 6355570 w 7008713"/>
              <a:gd name="connsiteY59" fmla="*/ 101600 h 1567542"/>
              <a:gd name="connsiteX60" fmla="*/ 6428142 w 7008713"/>
              <a:gd name="connsiteY60" fmla="*/ 203200 h 1567542"/>
              <a:gd name="connsiteX61" fmla="*/ 6587799 w 7008713"/>
              <a:gd name="connsiteY61" fmla="*/ 87085 h 1567542"/>
              <a:gd name="connsiteX62" fmla="*/ 6689399 w 7008713"/>
              <a:gd name="connsiteY62" fmla="*/ 43542 h 1567542"/>
              <a:gd name="connsiteX63" fmla="*/ 6776485 w 7008713"/>
              <a:gd name="connsiteY63" fmla="*/ 43542 h 1567542"/>
              <a:gd name="connsiteX64" fmla="*/ 6878085 w 7008713"/>
              <a:gd name="connsiteY64" fmla="*/ 43542 h 1567542"/>
              <a:gd name="connsiteX65" fmla="*/ 7008713 w 7008713"/>
              <a:gd name="connsiteY65" fmla="*/ 217714 h 1567542"/>
              <a:gd name="connsiteX66" fmla="*/ 7008713 w 7008713"/>
              <a:gd name="connsiteY66" fmla="*/ 1204685 h 1567542"/>
              <a:gd name="connsiteX67" fmla="*/ 6616827 w 7008713"/>
              <a:gd name="connsiteY67" fmla="*/ 1204685 h 1567542"/>
              <a:gd name="connsiteX68" fmla="*/ 5876599 w 7008713"/>
              <a:gd name="connsiteY68" fmla="*/ 1190171 h 1567542"/>
              <a:gd name="connsiteX69" fmla="*/ 5136370 w 7008713"/>
              <a:gd name="connsiteY69" fmla="*/ 1175657 h 1567542"/>
              <a:gd name="connsiteX70" fmla="*/ 4338085 w 7008713"/>
              <a:gd name="connsiteY70" fmla="*/ 1248228 h 1567542"/>
              <a:gd name="connsiteX71" fmla="*/ 3612370 w 7008713"/>
              <a:gd name="connsiteY71" fmla="*/ 1393371 h 1567542"/>
              <a:gd name="connsiteX72" fmla="*/ 2988256 w 7008713"/>
              <a:gd name="connsiteY72" fmla="*/ 1524000 h 1567542"/>
              <a:gd name="connsiteX73" fmla="*/ 2538313 w 7008713"/>
              <a:gd name="connsiteY73" fmla="*/ 1538514 h 1567542"/>
              <a:gd name="connsiteX74" fmla="*/ 1710999 w 7008713"/>
              <a:gd name="connsiteY74" fmla="*/ 1524000 h 1567542"/>
              <a:gd name="connsiteX75" fmla="*/ 1130427 w 7008713"/>
              <a:gd name="connsiteY75" fmla="*/ 1524000 h 1567542"/>
              <a:gd name="connsiteX76" fmla="*/ 578885 w 7008713"/>
              <a:gd name="connsiteY76" fmla="*/ 1567542 h 1567542"/>
              <a:gd name="connsiteX77" fmla="*/ 332142 w 7008713"/>
              <a:gd name="connsiteY77" fmla="*/ 1480457 h 1567542"/>
              <a:gd name="connsiteX78" fmla="*/ 216003 w 7008713"/>
              <a:gd name="connsiteY78" fmla="*/ 1368770 h 1567542"/>
              <a:gd name="connsiteX79" fmla="*/ 72001 w 7008713"/>
              <a:gd name="connsiteY79" fmla="*/ 1224691 h 1567542"/>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338085 w 7008713"/>
              <a:gd name="connsiteY70" fmla="*/ 1248228 h 1538514"/>
              <a:gd name="connsiteX71" fmla="*/ 3612370 w 7008713"/>
              <a:gd name="connsiteY71" fmla="*/ 1393371 h 1538514"/>
              <a:gd name="connsiteX72" fmla="*/ 2988256 w 7008713"/>
              <a:gd name="connsiteY72" fmla="*/ 1524000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53247"/>
              <a:gd name="connsiteX1" fmla="*/ 0 w 7008713"/>
              <a:gd name="connsiteY1" fmla="*/ 864495 h 1553247"/>
              <a:gd name="connsiteX2" fmla="*/ 186999 w 7008713"/>
              <a:gd name="connsiteY2" fmla="*/ 682171 h 1553247"/>
              <a:gd name="connsiteX3" fmla="*/ 332142 w 7008713"/>
              <a:gd name="connsiteY3" fmla="*/ 595085 h 1553247"/>
              <a:gd name="connsiteX4" fmla="*/ 491799 w 7008713"/>
              <a:gd name="connsiteY4" fmla="*/ 595085 h 1553247"/>
              <a:gd name="connsiteX5" fmla="*/ 622427 w 7008713"/>
              <a:gd name="connsiteY5" fmla="*/ 667657 h 1553247"/>
              <a:gd name="connsiteX6" fmla="*/ 738542 w 7008713"/>
              <a:gd name="connsiteY6" fmla="*/ 580571 h 1553247"/>
              <a:gd name="connsiteX7" fmla="*/ 854656 w 7008713"/>
              <a:gd name="connsiteY7" fmla="*/ 566057 h 1553247"/>
              <a:gd name="connsiteX8" fmla="*/ 956256 w 7008713"/>
              <a:gd name="connsiteY8" fmla="*/ 580571 h 1553247"/>
              <a:gd name="connsiteX9" fmla="*/ 956256 w 7008713"/>
              <a:gd name="connsiteY9" fmla="*/ 580571 h 1553247"/>
              <a:gd name="connsiteX10" fmla="*/ 1101399 w 7008713"/>
              <a:gd name="connsiteY10" fmla="*/ 711200 h 1553247"/>
              <a:gd name="connsiteX11" fmla="*/ 1246542 w 7008713"/>
              <a:gd name="connsiteY11" fmla="*/ 566057 h 1553247"/>
              <a:gd name="connsiteX12" fmla="*/ 1435227 w 7008713"/>
              <a:gd name="connsiteY12" fmla="*/ 566057 h 1553247"/>
              <a:gd name="connsiteX13" fmla="*/ 1551342 w 7008713"/>
              <a:gd name="connsiteY13" fmla="*/ 624114 h 1553247"/>
              <a:gd name="connsiteX14" fmla="*/ 1609399 w 7008713"/>
              <a:gd name="connsiteY14" fmla="*/ 682171 h 1553247"/>
              <a:gd name="connsiteX15" fmla="*/ 1681970 w 7008713"/>
              <a:gd name="connsiteY15" fmla="*/ 595085 h 1553247"/>
              <a:gd name="connsiteX16" fmla="*/ 1783570 w 7008713"/>
              <a:gd name="connsiteY16" fmla="*/ 595085 h 1553247"/>
              <a:gd name="connsiteX17" fmla="*/ 1957742 w 7008713"/>
              <a:gd name="connsiteY17" fmla="*/ 595085 h 1553247"/>
              <a:gd name="connsiteX18" fmla="*/ 2030313 w 7008713"/>
              <a:gd name="connsiteY18" fmla="*/ 638628 h 1553247"/>
              <a:gd name="connsiteX19" fmla="*/ 2073856 w 7008713"/>
              <a:gd name="connsiteY19" fmla="*/ 696685 h 1553247"/>
              <a:gd name="connsiteX20" fmla="*/ 2189970 w 7008713"/>
              <a:gd name="connsiteY20" fmla="*/ 580571 h 1553247"/>
              <a:gd name="connsiteX21" fmla="*/ 2233513 w 7008713"/>
              <a:gd name="connsiteY21" fmla="*/ 580571 h 1553247"/>
              <a:gd name="connsiteX22" fmla="*/ 2320599 w 7008713"/>
              <a:gd name="connsiteY22" fmla="*/ 580571 h 1553247"/>
              <a:gd name="connsiteX23" fmla="*/ 2436713 w 7008713"/>
              <a:gd name="connsiteY23" fmla="*/ 580571 h 1553247"/>
              <a:gd name="connsiteX24" fmla="*/ 2523799 w 7008713"/>
              <a:gd name="connsiteY24" fmla="*/ 638628 h 1553247"/>
              <a:gd name="connsiteX25" fmla="*/ 2581856 w 7008713"/>
              <a:gd name="connsiteY25" fmla="*/ 696685 h 1553247"/>
              <a:gd name="connsiteX26" fmla="*/ 2668942 w 7008713"/>
              <a:gd name="connsiteY26" fmla="*/ 551542 h 1553247"/>
              <a:gd name="connsiteX27" fmla="*/ 2828599 w 7008713"/>
              <a:gd name="connsiteY27" fmla="*/ 449942 h 1553247"/>
              <a:gd name="connsiteX28" fmla="*/ 3002770 w 7008713"/>
              <a:gd name="connsiteY28" fmla="*/ 449942 h 1553247"/>
              <a:gd name="connsiteX29" fmla="*/ 3104370 w 7008713"/>
              <a:gd name="connsiteY29" fmla="*/ 464457 h 1553247"/>
              <a:gd name="connsiteX30" fmla="*/ 3205970 w 7008713"/>
              <a:gd name="connsiteY30" fmla="*/ 508000 h 1553247"/>
              <a:gd name="connsiteX31" fmla="*/ 3307570 w 7008713"/>
              <a:gd name="connsiteY31" fmla="*/ 449942 h 1553247"/>
              <a:gd name="connsiteX32" fmla="*/ 3394656 w 7008713"/>
              <a:gd name="connsiteY32" fmla="*/ 362857 h 1553247"/>
              <a:gd name="connsiteX33" fmla="*/ 3438199 w 7008713"/>
              <a:gd name="connsiteY33" fmla="*/ 348342 h 1553247"/>
              <a:gd name="connsiteX34" fmla="*/ 3525285 w 7008713"/>
              <a:gd name="connsiteY34" fmla="*/ 319314 h 1553247"/>
              <a:gd name="connsiteX35" fmla="*/ 3583342 w 7008713"/>
              <a:gd name="connsiteY35" fmla="*/ 319314 h 1553247"/>
              <a:gd name="connsiteX36" fmla="*/ 3699456 w 7008713"/>
              <a:gd name="connsiteY36" fmla="*/ 319314 h 1553247"/>
              <a:gd name="connsiteX37" fmla="*/ 3873627 w 7008713"/>
              <a:gd name="connsiteY37" fmla="*/ 391885 h 1553247"/>
              <a:gd name="connsiteX38" fmla="*/ 3917170 w 7008713"/>
              <a:gd name="connsiteY38" fmla="*/ 333828 h 1553247"/>
              <a:gd name="connsiteX39" fmla="*/ 3989742 w 7008713"/>
              <a:gd name="connsiteY39" fmla="*/ 217714 h 1553247"/>
              <a:gd name="connsiteX40" fmla="*/ 4091342 w 7008713"/>
              <a:gd name="connsiteY40" fmla="*/ 174171 h 1553247"/>
              <a:gd name="connsiteX41" fmla="*/ 4192942 w 7008713"/>
              <a:gd name="connsiteY41" fmla="*/ 174171 h 1553247"/>
              <a:gd name="connsiteX42" fmla="*/ 4309056 w 7008713"/>
              <a:gd name="connsiteY42" fmla="*/ 174171 h 1553247"/>
              <a:gd name="connsiteX43" fmla="*/ 4410656 w 7008713"/>
              <a:gd name="connsiteY43" fmla="*/ 203200 h 1553247"/>
              <a:gd name="connsiteX44" fmla="*/ 4468713 w 7008713"/>
              <a:gd name="connsiteY44" fmla="*/ 290285 h 1553247"/>
              <a:gd name="connsiteX45" fmla="*/ 4483227 w 7008713"/>
              <a:gd name="connsiteY45" fmla="*/ 304800 h 1553247"/>
              <a:gd name="connsiteX46" fmla="*/ 4541285 w 7008713"/>
              <a:gd name="connsiteY46" fmla="*/ 174171 h 1553247"/>
              <a:gd name="connsiteX47" fmla="*/ 4773513 w 7008713"/>
              <a:gd name="connsiteY47" fmla="*/ 58057 h 1553247"/>
              <a:gd name="connsiteX48" fmla="*/ 5020256 w 7008713"/>
              <a:gd name="connsiteY48" fmla="*/ 72571 h 1553247"/>
              <a:gd name="connsiteX49" fmla="*/ 5208942 w 7008713"/>
              <a:gd name="connsiteY49" fmla="*/ 159657 h 1553247"/>
              <a:gd name="connsiteX50" fmla="*/ 5296027 w 7008713"/>
              <a:gd name="connsiteY50" fmla="*/ 217714 h 1553247"/>
              <a:gd name="connsiteX51" fmla="*/ 5441170 w 7008713"/>
              <a:gd name="connsiteY51" fmla="*/ 0 h 1553247"/>
              <a:gd name="connsiteX52" fmla="*/ 5615342 w 7008713"/>
              <a:gd name="connsiteY52" fmla="*/ 14514 h 1553247"/>
              <a:gd name="connsiteX53" fmla="*/ 5789513 w 7008713"/>
              <a:gd name="connsiteY53" fmla="*/ 43542 h 1553247"/>
              <a:gd name="connsiteX54" fmla="*/ 5833056 w 7008713"/>
              <a:gd name="connsiteY54" fmla="*/ 145142 h 1553247"/>
              <a:gd name="connsiteX55" fmla="*/ 5847570 w 7008713"/>
              <a:gd name="connsiteY55" fmla="*/ 188685 h 1553247"/>
              <a:gd name="connsiteX56" fmla="*/ 6007227 w 7008713"/>
              <a:gd name="connsiteY56" fmla="*/ 43542 h 1553247"/>
              <a:gd name="connsiteX57" fmla="*/ 6137856 w 7008713"/>
              <a:gd name="connsiteY57" fmla="*/ 29028 h 1553247"/>
              <a:gd name="connsiteX58" fmla="*/ 6297513 w 7008713"/>
              <a:gd name="connsiteY58" fmla="*/ 29028 h 1553247"/>
              <a:gd name="connsiteX59" fmla="*/ 6355570 w 7008713"/>
              <a:gd name="connsiteY59" fmla="*/ 101600 h 1553247"/>
              <a:gd name="connsiteX60" fmla="*/ 6428142 w 7008713"/>
              <a:gd name="connsiteY60" fmla="*/ 203200 h 1553247"/>
              <a:gd name="connsiteX61" fmla="*/ 6587799 w 7008713"/>
              <a:gd name="connsiteY61" fmla="*/ 87085 h 1553247"/>
              <a:gd name="connsiteX62" fmla="*/ 6689399 w 7008713"/>
              <a:gd name="connsiteY62" fmla="*/ 43542 h 1553247"/>
              <a:gd name="connsiteX63" fmla="*/ 6776485 w 7008713"/>
              <a:gd name="connsiteY63" fmla="*/ 43542 h 1553247"/>
              <a:gd name="connsiteX64" fmla="*/ 6878085 w 7008713"/>
              <a:gd name="connsiteY64" fmla="*/ 43542 h 1553247"/>
              <a:gd name="connsiteX65" fmla="*/ 7008713 w 7008713"/>
              <a:gd name="connsiteY65" fmla="*/ 217714 h 1553247"/>
              <a:gd name="connsiteX66" fmla="*/ 7008713 w 7008713"/>
              <a:gd name="connsiteY66" fmla="*/ 1204685 h 1553247"/>
              <a:gd name="connsiteX67" fmla="*/ 6616827 w 7008713"/>
              <a:gd name="connsiteY67" fmla="*/ 1204685 h 1553247"/>
              <a:gd name="connsiteX68" fmla="*/ 5876599 w 7008713"/>
              <a:gd name="connsiteY68" fmla="*/ 1190171 h 1553247"/>
              <a:gd name="connsiteX69" fmla="*/ 5136370 w 7008713"/>
              <a:gd name="connsiteY69" fmla="*/ 1175657 h 1553247"/>
              <a:gd name="connsiteX70" fmla="*/ 4338085 w 7008713"/>
              <a:gd name="connsiteY70" fmla="*/ 1248228 h 1553247"/>
              <a:gd name="connsiteX71" fmla="*/ 3612370 w 7008713"/>
              <a:gd name="connsiteY71" fmla="*/ 1393371 h 1553247"/>
              <a:gd name="connsiteX72" fmla="*/ 3131086 w 7008713"/>
              <a:gd name="connsiteY72" fmla="*/ 1553247 h 1553247"/>
              <a:gd name="connsiteX73" fmla="*/ 2538313 w 7008713"/>
              <a:gd name="connsiteY73" fmla="*/ 1538514 h 1553247"/>
              <a:gd name="connsiteX74" fmla="*/ 1710999 w 7008713"/>
              <a:gd name="connsiteY74" fmla="*/ 1524000 h 1553247"/>
              <a:gd name="connsiteX75" fmla="*/ 1130427 w 7008713"/>
              <a:gd name="connsiteY75" fmla="*/ 1524000 h 1553247"/>
              <a:gd name="connsiteX76" fmla="*/ 683650 w 7008713"/>
              <a:gd name="connsiteY76" fmla="*/ 1511047 h 1553247"/>
              <a:gd name="connsiteX77" fmla="*/ 332142 w 7008713"/>
              <a:gd name="connsiteY77" fmla="*/ 1480457 h 1553247"/>
              <a:gd name="connsiteX78" fmla="*/ 216003 w 7008713"/>
              <a:gd name="connsiteY78" fmla="*/ 1368770 h 1553247"/>
              <a:gd name="connsiteX79" fmla="*/ 72001 w 7008713"/>
              <a:gd name="connsiteY79" fmla="*/ 1224691 h 1553247"/>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338085 w 7008713"/>
              <a:gd name="connsiteY70" fmla="*/ 1248228 h 1538514"/>
              <a:gd name="connsiteX71" fmla="*/ 3612370 w 7008713"/>
              <a:gd name="connsiteY71" fmla="*/ 1393371 h 1538514"/>
              <a:gd name="connsiteX72" fmla="*/ 3178666 w 7008713"/>
              <a:gd name="connsiteY72" fmla="*/ 153486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338085 w 7008713"/>
              <a:gd name="connsiteY70" fmla="*/ 1248228 h 1538514"/>
              <a:gd name="connsiteX71" fmla="*/ 3612318 w 7008713"/>
              <a:gd name="connsiteY71" fmla="*/ 1336417 h 1538514"/>
              <a:gd name="connsiteX72" fmla="*/ 3178666 w 7008713"/>
              <a:gd name="connsiteY72" fmla="*/ 153486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338085 w 7008713"/>
              <a:gd name="connsiteY70" fmla="*/ 1248228 h 1538514"/>
              <a:gd name="connsiteX71" fmla="*/ 3612318 w 7008713"/>
              <a:gd name="connsiteY71" fmla="*/ 1336417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338085 w 7008713"/>
              <a:gd name="connsiteY70" fmla="*/ 1248228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136370 w 7008713"/>
              <a:gd name="connsiteY69" fmla="*/ 1175657 h 1538514"/>
              <a:gd name="connsiteX70" fmla="*/ 4176100 w 7008713"/>
              <a:gd name="connsiteY70" fmla="*/ 1238885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76599 w 7008713"/>
              <a:gd name="connsiteY68" fmla="*/ 1190171 h 1538514"/>
              <a:gd name="connsiteX69" fmla="*/ 5231545 w 7008713"/>
              <a:gd name="connsiteY69" fmla="*/ 1232988 h 1538514"/>
              <a:gd name="connsiteX70" fmla="*/ 4176100 w 7008713"/>
              <a:gd name="connsiteY70" fmla="*/ 1238885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827 w 7008713"/>
              <a:gd name="connsiteY67" fmla="*/ 1204685 h 1538514"/>
              <a:gd name="connsiteX68" fmla="*/ 5866990 w 7008713"/>
              <a:gd name="connsiteY68" fmla="*/ 1228451 h 1538514"/>
              <a:gd name="connsiteX69" fmla="*/ 5231545 w 7008713"/>
              <a:gd name="connsiteY69" fmla="*/ 1232988 h 1538514"/>
              <a:gd name="connsiteX70" fmla="*/ 4176100 w 7008713"/>
              <a:gd name="connsiteY70" fmla="*/ 1238885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713 w 7008713"/>
              <a:gd name="connsiteY66" fmla="*/ 1204685 h 1538514"/>
              <a:gd name="connsiteX67" fmla="*/ 6616733 w 7008713"/>
              <a:gd name="connsiteY67" fmla="*/ 1252494 h 1538514"/>
              <a:gd name="connsiteX68" fmla="*/ 5866990 w 7008713"/>
              <a:gd name="connsiteY68" fmla="*/ 1228451 h 1538514"/>
              <a:gd name="connsiteX69" fmla="*/ 5231545 w 7008713"/>
              <a:gd name="connsiteY69" fmla="*/ 1232988 h 1538514"/>
              <a:gd name="connsiteX70" fmla="*/ 4176100 w 7008713"/>
              <a:gd name="connsiteY70" fmla="*/ 1238885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 name="connsiteX0" fmla="*/ 72001 w 7008713"/>
              <a:gd name="connsiteY0" fmla="*/ 1224691 h 1538514"/>
              <a:gd name="connsiteX1" fmla="*/ 0 w 7008713"/>
              <a:gd name="connsiteY1" fmla="*/ 864495 h 1538514"/>
              <a:gd name="connsiteX2" fmla="*/ 186999 w 7008713"/>
              <a:gd name="connsiteY2" fmla="*/ 682171 h 1538514"/>
              <a:gd name="connsiteX3" fmla="*/ 332142 w 7008713"/>
              <a:gd name="connsiteY3" fmla="*/ 595085 h 1538514"/>
              <a:gd name="connsiteX4" fmla="*/ 491799 w 7008713"/>
              <a:gd name="connsiteY4" fmla="*/ 595085 h 1538514"/>
              <a:gd name="connsiteX5" fmla="*/ 622427 w 7008713"/>
              <a:gd name="connsiteY5" fmla="*/ 667657 h 1538514"/>
              <a:gd name="connsiteX6" fmla="*/ 738542 w 7008713"/>
              <a:gd name="connsiteY6" fmla="*/ 580571 h 1538514"/>
              <a:gd name="connsiteX7" fmla="*/ 854656 w 7008713"/>
              <a:gd name="connsiteY7" fmla="*/ 566057 h 1538514"/>
              <a:gd name="connsiteX8" fmla="*/ 956256 w 7008713"/>
              <a:gd name="connsiteY8" fmla="*/ 580571 h 1538514"/>
              <a:gd name="connsiteX9" fmla="*/ 956256 w 7008713"/>
              <a:gd name="connsiteY9" fmla="*/ 580571 h 1538514"/>
              <a:gd name="connsiteX10" fmla="*/ 1101399 w 7008713"/>
              <a:gd name="connsiteY10" fmla="*/ 711200 h 1538514"/>
              <a:gd name="connsiteX11" fmla="*/ 1246542 w 7008713"/>
              <a:gd name="connsiteY11" fmla="*/ 566057 h 1538514"/>
              <a:gd name="connsiteX12" fmla="*/ 1435227 w 7008713"/>
              <a:gd name="connsiteY12" fmla="*/ 566057 h 1538514"/>
              <a:gd name="connsiteX13" fmla="*/ 1551342 w 7008713"/>
              <a:gd name="connsiteY13" fmla="*/ 624114 h 1538514"/>
              <a:gd name="connsiteX14" fmla="*/ 1609399 w 7008713"/>
              <a:gd name="connsiteY14" fmla="*/ 682171 h 1538514"/>
              <a:gd name="connsiteX15" fmla="*/ 1681970 w 7008713"/>
              <a:gd name="connsiteY15" fmla="*/ 595085 h 1538514"/>
              <a:gd name="connsiteX16" fmla="*/ 1783570 w 7008713"/>
              <a:gd name="connsiteY16" fmla="*/ 595085 h 1538514"/>
              <a:gd name="connsiteX17" fmla="*/ 1957742 w 7008713"/>
              <a:gd name="connsiteY17" fmla="*/ 595085 h 1538514"/>
              <a:gd name="connsiteX18" fmla="*/ 2030313 w 7008713"/>
              <a:gd name="connsiteY18" fmla="*/ 638628 h 1538514"/>
              <a:gd name="connsiteX19" fmla="*/ 2073856 w 7008713"/>
              <a:gd name="connsiteY19" fmla="*/ 696685 h 1538514"/>
              <a:gd name="connsiteX20" fmla="*/ 2189970 w 7008713"/>
              <a:gd name="connsiteY20" fmla="*/ 580571 h 1538514"/>
              <a:gd name="connsiteX21" fmla="*/ 2233513 w 7008713"/>
              <a:gd name="connsiteY21" fmla="*/ 580571 h 1538514"/>
              <a:gd name="connsiteX22" fmla="*/ 2320599 w 7008713"/>
              <a:gd name="connsiteY22" fmla="*/ 580571 h 1538514"/>
              <a:gd name="connsiteX23" fmla="*/ 2436713 w 7008713"/>
              <a:gd name="connsiteY23" fmla="*/ 580571 h 1538514"/>
              <a:gd name="connsiteX24" fmla="*/ 2523799 w 7008713"/>
              <a:gd name="connsiteY24" fmla="*/ 638628 h 1538514"/>
              <a:gd name="connsiteX25" fmla="*/ 2581856 w 7008713"/>
              <a:gd name="connsiteY25" fmla="*/ 696685 h 1538514"/>
              <a:gd name="connsiteX26" fmla="*/ 2668942 w 7008713"/>
              <a:gd name="connsiteY26" fmla="*/ 551542 h 1538514"/>
              <a:gd name="connsiteX27" fmla="*/ 2828599 w 7008713"/>
              <a:gd name="connsiteY27" fmla="*/ 449942 h 1538514"/>
              <a:gd name="connsiteX28" fmla="*/ 3002770 w 7008713"/>
              <a:gd name="connsiteY28" fmla="*/ 449942 h 1538514"/>
              <a:gd name="connsiteX29" fmla="*/ 3104370 w 7008713"/>
              <a:gd name="connsiteY29" fmla="*/ 464457 h 1538514"/>
              <a:gd name="connsiteX30" fmla="*/ 3205970 w 7008713"/>
              <a:gd name="connsiteY30" fmla="*/ 508000 h 1538514"/>
              <a:gd name="connsiteX31" fmla="*/ 3307570 w 7008713"/>
              <a:gd name="connsiteY31" fmla="*/ 449942 h 1538514"/>
              <a:gd name="connsiteX32" fmla="*/ 3394656 w 7008713"/>
              <a:gd name="connsiteY32" fmla="*/ 362857 h 1538514"/>
              <a:gd name="connsiteX33" fmla="*/ 3438199 w 7008713"/>
              <a:gd name="connsiteY33" fmla="*/ 348342 h 1538514"/>
              <a:gd name="connsiteX34" fmla="*/ 3525285 w 7008713"/>
              <a:gd name="connsiteY34" fmla="*/ 319314 h 1538514"/>
              <a:gd name="connsiteX35" fmla="*/ 3583342 w 7008713"/>
              <a:gd name="connsiteY35" fmla="*/ 319314 h 1538514"/>
              <a:gd name="connsiteX36" fmla="*/ 3699456 w 7008713"/>
              <a:gd name="connsiteY36" fmla="*/ 319314 h 1538514"/>
              <a:gd name="connsiteX37" fmla="*/ 3873627 w 7008713"/>
              <a:gd name="connsiteY37" fmla="*/ 391885 h 1538514"/>
              <a:gd name="connsiteX38" fmla="*/ 3917170 w 7008713"/>
              <a:gd name="connsiteY38" fmla="*/ 333828 h 1538514"/>
              <a:gd name="connsiteX39" fmla="*/ 3989742 w 7008713"/>
              <a:gd name="connsiteY39" fmla="*/ 217714 h 1538514"/>
              <a:gd name="connsiteX40" fmla="*/ 4091342 w 7008713"/>
              <a:gd name="connsiteY40" fmla="*/ 174171 h 1538514"/>
              <a:gd name="connsiteX41" fmla="*/ 4192942 w 7008713"/>
              <a:gd name="connsiteY41" fmla="*/ 174171 h 1538514"/>
              <a:gd name="connsiteX42" fmla="*/ 4309056 w 7008713"/>
              <a:gd name="connsiteY42" fmla="*/ 174171 h 1538514"/>
              <a:gd name="connsiteX43" fmla="*/ 4410656 w 7008713"/>
              <a:gd name="connsiteY43" fmla="*/ 203200 h 1538514"/>
              <a:gd name="connsiteX44" fmla="*/ 4468713 w 7008713"/>
              <a:gd name="connsiteY44" fmla="*/ 290285 h 1538514"/>
              <a:gd name="connsiteX45" fmla="*/ 4483227 w 7008713"/>
              <a:gd name="connsiteY45" fmla="*/ 304800 h 1538514"/>
              <a:gd name="connsiteX46" fmla="*/ 4541285 w 7008713"/>
              <a:gd name="connsiteY46" fmla="*/ 174171 h 1538514"/>
              <a:gd name="connsiteX47" fmla="*/ 4773513 w 7008713"/>
              <a:gd name="connsiteY47" fmla="*/ 58057 h 1538514"/>
              <a:gd name="connsiteX48" fmla="*/ 5020256 w 7008713"/>
              <a:gd name="connsiteY48" fmla="*/ 72571 h 1538514"/>
              <a:gd name="connsiteX49" fmla="*/ 5208942 w 7008713"/>
              <a:gd name="connsiteY49" fmla="*/ 159657 h 1538514"/>
              <a:gd name="connsiteX50" fmla="*/ 5296027 w 7008713"/>
              <a:gd name="connsiteY50" fmla="*/ 217714 h 1538514"/>
              <a:gd name="connsiteX51" fmla="*/ 5441170 w 7008713"/>
              <a:gd name="connsiteY51" fmla="*/ 0 h 1538514"/>
              <a:gd name="connsiteX52" fmla="*/ 5615342 w 7008713"/>
              <a:gd name="connsiteY52" fmla="*/ 14514 h 1538514"/>
              <a:gd name="connsiteX53" fmla="*/ 5789513 w 7008713"/>
              <a:gd name="connsiteY53" fmla="*/ 43542 h 1538514"/>
              <a:gd name="connsiteX54" fmla="*/ 5833056 w 7008713"/>
              <a:gd name="connsiteY54" fmla="*/ 145142 h 1538514"/>
              <a:gd name="connsiteX55" fmla="*/ 5847570 w 7008713"/>
              <a:gd name="connsiteY55" fmla="*/ 188685 h 1538514"/>
              <a:gd name="connsiteX56" fmla="*/ 6007227 w 7008713"/>
              <a:gd name="connsiteY56" fmla="*/ 43542 h 1538514"/>
              <a:gd name="connsiteX57" fmla="*/ 6137856 w 7008713"/>
              <a:gd name="connsiteY57" fmla="*/ 29028 h 1538514"/>
              <a:gd name="connsiteX58" fmla="*/ 6297513 w 7008713"/>
              <a:gd name="connsiteY58" fmla="*/ 29028 h 1538514"/>
              <a:gd name="connsiteX59" fmla="*/ 6355570 w 7008713"/>
              <a:gd name="connsiteY59" fmla="*/ 101600 h 1538514"/>
              <a:gd name="connsiteX60" fmla="*/ 6428142 w 7008713"/>
              <a:gd name="connsiteY60" fmla="*/ 203200 h 1538514"/>
              <a:gd name="connsiteX61" fmla="*/ 6587799 w 7008713"/>
              <a:gd name="connsiteY61" fmla="*/ 87085 h 1538514"/>
              <a:gd name="connsiteX62" fmla="*/ 6689399 w 7008713"/>
              <a:gd name="connsiteY62" fmla="*/ 43542 h 1538514"/>
              <a:gd name="connsiteX63" fmla="*/ 6776485 w 7008713"/>
              <a:gd name="connsiteY63" fmla="*/ 43542 h 1538514"/>
              <a:gd name="connsiteX64" fmla="*/ 6878085 w 7008713"/>
              <a:gd name="connsiteY64" fmla="*/ 43542 h 1538514"/>
              <a:gd name="connsiteX65" fmla="*/ 7008713 w 7008713"/>
              <a:gd name="connsiteY65" fmla="*/ 217714 h 1538514"/>
              <a:gd name="connsiteX66" fmla="*/ 7008613 w 7008713"/>
              <a:gd name="connsiteY66" fmla="*/ 1242968 h 1538514"/>
              <a:gd name="connsiteX67" fmla="*/ 6616733 w 7008713"/>
              <a:gd name="connsiteY67" fmla="*/ 1252494 h 1538514"/>
              <a:gd name="connsiteX68" fmla="*/ 5866990 w 7008713"/>
              <a:gd name="connsiteY68" fmla="*/ 1228451 h 1538514"/>
              <a:gd name="connsiteX69" fmla="*/ 5231545 w 7008713"/>
              <a:gd name="connsiteY69" fmla="*/ 1232988 h 1538514"/>
              <a:gd name="connsiteX70" fmla="*/ 4176100 w 7008713"/>
              <a:gd name="connsiteY70" fmla="*/ 1238885 h 1538514"/>
              <a:gd name="connsiteX71" fmla="*/ 3574167 w 7008713"/>
              <a:gd name="connsiteY71" fmla="*/ 1288981 h 1538514"/>
              <a:gd name="connsiteX72" fmla="*/ 3169096 w 7008713"/>
              <a:gd name="connsiteY72" fmla="*/ 1496981 h 1538514"/>
              <a:gd name="connsiteX73" fmla="*/ 2538313 w 7008713"/>
              <a:gd name="connsiteY73" fmla="*/ 1538514 h 1538514"/>
              <a:gd name="connsiteX74" fmla="*/ 1710999 w 7008713"/>
              <a:gd name="connsiteY74" fmla="*/ 1524000 h 1538514"/>
              <a:gd name="connsiteX75" fmla="*/ 1130427 w 7008713"/>
              <a:gd name="connsiteY75" fmla="*/ 1524000 h 1538514"/>
              <a:gd name="connsiteX76" fmla="*/ 683650 w 7008713"/>
              <a:gd name="connsiteY76" fmla="*/ 1511047 h 1538514"/>
              <a:gd name="connsiteX77" fmla="*/ 332142 w 7008713"/>
              <a:gd name="connsiteY77" fmla="*/ 1480457 h 1538514"/>
              <a:gd name="connsiteX78" fmla="*/ 216003 w 7008713"/>
              <a:gd name="connsiteY78" fmla="*/ 1368770 h 1538514"/>
              <a:gd name="connsiteX79" fmla="*/ 72001 w 7008713"/>
              <a:gd name="connsiteY79" fmla="*/ 1224691 h 153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008713" h="1538514">
                <a:moveTo>
                  <a:pt x="72001" y="1224691"/>
                </a:moveTo>
                <a:lnTo>
                  <a:pt x="0" y="864495"/>
                </a:lnTo>
                <a:lnTo>
                  <a:pt x="186999" y="682171"/>
                </a:lnTo>
                <a:lnTo>
                  <a:pt x="332142" y="595085"/>
                </a:lnTo>
                <a:lnTo>
                  <a:pt x="491799" y="595085"/>
                </a:lnTo>
                <a:lnTo>
                  <a:pt x="622427" y="667657"/>
                </a:lnTo>
                <a:lnTo>
                  <a:pt x="738542" y="580571"/>
                </a:lnTo>
                <a:lnTo>
                  <a:pt x="854656" y="566057"/>
                </a:lnTo>
                <a:lnTo>
                  <a:pt x="956256" y="580571"/>
                </a:lnTo>
                <a:lnTo>
                  <a:pt x="956256" y="580571"/>
                </a:lnTo>
                <a:lnTo>
                  <a:pt x="1101399" y="711200"/>
                </a:lnTo>
                <a:lnTo>
                  <a:pt x="1246542" y="566057"/>
                </a:lnTo>
                <a:lnTo>
                  <a:pt x="1435227" y="566057"/>
                </a:lnTo>
                <a:lnTo>
                  <a:pt x="1551342" y="624114"/>
                </a:lnTo>
                <a:lnTo>
                  <a:pt x="1609399" y="682171"/>
                </a:lnTo>
                <a:lnTo>
                  <a:pt x="1681970" y="595085"/>
                </a:lnTo>
                <a:lnTo>
                  <a:pt x="1783570" y="595085"/>
                </a:lnTo>
                <a:lnTo>
                  <a:pt x="1957742" y="595085"/>
                </a:lnTo>
                <a:lnTo>
                  <a:pt x="2030313" y="638628"/>
                </a:lnTo>
                <a:lnTo>
                  <a:pt x="2073856" y="696685"/>
                </a:lnTo>
                <a:lnTo>
                  <a:pt x="2189970" y="580571"/>
                </a:lnTo>
                <a:lnTo>
                  <a:pt x="2233513" y="580571"/>
                </a:lnTo>
                <a:lnTo>
                  <a:pt x="2320599" y="580571"/>
                </a:lnTo>
                <a:lnTo>
                  <a:pt x="2436713" y="580571"/>
                </a:lnTo>
                <a:lnTo>
                  <a:pt x="2523799" y="638628"/>
                </a:lnTo>
                <a:lnTo>
                  <a:pt x="2581856" y="696685"/>
                </a:lnTo>
                <a:lnTo>
                  <a:pt x="2668942" y="551542"/>
                </a:lnTo>
                <a:lnTo>
                  <a:pt x="2828599" y="449942"/>
                </a:lnTo>
                <a:lnTo>
                  <a:pt x="3002770" y="449942"/>
                </a:lnTo>
                <a:lnTo>
                  <a:pt x="3104370" y="464457"/>
                </a:lnTo>
                <a:lnTo>
                  <a:pt x="3205970" y="508000"/>
                </a:lnTo>
                <a:lnTo>
                  <a:pt x="3307570" y="449942"/>
                </a:lnTo>
                <a:lnTo>
                  <a:pt x="3394656" y="362857"/>
                </a:lnTo>
                <a:lnTo>
                  <a:pt x="3438199" y="348342"/>
                </a:lnTo>
                <a:lnTo>
                  <a:pt x="3525285" y="319314"/>
                </a:lnTo>
                <a:lnTo>
                  <a:pt x="3583342" y="319314"/>
                </a:lnTo>
                <a:lnTo>
                  <a:pt x="3699456" y="319314"/>
                </a:lnTo>
                <a:lnTo>
                  <a:pt x="3873627" y="391885"/>
                </a:lnTo>
                <a:lnTo>
                  <a:pt x="3917170" y="333828"/>
                </a:lnTo>
                <a:lnTo>
                  <a:pt x="3989742" y="217714"/>
                </a:lnTo>
                <a:lnTo>
                  <a:pt x="4091342" y="174171"/>
                </a:lnTo>
                <a:lnTo>
                  <a:pt x="4192942" y="174171"/>
                </a:lnTo>
                <a:lnTo>
                  <a:pt x="4309056" y="174171"/>
                </a:lnTo>
                <a:lnTo>
                  <a:pt x="4410656" y="203200"/>
                </a:lnTo>
                <a:lnTo>
                  <a:pt x="4468713" y="290285"/>
                </a:lnTo>
                <a:lnTo>
                  <a:pt x="4483227" y="304800"/>
                </a:lnTo>
                <a:lnTo>
                  <a:pt x="4541285" y="174171"/>
                </a:lnTo>
                <a:lnTo>
                  <a:pt x="4773513" y="58057"/>
                </a:lnTo>
                <a:lnTo>
                  <a:pt x="5020256" y="72571"/>
                </a:lnTo>
                <a:lnTo>
                  <a:pt x="5208942" y="159657"/>
                </a:lnTo>
                <a:lnTo>
                  <a:pt x="5296027" y="217714"/>
                </a:lnTo>
                <a:lnTo>
                  <a:pt x="5441170" y="0"/>
                </a:lnTo>
                <a:lnTo>
                  <a:pt x="5615342" y="14514"/>
                </a:lnTo>
                <a:lnTo>
                  <a:pt x="5789513" y="43542"/>
                </a:lnTo>
                <a:lnTo>
                  <a:pt x="5833056" y="145142"/>
                </a:lnTo>
                <a:lnTo>
                  <a:pt x="5847570" y="188685"/>
                </a:lnTo>
                <a:lnTo>
                  <a:pt x="6007227" y="43542"/>
                </a:lnTo>
                <a:lnTo>
                  <a:pt x="6137856" y="29028"/>
                </a:lnTo>
                <a:lnTo>
                  <a:pt x="6297513" y="29028"/>
                </a:lnTo>
                <a:lnTo>
                  <a:pt x="6355570" y="101600"/>
                </a:lnTo>
                <a:lnTo>
                  <a:pt x="6428142" y="203200"/>
                </a:lnTo>
                <a:lnTo>
                  <a:pt x="6587799" y="87085"/>
                </a:lnTo>
                <a:lnTo>
                  <a:pt x="6689399" y="43542"/>
                </a:lnTo>
                <a:lnTo>
                  <a:pt x="6776485" y="43542"/>
                </a:lnTo>
                <a:lnTo>
                  <a:pt x="6878085" y="43542"/>
                </a:lnTo>
                <a:lnTo>
                  <a:pt x="7008713" y="217714"/>
                </a:lnTo>
                <a:cubicBezTo>
                  <a:pt x="7008680" y="559465"/>
                  <a:pt x="7008646" y="901217"/>
                  <a:pt x="7008613" y="1242968"/>
                </a:cubicBezTo>
                <a:lnTo>
                  <a:pt x="6616733" y="1252494"/>
                </a:lnTo>
                <a:lnTo>
                  <a:pt x="5866990" y="1228451"/>
                </a:lnTo>
                <a:lnTo>
                  <a:pt x="5231545" y="1232988"/>
                </a:lnTo>
                <a:lnTo>
                  <a:pt x="4176100" y="1238885"/>
                </a:lnTo>
                <a:lnTo>
                  <a:pt x="3574167" y="1288981"/>
                </a:lnTo>
                <a:lnTo>
                  <a:pt x="3169096" y="1496981"/>
                </a:lnTo>
                <a:lnTo>
                  <a:pt x="2538313" y="1538514"/>
                </a:lnTo>
                <a:lnTo>
                  <a:pt x="1710999" y="1524000"/>
                </a:lnTo>
                <a:lnTo>
                  <a:pt x="1130427" y="1524000"/>
                </a:lnTo>
                <a:lnTo>
                  <a:pt x="683650" y="1511047"/>
                </a:lnTo>
                <a:lnTo>
                  <a:pt x="332142" y="1480457"/>
                </a:lnTo>
                <a:lnTo>
                  <a:pt x="216003" y="1368770"/>
                </a:lnTo>
                <a:lnTo>
                  <a:pt x="72001" y="1224691"/>
                </a:lnTo>
                <a:close/>
              </a:path>
            </a:pathLst>
          </a:custGeom>
          <a:solidFill>
            <a:srgbClr val="4F81BD">
              <a:alpha val="32941"/>
            </a:srgbClr>
          </a:solidFill>
          <a:ln w="76200">
            <a:solidFill>
              <a:srgbClr val="385D8A">
                <a:alpha val="38039"/>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 name="Freeform 1"/>
          <p:cNvSpPr/>
          <p:nvPr/>
        </p:nvSpPr>
        <p:spPr>
          <a:xfrm>
            <a:off x="246063" y="3133725"/>
            <a:ext cx="4473575" cy="887413"/>
          </a:xfrm>
          <a:custGeom>
            <a:avLst/>
            <a:gdLst>
              <a:gd name="connsiteX0" fmla="*/ 19050 w 3943350"/>
              <a:gd name="connsiteY0" fmla="*/ 0 h 866775"/>
              <a:gd name="connsiteX1" fmla="*/ 2295525 w 3943350"/>
              <a:gd name="connsiteY1" fmla="*/ 19050 h 866775"/>
              <a:gd name="connsiteX2" fmla="*/ 3943350 w 3943350"/>
              <a:gd name="connsiteY2" fmla="*/ 28575 h 866775"/>
              <a:gd name="connsiteX3" fmla="*/ 3429000 w 3943350"/>
              <a:gd name="connsiteY3" fmla="*/ 171450 h 866775"/>
              <a:gd name="connsiteX4" fmla="*/ 2828925 w 3943350"/>
              <a:gd name="connsiteY4" fmla="*/ 381000 h 866775"/>
              <a:gd name="connsiteX5" fmla="*/ 1790700 w 3943350"/>
              <a:gd name="connsiteY5" fmla="*/ 666750 h 866775"/>
              <a:gd name="connsiteX6" fmla="*/ 1114425 w 3943350"/>
              <a:gd name="connsiteY6" fmla="*/ 809625 h 866775"/>
              <a:gd name="connsiteX7" fmla="*/ 304800 w 3943350"/>
              <a:gd name="connsiteY7" fmla="*/ 857250 h 866775"/>
              <a:gd name="connsiteX8" fmla="*/ 0 w 3943350"/>
              <a:gd name="connsiteY8" fmla="*/ 866775 h 866775"/>
              <a:gd name="connsiteX9" fmla="*/ 19050 w 3943350"/>
              <a:gd name="connsiteY9" fmla="*/ 0 h 866775"/>
              <a:gd name="connsiteX0" fmla="*/ 19050 w 3677154"/>
              <a:gd name="connsiteY0" fmla="*/ 9043 h 875818"/>
              <a:gd name="connsiteX1" fmla="*/ 2295525 w 3677154"/>
              <a:gd name="connsiteY1" fmla="*/ 28093 h 875818"/>
              <a:gd name="connsiteX2" fmla="*/ 3677154 w 3677154"/>
              <a:gd name="connsiteY2" fmla="*/ 0 h 875818"/>
              <a:gd name="connsiteX3" fmla="*/ 3429000 w 3677154"/>
              <a:gd name="connsiteY3" fmla="*/ 180493 h 875818"/>
              <a:gd name="connsiteX4" fmla="*/ 2828925 w 3677154"/>
              <a:gd name="connsiteY4" fmla="*/ 390043 h 875818"/>
              <a:gd name="connsiteX5" fmla="*/ 1790700 w 3677154"/>
              <a:gd name="connsiteY5" fmla="*/ 675793 h 875818"/>
              <a:gd name="connsiteX6" fmla="*/ 1114425 w 3677154"/>
              <a:gd name="connsiteY6" fmla="*/ 818668 h 875818"/>
              <a:gd name="connsiteX7" fmla="*/ 304800 w 3677154"/>
              <a:gd name="connsiteY7" fmla="*/ 866293 h 875818"/>
              <a:gd name="connsiteX8" fmla="*/ 0 w 3677154"/>
              <a:gd name="connsiteY8" fmla="*/ 875818 h 875818"/>
              <a:gd name="connsiteX9" fmla="*/ 19050 w 3677154"/>
              <a:gd name="connsiteY9" fmla="*/ 9043 h 875818"/>
              <a:gd name="connsiteX0" fmla="*/ 19050 w 3677154"/>
              <a:gd name="connsiteY0" fmla="*/ 9043 h 875818"/>
              <a:gd name="connsiteX1" fmla="*/ 2295525 w 3677154"/>
              <a:gd name="connsiteY1" fmla="*/ 28093 h 875818"/>
              <a:gd name="connsiteX2" fmla="*/ 3677154 w 3677154"/>
              <a:gd name="connsiteY2" fmla="*/ 0 h 875818"/>
              <a:gd name="connsiteX3" fmla="*/ 3405512 w 3677154"/>
              <a:gd name="connsiteY3" fmla="*/ 142875 h 875818"/>
              <a:gd name="connsiteX4" fmla="*/ 2828925 w 3677154"/>
              <a:gd name="connsiteY4" fmla="*/ 390043 h 875818"/>
              <a:gd name="connsiteX5" fmla="*/ 1790700 w 3677154"/>
              <a:gd name="connsiteY5" fmla="*/ 675793 h 875818"/>
              <a:gd name="connsiteX6" fmla="*/ 1114425 w 3677154"/>
              <a:gd name="connsiteY6" fmla="*/ 818668 h 875818"/>
              <a:gd name="connsiteX7" fmla="*/ 304800 w 3677154"/>
              <a:gd name="connsiteY7" fmla="*/ 866293 h 875818"/>
              <a:gd name="connsiteX8" fmla="*/ 0 w 3677154"/>
              <a:gd name="connsiteY8" fmla="*/ 875818 h 875818"/>
              <a:gd name="connsiteX9" fmla="*/ 19050 w 3677154"/>
              <a:gd name="connsiteY9" fmla="*/ 9043 h 87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7154" h="875818">
                <a:moveTo>
                  <a:pt x="19050" y="9043"/>
                </a:moveTo>
                <a:lnTo>
                  <a:pt x="2295525" y="28093"/>
                </a:lnTo>
                <a:lnTo>
                  <a:pt x="3677154" y="0"/>
                </a:lnTo>
                <a:lnTo>
                  <a:pt x="3405512" y="142875"/>
                </a:lnTo>
                <a:lnTo>
                  <a:pt x="2828925" y="390043"/>
                </a:lnTo>
                <a:lnTo>
                  <a:pt x="1790700" y="675793"/>
                </a:lnTo>
                <a:lnTo>
                  <a:pt x="1114425" y="818668"/>
                </a:lnTo>
                <a:lnTo>
                  <a:pt x="304800" y="866293"/>
                </a:lnTo>
                <a:lnTo>
                  <a:pt x="0" y="875818"/>
                </a:lnTo>
                <a:lnTo>
                  <a:pt x="19050" y="9043"/>
                </a:lnTo>
                <a:close/>
              </a:path>
            </a:pathLst>
          </a:custGeom>
          <a:solidFill>
            <a:srgbClr val="4F81BD">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 name="Isosceles Triangle 2"/>
          <p:cNvSpPr/>
          <p:nvPr/>
        </p:nvSpPr>
        <p:spPr>
          <a:xfrm>
            <a:off x="5915025" y="2735263"/>
            <a:ext cx="1757363" cy="444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5" name="Straight Arrow Connector 4"/>
          <p:cNvCxnSpPr>
            <a:stCxn id="46" idx="70"/>
          </p:cNvCxnSpPr>
          <p:nvPr/>
        </p:nvCxnSpPr>
        <p:spPr>
          <a:xfrm flipH="1">
            <a:off x="5915025" y="2833688"/>
            <a:ext cx="15875" cy="275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656513" y="2841625"/>
            <a:ext cx="14287" cy="275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a:off x="822325" y="3035300"/>
            <a:ext cx="787400" cy="730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51" name="Straight Arrow Connector 50"/>
          <p:cNvCxnSpPr>
            <a:stCxn id="50" idx="2"/>
          </p:cNvCxnSpPr>
          <p:nvPr/>
        </p:nvCxnSpPr>
        <p:spPr>
          <a:xfrm flipH="1">
            <a:off x="803275" y="3108325"/>
            <a:ext cx="19050" cy="2751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1590675" y="3105150"/>
            <a:ext cx="15875" cy="275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ChangeArrowheads="1"/>
          </p:cNvSpPr>
          <p:nvPr/>
        </p:nvSpPr>
        <p:spPr bwMode="auto">
          <a:xfrm>
            <a:off x="468313" y="0"/>
            <a:ext cx="8351837"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The Desertification of Australia</a:t>
            </a:r>
          </a:p>
          <a:p>
            <a:pPr eaLnBrk="1" hangingPunct="1"/>
            <a:endParaRPr lang="en-AU" altLang="en-US"/>
          </a:p>
          <a:p>
            <a:pPr algn="just" eaLnBrk="1" hangingPunct="1"/>
            <a:r>
              <a:rPr lang="en-AU" altLang="en-US"/>
              <a:t>There is evidence that the desertification of much of Australia coincided with the replacement of fire-tender rainforest with fire-resistant sclerophyll forest about a hundred thousand years ago. This may have been due to increased lightning strikes with climate change, or the arrival of Man:</a:t>
            </a:r>
          </a:p>
          <a:p>
            <a:pPr lvl="1" algn="just" eaLnBrk="1" hangingPunct="1"/>
            <a:r>
              <a:rPr lang="en-AU" altLang="en-US" i="1"/>
              <a:t>“For a specific example Makarieva and Gorshkov point to prehistoric Australia. They believe the pump ‘explains the enigmatic conversion of Australian forests to deserts that roughly coincides in timing with the appearance of the first people.’   ” </a:t>
            </a:r>
          </a:p>
          <a:p>
            <a:pPr lvl="1" algn="just" eaLnBrk="1" hangingPunct="1"/>
            <a:br>
              <a:rPr lang="en-AU" altLang="en-US" i="1"/>
            </a:br>
            <a:r>
              <a:rPr lang="en-AU" altLang="en-US" i="1"/>
              <a:t>“According to Makarieva and Gorshkov, when these early peoples burned small bands of forests along the coast where they first inhabited, ‘The internal inland forests were cut off from the ocean (the tube of the pump cut off) and underwent rapid desertification.’  ”</a:t>
            </a:r>
          </a:p>
          <a:p>
            <a:pPr lvl="1" algn="just" eaLnBrk="1" hangingPunct="1"/>
            <a:r>
              <a:rPr lang="en-AU" altLang="en-US" i="1"/>
              <a:t> </a:t>
            </a:r>
            <a:br>
              <a:rPr lang="en-AU" altLang="en-US" i="1"/>
            </a:br>
            <a:r>
              <a:rPr lang="en-AU" altLang="en-US" i="1"/>
              <a:t>“Simply put a loss of coastal forests—which had been driving rain from the ocean into the interior—caused Australia's current dry climate. If Australia hadn't lost those coastal forests, its environment may be entirely different today—and would not be suffering from extreme and persistent droughts.”</a:t>
            </a:r>
          </a:p>
          <a:p>
            <a:pPr lvl="1" algn="just" eaLnBrk="1" hangingPunct="1"/>
            <a:endParaRPr lang="en-AU" altLang="en-US" i="1"/>
          </a:p>
          <a:p>
            <a:pPr lvl="1" algn="just" eaLnBrk="1" hangingPunct="1"/>
            <a:r>
              <a:rPr lang="en-AU" altLang="en-US" b="1"/>
              <a:t>Source: Mongabay.com, 1 April 2009 </a:t>
            </a:r>
            <a:endParaRPr lang="en-AU" altLang="en-US"/>
          </a:p>
          <a:p>
            <a:pPr lvl="1" algn="just" eaLnBrk="1" hangingPunct="1"/>
            <a:endParaRPr lang="en-AU" altLang="en-US"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lean Energy Wind Tower's Solar Wind Downdraft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25538"/>
            <a:ext cx="52387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
          <p:cNvSpPr txBox="1">
            <a:spLocks noChangeArrowheads="1"/>
          </p:cNvSpPr>
          <p:nvPr/>
        </p:nvSpPr>
        <p:spPr bwMode="auto">
          <a:xfrm>
            <a:off x="962025" y="19050"/>
            <a:ext cx="6553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400" b="1"/>
              <a:t>First, the Gravity Tower</a:t>
            </a:r>
          </a:p>
        </p:txBody>
      </p:sp>
      <p:sp>
        <p:nvSpPr>
          <p:cNvPr id="3" name="TextBox 2"/>
          <p:cNvSpPr txBox="1">
            <a:spLocks noChangeArrowheads="1"/>
          </p:cNvSpPr>
          <p:nvPr/>
        </p:nvSpPr>
        <p:spPr bwMode="auto">
          <a:xfrm>
            <a:off x="250825" y="5229225"/>
            <a:ext cx="864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dirty="0"/>
              <a:t>A Solar Wind Energy Tower proposed for Arizona has a design capacity of 450 MW.         (4 x 10</a:t>
            </a:r>
            <a:r>
              <a:rPr lang="en-AU" altLang="en-US" baseline="30000" dirty="0"/>
              <a:t>9</a:t>
            </a:r>
            <a:r>
              <a:rPr lang="en-AU" altLang="en-US" dirty="0"/>
              <a:t> </a:t>
            </a:r>
            <a:r>
              <a:rPr lang="en-AU" altLang="en-US" dirty="0" err="1"/>
              <a:t>kWhr</a:t>
            </a:r>
            <a:r>
              <a:rPr lang="en-AU" altLang="en-US" dirty="0"/>
              <a:t> per annum) </a:t>
            </a:r>
          </a:p>
        </p:txBody>
      </p:sp>
      <p:sp>
        <p:nvSpPr>
          <p:cNvPr id="4" name="TextBox 3"/>
          <p:cNvSpPr txBox="1">
            <a:spLocks noChangeArrowheads="1"/>
          </p:cNvSpPr>
          <p:nvPr/>
        </p:nvSpPr>
        <p:spPr bwMode="auto">
          <a:xfrm>
            <a:off x="250825" y="6021388"/>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680 m high, 350 m diameter. Projected cost $1.5 billion.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ChangeArrowheads="1"/>
          </p:cNvSpPr>
          <p:nvPr/>
        </p:nvSpPr>
        <p:spPr bwMode="auto">
          <a:xfrm>
            <a:off x="539750" y="31750"/>
            <a:ext cx="80645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The Desertification of Australia</a:t>
            </a:r>
          </a:p>
          <a:p>
            <a:pPr eaLnBrk="1" hangingPunct="1"/>
            <a:endParaRPr lang="en-AU" altLang="en-US" sz="1200"/>
          </a:p>
          <a:p>
            <a:pPr eaLnBrk="1" hangingPunct="1"/>
            <a:r>
              <a:rPr lang="en-AU" altLang="en-US" sz="1700"/>
              <a:t>This thesis is supported in </a:t>
            </a:r>
            <a:r>
              <a:rPr lang="en-AU" altLang="en-US" sz="1700" b="1"/>
              <a:t>Fire: The Australian Experience </a:t>
            </a:r>
            <a:r>
              <a:rPr lang="en-AU" altLang="en-US" sz="1600"/>
              <a:t>:</a:t>
            </a:r>
          </a:p>
          <a:p>
            <a:pPr lvl="1" algn="just" eaLnBrk="1" hangingPunct="1"/>
            <a:r>
              <a:rPr lang="en-AU" altLang="en-US" sz="1700" i="1"/>
              <a:t>“Some scientists believe that this dramatic increase in charcoal is due to fires deliberately started by people, and that the changes in vegetation cannot be explained just in terms of climate changes. This is because, at this site, there had been little change in vegetation before this, despite significant fluctuations in climate in North Eastern Australia. In addition to this there was a continuous charcoal record throughout all samples, indicating that there would always have been some naturally occurring fire in the environment and this also had little effect on the environment. Evidence of this kind has been used to support the theory that Aborigines were living in Australia well before the generally accepted figure of 40,000 years ago.”</a:t>
            </a:r>
            <a:r>
              <a:rPr lang="en-AU" altLang="en-US" sz="1700" u="sng">
                <a:hlinkClick r:id="rId2"/>
              </a:rPr>
              <a:t> </a:t>
            </a:r>
          </a:p>
          <a:p>
            <a:pPr lvl="1" algn="just" eaLnBrk="1" hangingPunct="1"/>
            <a:endParaRPr lang="en-AU" altLang="en-US" sz="800" u="sng">
              <a:hlinkClick r:id="rId2"/>
            </a:endParaRPr>
          </a:p>
          <a:p>
            <a:pPr algn="just" eaLnBrk="1" hangingPunct="1"/>
            <a:r>
              <a:rPr lang="en-AU" altLang="en-US" sz="1400" u="sng">
                <a:hlinkClick r:id="rId2"/>
              </a:rPr>
              <a:t>http://www.rfs.nsw.gov.au/file_system/attachments/State/Attachment_20050308_44889DFD.pdf</a:t>
            </a:r>
            <a:endParaRPr lang="en-AU" altLang="en-US" sz="1400" u="sng"/>
          </a:p>
          <a:p>
            <a:pPr algn="just" eaLnBrk="1" hangingPunct="1"/>
            <a:r>
              <a:rPr lang="en-AU" altLang="en-US" sz="1400"/>
              <a:t>Also see </a:t>
            </a:r>
            <a:r>
              <a:rPr lang="en-AU" altLang="en-US" sz="1400" b="1"/>
              <a:t>Arid Australian interior linked to landscape burning by ancient humans</a:t>
            </a:r>
            <a:r>
              <a:rPr lang="en-AU" altLang="en-US" sz="1400" b="1" u="sng"/>
              <a:t> </a:t>
            </a:r>
            <a:r>
              <a:rPr lang="en-AU" altLang="en-US" sz="1400" b="1" u="sng">
                <a:hlinkClick r:id="rId3"/>
              </a:rPr>
              <a:t>http://www.eurekalert.org/pub_releases/2005-01/uoca-aai012505.php</a:t>
            </a:r>
            <a:endParaRPr lang="en-AU" altLang="en-US" sz="1400" b="1" u="sng"/>
          </a:p>
          <a:p>
            <a:pPr eaLnBrk="1" hangingPunct="1"/>
            <a:endParaRPr lang="en-AU" altLang="en-US" sz="800"/>
          </a:p>
          <a:p>
            <a:pPr algn="just" eaLnBrk="1" hangingPunct="1"/>
            <a:r>
              <a:rPr lang="en-AU" altLang="en-US" sz="1700"/>
              <a:t>Early Man can be excused because of ignorance, but today we know what we are doing. Thus rainforests such as those of Amazonia and Borneo may also be vulnerable to destruction by the actions of Man: see the details in</a:t>
            </a:r>
          </a:p>
          <a:p>
            <a:pPr algn="just" eaLnBrk="1" hangingPunct="1"/>
            <a:r>
              <a:rPr lang="en-AU" altLang="en-US" sz="1700">
                <a:hlinkClick r:id="rId4"/>
              </a:rPr>
              <a:t>http://www.unep.org/pdf/GEOAMAZONIA.pdf</a:t>
            </a:r>
            <a:r>
              <a:rPr lang="en-AU" altLang="en-US" sz="1700"/>
              <a:t>  .</a:t>
            </a:r>
          </a:p>
          <a:p>
            <a:pPr algn="just" eaLnBrk="1" hangingPunct="1"/>
            <a:r>
              <a:rPr lang="en-AU" altLang="en-US" sz="1700"/>
              <a:t>This report discusses the future of the Amazon, including the potential impact of climate change. It warns that the combination of climate change and deforestation for farming could destroy half the Amazon within 20 years.</a:t>
            </a:r>
            <a:endParaRPr lang="en-AU" altLang="en-US" sz="16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813"/>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385763" y="0"/>
            <a:ext cx="8229600" cy="896938"/>
          </a:xfrm>
          <a:prstGeom prst="rect">
            <a:avLst/>
          </a:prstGeom>
        </p:spPr>
        <p:txBody>
          <a:bodyPr/>
          <a:lstStyle/>
          <a:p>
            <a:pPr algn="ctr">
              <a:defRPr/>
            </a:pPr>
            <a:r>
              <a:rPr lang="en-US" sz="3600" b="1" dirty="0">
                <a:latin typeface="+mj-lt"/>
                <a:ea typeface="+mj-ea"/>
                <a:cs typeface="+mj-cs"/>
              </a:rPr>
              <a:t>Enhanced Precipitation over Land</a:t>
            </a:r>
          </a:p>
        </p:txBody>
      </p:sp>
      <p:sp>
        <p:nvSpPr>
          <p:cNvPr id="50180" name="TextBox 3"/>
          <p:cNvSpPr txBox="1">
            <a:spLocks noChangeArrowheads="1"/>
          </p:cNvSpPr>
          <p:nvPr/>
        </p:nvSpPr>
        <p:spPr bwMode="auto">
          <a:xfrm>
            <a:off x="142875" y="5715000"/>
            <a:ext cx="8715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1800" b="1">
                <a:latin typeface="Arial" panose="020B0604020202020204" pitchFamily="34" charset="0"/>
              </a:rPr>
              <a:t>The use of vortex engines cannot increase global precipitation, but in conjunction with forests, it should be able to enhance its distribution. It can be seen above that maritime regions are currently strongly favoured.</a:t>
            </a:r>
          </a:p>
        </p:txBody>
      </p:sp>
      <p:sp>
        <p:nvSpPr>
          <p:cNvPr id="147461" name="Text Box 6"/>
          <p:cNvSpPr txBox="1">
            <a:spLocks noChangeArrowheads="1"/>
          </p:cNvSpPr>
          <p:nvPr/>
        </p:nvSpPr>
        <p:spPr bwMode="auto">
          <a:xfrm>
            <a:off x="8072438" y="4786313"/>
            <a:ext cx="865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latin typeface="Arial" panose="020B0604020202020204" pitchFamily="34" charset="0"/>
              </a:rPr>
              <a:t>Rainfall (mm)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fade">
                                      <p:cBhvr>
                                        <p:cTn id="7" dur="500"/>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50825" y="908050"/>
            <a:ext cx="864235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The concept of peak oil is well known. Somewhat less well known  is that fact that we are “mining” fresh water supplies much faster than they can be replenished:</a:t>
            </a:r>
          </a:p>
          <a:p>
            <a:pPr eaLnBrk="1" hangingPunct="1"/>
            <a:endParaRPr lang="en-AU" altLang="en-US"/>
          </a:p>
          <a:p>
            <a:pPr lvl="1" algn="just" eaLnBrk="1" hangingPunct="1"/>
            <a:r>
              <a:rPr lang="en-AU" altLang="en-US" i="1"/>
              <a:t>“...In some regions, water use exceeds the amount of water that is naturally  replenished every year. About one-third of the world’s population lives in countries with moderate-to-high water stress, defined by the United Nations to be water consumption that exceeds 10 percent of renewable freshwater resources. By this measure, some 80 countries, constituting 40 percent of the world’s population, were suffering from water shortages by the mid-1990s (CSD 1997, UN/WWAP 2003). By 2020, water use is expected to increase by 40 percent, and 17 percent more water will be required for food production to meet the needs of the growing population. According to another estimate from the United Nations, by 2025, 1.8 billion people will be living in regions with absolute water scarcity, and two out of three people in the world could be living under conditions of water stress (UNEP 2007)....”</a:t>
            </a:r>
          </a:p>
          <a:p>
            <a:pPr algn="just" eaLnBrk="1" hangingPunct="1"/>
            <a:endParaRPr lang="en-AU" altLang="en-US" sz="1600"/>
          </a:p>
          <a:p>
            <a:pPr algn="just" eaLnBrk="1" hangingPunct="1"/>
            <a:r>
              <a:rPr lang="en-AU" altLang="en-US" sz="1600"/>
              <a:t>From  M.Palaniappan and P.H. Gleick in </a:t>
            </a:r>
            <a:r>
              <a:rPr lang="en-AU" altLang="en-US" sz="1600">
                <a:hlinkClick r:id="rId3"/>
              </a:rPr>
              <a:t>http://www.worldwater.org/data20082009/ch01.pdf</a:t>
            </a:r>
            <a:r>
              <a:rPr lang="en-AU" altLang="en-US" sz="1600"/>
              <a:t>, 2006.</a:t>
            </a:r>
          </a:p>
          <a:p>
            <a:pPr algn="just" eaLnBrk="1" hangingPunct="1"/>
            <a:endParaRPr lang="en-AU" altLang="en-US" sz="800"/>
          </a:p>
          <a:p>
            <a:pPr algn="just" eaLnBrk="1" hangingPunct="1"/>
            <a:r>
              <a:rPr lang="en-AU" altLang="en-US" sz="1600"/>
              <a:t>We have a vicious circle in that population pressures are causing deforestation and hence degradation of the “forest pumping” effect. The vortex engine can help to “kick start” this process again.</a:t>
            </a:r>
            <a:endParaRPr lang="en-AU" altLang="en-US"/>
          </a:p>
        </p:txBody>
      </p:sp>
      <p:sp>
        <p:nvSpPr>
          <p:cNvPr id="148483" name="TextBox 2"/>
          <p:cNvSpPr txBox="1">
            <a:spLocks noChangeArrowheads="1"/>
          </p:cNvSpPr>
          <p:nvPr/>
        </p:nvSpPr>
        <p:spPr bwMode="auto">
          <a:xfrm>
            <a:off x="1655763" y="19050"/>
            <a:ext cx="5832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4000" b="1">
                <a:latin typeface="Arial" panose="020B0604020202020204" pitchFamily="34" charset="0"/>
              </a:rPr>
              <a:t>Peak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xEl>
                                              <p:pRg st="6" end="6"/>
                                            </p:txEl>
                                          </p:spTgt>
                                        </p:tgtEl>
                                        <p:attrNameLst>
                                          <p:attrName>style.visibility</p:attrName>
                                        </p:attrNameLst>
                                      </p:cBhvr>
                                      <p:to>
                                        <p:strVal val="visible"/>
                                      </p:to>
                                    </p:set>
                                    <p:animEffect transition="in" filter="blinds(horizontal)">
                                      <p:cBhvr>
                                        <p:cTn id="7" dur="500"/>
                                        <p:tgtEl>
                                          <p:spTgt spid="4608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Box 1"/>
          <p:cNvSpPr txBox="1">
            <a:spLocks noChangeArrowheads="1"/>
          </p:cNvSpPr>
          <p:nvPr/>
        </p:nvSpPr>
        <p:spPr bwMode="auto">
          <a:xfrm>
            <a:off x="539750" y="2997200"/>
            <a:ext cx="7920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Infra red absorptivity</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375" y="17463"/>
            <a:ext cx="8666163" cy="1143000"/>
          </a:xfrm>
          <a:prstGeom prst="rect">
            <a:avLst/>
          </a:prstGeom>
        </p:spPr>
        <p:txBody>
          <a:bodyPr/>
          <a:lstStyle/>
          <a:p>
            <a:pPr algn="ctr" eaLnBrk="1" hangingPunct="1">
              <a:defRPr/>
            </a:pPr>
            <a:r>
              <a:rPr lang="en-US" sz="4000" b="1" dirty="0">
                <a:latin typeface="+mj-lt"/>
                <a:ea typeface="+mj-ea"/>
                <a:cs typeface="+mj-cs"/>
              </a:rPr>
              <a:t>The Vapor Field as Solar Collector</a:t>
            </a:r>
          </a:p>
        </p:txBody>
      </p:sp>
      <p:sp>
        <p:nvSpPr>
          <p:cNvPr id="3" name="Rectangle 3"/>
          <p:cNvSpPr txBox="1">
            <a:spLocks noChangeArrowheads="1"/>
          </p:cNvSpPr>
          <p:nvPr/>
        </p:nvSpPr>
        <p:spPr>
          <a:xfrm>
            <a:off x="542925" y="1249363"/>
            <a:ext cx="8229600" cy="4525962"/>
          </a:xfrm>
          <a:prstGeom prst="rect">
            <a:avLst/>
          </a:prstGeom>
        </p:spPr>
        <p:txBody>
          <a:bodyPr/>
          <a:lstStyle/>
          <a:p>
            <a:pPr marL="342900" indent="-342900" eaLnBrk="1" hangingPunct="1">
              <a:spcBef>
                <a:spcPct val="20000"/>
              </a:spcBef>
              <a:defRPr/>
            </a:pPr>
            <a:r>
              <a:rPr lang="en-US" sz="3200" dirty="0">
                <a:latin typeface="+mn-lt"/>
                <a:cs typeface="+mn-cs"/>
              </a:rPr>
              <a:t> </a:t>
            </a:r>
          </a:p>
        </p:txBody>
      </p:sp>
      <p:sp>
        <p:nvSpPr>
          <p:cNvPr id="4" name="Oval 4"/>
          <p:cNvSpPr>
            <a:spLocks noChangeArrowheads="1"/>
          </p:cNvSpPr>
          <p:nvPr/>
        </p:nvSpPr>
        <p:spPr bwMode="auto">
          <a:xfrm rot="2231776">
            <a:off x="1654595" y="4271484"/>
            <a:ext cx="1181874" cy="116046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noFill/>
            <a:round/>
            <a:headEnd/>
            <a:tailEnd/>
          </a:ln>
          <a:effectLst/>
        </p:spPr>
        <p:txBody>
          <a:bodyPr wrap="none" anchor="ctr"/>
          <a:lstStyle/>
          <a:p>
            <a:pPr eaLnBrk="1" hangingPunct="1">
              <a:defRPr/>
            </a:pPr>
            <a:endParaRPr lang="en-US" dirty="0">
              <a:latin typeface="Arial" charset="0"/>
              <a:cs typeface="Arial" charset="0"/>
            </a:endParaRPr>
          </a:p>
        </p:txBody>
      </p:sp>
      <p:sp>
        <p:nvSpPr>
          <p:cNvPr id="5" name="Oval 6"/>
          <p:cNvSpPr>
            <a:spLocks noChangeArrowheads="1"/>
          </p:cNvSpPr>
          <p:nvPr/>
        </p:nvSpPr>
        <p:spPr bwMode="auto">
          <a:xfrm rot="18844069">
            <a:off x="5992549" y="4312301"/>
            <a:ext cx="1116000" cy="11160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noFill/>
            <a:round/>
            <a:headEnd/>
            <a:tailEnd/>
          </a:ln>
          <a:effectLst/>
        </p:spPr>
        <p:txBody>
          <a:bodyPr wrap="none" anchor="ctr"/>
          <a:lstStyle/>
          <a:p>
            <a:pPr eaLnBrk="1" hangingPunct="1">
              <a:defRPr/>
            </a:pPr>
            <a:endParaRPr lang="en-US" dirty="0">
              <a:latin typeface="Arial" charset="0"/>
              <a:cs typeface="Arial" charset="0"/>
            </a:endParaRPr>
          </a:p>
        </p:txBody>
      </p:sp>
      <p:sp>
        <p:nvSpPr>
          <p:cNvPr id="151562" name="Freeform 7"/>
          <p:cNvSpPr>
            <a:spLocks/>
          </p:cNvSpPr>
          <p:nvPr/>
        </p:nvSpPr>
        <p:spPr bwMode="auto">
          <a:xfrm>
            <a:off x="2349500" y="2462213"/>
            <a:ext cx="2189163" cy="2166937"/>
          </a:xfrm>
          <a:custGeom>
            <a:avLst/>
            <a:gdLst>
              <a:gd name="T0" fmla="*/ 0 w 1379"/>
              <a:gd name="T1" fmla="*/ 2147483646 h 1365"/>
              <a:gd name="T2" fmla="*/ 2147483646 w 1379"/>
              <a:gd name="T3" fmla="*/ 2147483646 h 1365"/>
              <a:gd name="T4" fmla="*/ 2147483646 w 1379"/>
              <a:gd name="T5" fmla="*/ 2147483646 h 1365"/>
              <a:gd name="T6" fmla="*/ 2147483646 w 1379"/>
              <a:gd name="T7" fmla="*/ 2147483646 h 1365"/>
              <a:gd name="T8" fmla="*/ 2147483646 w 1379"/>
              <a:gd name="T9" fmla="*/ 2147483646 h 1365"/>
              <a:gd name="T10" fmla="*/ 2147483646 w 1379"/>
              <a:gd name="T11" fmla="*/ 2147483646 h 1365"/>
              <a:gd name="T12" fmla="*/ 2147483646 w 1379"/>
              <a:gd name="T13" fmla="*/ 2147483646 h 1365"/>
              <a:gd name="T14" fmla="*/ 2147483646 w 1379"/>
              <a:gd name="T15" fmla="*/ 2147483646 h 1365"/>
              <a:gd name="T16" fmla="*/ 2147483646 w 1379"/>
              <a:gd name="T17" fmla="*/ 2147483646 h 1365"/>
              <a:gd name="T18" fmla="*/ 2147483646 w 1379"/>
              <a:gd name="T19" fmla="*/ 2147483646 h 1365"/>
              <a:gd name="T20" fmla="*/ 2147483646 w 1379"/>
              <a:gd name="T21" fmla="*/ 2147483646 h 1365"/>
              <a:gd name="T22" fmla="*/ 2147483646 w 1379"/>
              <a:gd name="T23" fmla="*/ 2147483646 h 1365"/>
              <a:gd name="T24" fmla="*/ 2147483646 w 1379"/>
              <a:gd name="T25" fmla="*/ 2147483646 h 1365"/>
              <a:gd name="T26" fmla="*/ 2147483646 w 1379"/>
              <a:gd name="T27" fmla="*/ 2147483646 h 1365"/>
              <a:gd name="T28" fmla="*/ 2147483646 w 1379"/>
              <a:gd name="T29" fmla="*/ 2147483646 h 1365"/>
              <a:gd name="T30" fmla="*/ 2147483646 w 1379"/>
              <a:gd name="T31" fmla="*/ 2147483646 h 1365"/>
              <a:gd name="T32" fmla="*/ 2147483646 w 1379"/>
              <a:gd name="T33" fmla="*/ 2147483646 h 1365"/>
              <a:gd name="T34" fmla="*/ 2147483646 w 1379"/>
              <a:gd name="T35" fmla="*/ 2147483646 h 1365"/>
              <a:gd name="T36" fmla="*/ 2147483646 w 1379"/>
              <a:gd name="T37" fmla="*/ 2147483646 h 1365"/>
              <a:gd name="T38" fmla="*/ 2147483646 w 1379"/>
              <a:gd name="T39" fmla="*/ 2147483646 h 1365"/>
              <a:gd name="T40" fmla="*/ 2147483646 w 1379"/>
              <a:gd name="T41" fmla="*/ 2147483646 h 1365"/>
              <a:gd name="T42" fmla="*/ 2147483646 w 1379"/>
              <a:gd name="T43" fmla="*/ 2147483646 h 1365"/>
              <a:gd name="T44" fmla="*/ 2147483646 w 1379"/>
              <a:gd name="T45" fmla="*/ 2147483646 h 1365"/>
              <a:gd name="T46" fmla="*/ 2147483646 w 1379"/>
              <a:gd name="T47" fmla="*/ 2147483646 h 1365"/>
              <a:gd name="T48" fmla="*/ 2147483646 w 1379"/>
              <a:gd name="T49" fmla="*/ 2147483646 h 1365"/>
              <a:gd name="T50" fmla="*/ 2147483646 w 1379"/>
              <a:gd name="T51" fmla="*/ 2147483646 h 1365"/>
              <a:gd name="T52" fmla="*/ 2147483646 w 1379"/>
              <a:gd name="T53" fmla="*/ 2147483646 h 1365"/>
              <a:gd name="T54" fmla="*/ 2147483646 w 1379"/>
              <a:gd name="T55" fmla="*/ 2147483646 h 1365"/>
              <a:gd name="T56" fmla="*/ 2147483646 w 1379"/>
              <a:gd name="T57" fmla="*/ 2147483646 h 1365"/>
              <a:gd name="T58" fmla="*/ 2147483646 w 1379"/>
              <a:gd name="T59" fmla="*/ 2147483646 h 1365"/>
              <a:gd name="T60" fmla="*/ 2147483646 w 1379"/>
              <a:gd name="T61" fmla="*/ 2147483646 h 1365"/>
              <a:gd name="T62" fmla="*/ 2147483646 w 1379"/>
              <a:gd name="T63" fmla="*/ 2147483646 h 1365"/>
              <a:gd name="T64" fmla="*/ 2147483646 w 1379"/>
              <a:gd name="T65" fmla="*/ 2147483646 h 1365"/>
              <a:gd name="T66" fmla="*/ 2147483646 w 1379"/>
              <a:gd name="T67" fmla="*/ 2147483646 h 1365"/>
              <a:gd name="T68" fmla="*/ 2147483646 w 1379"/>
              <a:gd name="T69" fmla="*/ 2147483646 h 1365"/>
              <a:gd name="T70" fmla="*/ 2147483646 w 1379"/>
              <a:gd name="T71" fmla="*/ 2147483646 h 1365"/>
              <a:gd name="T72" fmla="*/ 2147483646 w 1379"/>
              <a:gd name="T73" fmla="*/ 2147483646 h 1365"/>
              <a:gd name="T74" fmla="*/ 2147483646 w 1379"/>
              <a:gd name="T75" fmla="*/ 2147483646 h 1365"/>
              <a:gd name="T76" fmla="*/ 2147483646 w 1379"/>
              <a:gd name="T77" fmla="*/ 2147483646 h 1365"/>
              <a:gd name="T78" fmla="*/ 2147483646 w 1379"/>
              <a:gd name="T79" fmla="*/ 2147483646 h 1365"/>
              <a:gd name="T80" fmla="*/ 2147483646 w 1379"/>
              <a:gd name="T81" fmla="*/ 2147483646 h 1365"/>
              <a:gd name="T82" fmla="*/ 2147483646 w 1379"/>
              <a:gd name="T83" fmla="*/ 0 h 13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79"/>
              <a:gd name="T127" fmla="*/ 0 h 1365"/>
              <a:gd name="T128" fmla="*/ 1379 w 1379"/>
              <a:gd name="T129" fmla="*/ 1365 h 13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79" h="1365">
                <a:moveTo>
                  <a:pt x="0" y="1125"/>
                </a:moveTo>
                <a:cubicBezTo>
                  <a:pt x="45" y="1180"/>
                  <a:pt x="90" y="1236"/>
                  <a:pt x="142" y="1276"/>
                </a:cubicBezTo>
                <a:cubicBezTo>
                  <a:pt x="194" y="1316"/>
                  <a:pt x="257" y="1363"/>
                  <a:pt x="310" y="1364"/>
                </a:cubicBezTo>
                <a:cubicBezTo>
                  <a:pt x="363" y="1365"/>
                  <a:pt x="448" y="1335"/>
                  <a:pt x="461" y="1285"/>
                </a:cubicBezTo>
                <a:cubicBezTo>
                  <a:pt x="474" y="1235"/>
                  <a:pt x="437" y="1128"/>
                  <a:pt x="390" y="1063"/>
                </a:cubicBezTo>
                <a:cubicBezTo>
                  <a:pt x="343" y="998"/>
                  <a:pt x="232" y="905"/>
                  <a:pt x="177" y="895"/>
                </a:cubicBezTo>
                <a:cubicBezTo>
                  <a:pt x="122" y="885"/>
                  <a:pt x="64" y="963"/>
                  <a:pt x="62" y="1001"/>
                </a:cubicBezTo>
                <a:cubicBezTo>
                  <a:pt x="60" y="1039"/>
                  <a:pt x="119" y="1091"/>
                  <a:pt x="168" y="1125"/>
                </a:cubicBezTo>
                <a:cubicBezTo>
                  <a:pt x="217" y="1159"/>
                  <a:pt x="291" y="1198"/>
                  <a:pt x="354" y="1205"/>
                </a:cubicBezTo>
                <a:cubicBezTo>
                  <a:pt x="417" y="1212"/>
                  <a:pt x="502" y="1215"/>
                  <a:pt x="549" y="1169"/>
                </a:cubicBezTo>
                <a:cubicBezTo>
                  <a:pt x="596" y="1123"/>
                  <a:pt x="659" y="1004"/>
                  <a:pt x="638" y="930"/>
                </a:cubicBezTo>
                <a:cubicBezTo>
                  <a:pt x="617" y="856"/>
                  <a:pt x="485" y="755"/>
                  <a:pt x="425" y="726"/>
                </a:cubicBezTo>
                <a:cubicBezTo>
                  <a:pt x="365" y="697"/>
                  <a:pt x="278" y="718"/>
                  <a:pt x="275" y="753"/>
                </a:cubicBezTo>
                <a:cubicBezTo>
                  <a:pt x="272" y="788"/>
                  <a:pt x="364" y="896"/>
                  <a:pt x="408" y="939"/>
                </a:cubicBezTo>
                <a:cubicBezTo>
                  <a:pt x="452" y="982"/>
                  <a:pt x="486" y="997"/>
                  <a:pt x="540" y="1010"/>
                </a:cubicBezTo>
                <a:cubicBezTo>
                  <a:pt x="594" y="1023"/>
                  <a:pt x="695" y="1048"/>
                  <a:pt x="735" y="1019"/>
                </a:cubicBezTo>
                <a:cubicBezTo>
                  <a:pt x="775" y="990"/>
                  <a:pt x="783" y="889"/>
                  <a:pt x="780" y="833"/>
                </a:cubicBezTo>
                <a:cubicBezTo>
                  <a:pt x="777" y="777"/>
                  <a:pt x="762" y="726"/>
                  <a:pt x="718" y="682"/>
                </a:cubicBezTo>
                <a:cubicBezTo>
                  <a:pt x="674" y="638"/>
                  <a:pt x="569" y="577"/>
                  <a:pt x="514" y="567"/>
                </a:cubicBezTo>
                <a:cubicBezTo>
                  <a:pt x="459" y="557"/>
                  <a:pt x="396" y="580"/>
                  <a:pt x="390" y="620"/>
                </a:cubicBezTo>
                <a:cubicBezTo>
                  <a:pt x="384" y="660"/>
                  <a:pt x="426" y="762"/>
                  <a:pt x="478" y="806"/>
                </a:cubicBezTo>
                <a:cubicBezTo>
                  <a:pt x="530" y="850"/>
                  <a:pt x="629" y="877"/>
                  <a:pt x="700" y="886"/>
                </a:cubicBezTo>
                <a:cubicBezTo>
                  <a:pt x="771" y="895"/>
                  <a:pt x="864" y="897"/>
                  <a:pt x="904" y="859"/>
                </a:cubicBezTo>
                <a:cubicBezTo>
                  <a:pt x="944" y="821"/>
                  <a:pt x="955" y="725"/>
                  <a:pt x="939" y="656"/>
                </a:cubicBezTo>
                <a:cubicBezTo>
                  <a:pt x="923" y="587"/>
                  <a:pt x="866" y="477"/>
                  <a:pt x="806" y="443"/>
                </a:cubicBezTo>
                <a:cubicBezTo>
                  <a:pt x="746" y="409"/>
                  <a:pt x="600" y="420"/>
                  <a:pt x="576" y="452"/>
                </a:cubicBezTo>
                <a:cubicBezTo>
                  <a:pt x="552" y="484"/>
                  <a:pt x="630" y="589"/>
                  <a:pt x="664" y="638"/>
                </a:cubicBezTo>
                <a:cubicBezTo>
                  <a:pt x="698" y="687"/>
                  <a:pt x="724" y="726"/>
                  <a:pt x="780" y="744"/>
                </a:cubicBezTo>
                <a:cubicBezTo>
                  <a:pt x="836" y="762"/>
                  <a:pt x="954" y="784"/>
                  <a:pt x="1001" y="744"/>
                </a:cubicBezTo>
                <a:cubicBezTo>
                  <a:pt x="1048" y="704"/>
                  <a:pt x="1084" y="585"/>
                  <a:pt x="1063" y="505"/>
                </a:cubicBezTo>
                <a:cubicBezTo>
                  <a:pt x="1042" y="425"/>
                  <a:pt x="936" y="301"/>
                  <a:pt x="877" y="266"/>
                </a:cubicBezTo>
                <a:cubicBezTo>
                  <a:pt x="818" y="231"/>
                  <a:pt x="725" y="242"/>
                  <a:pt x="709" y="292"/>
                </a:cubicBezTo>
                <a:cubicBezTo>
                  <a:pt x="693" y="342"/>
                  <a:pt x="717" y="514"/>
                  <a:pt x="780" y="567"/>
                </a:cubicBezTo>
                <a:cubicBezTo>
                  <a:pt x="843" y="620"/>
                  <a:pt x="1015" y="638"/>
                  <a:pt x="1090" y="611"/>
                </a:cubicBezTo>
                <a:cubicBezTo>
                  <a:pt x="1165" y="584"/>
                  <a:pt x="1239" y="491"/>
                  <a:pt x="1232" y="407"/>
                </a:cubicBezTo>
                <a:cubicBezTo>
                  <a:pt x="1225" y="323"/>
                  <a:pt x="1105" y="153"/>
                  <a:pt x="1046" y="106"/>
                </a:cubicBezTo>
                <a:cubicBezTo>
                  <a:pt x="987" y="59"/>
                  <a:pt x="899" y="95"/>
                  <a:pt x="877" y="124"/>
                </a:cubicBezTo>
                <a:cubicBezTo>
                  <a:pt x="855" y="153"/>
                  <a:pt x="851" y="233"/>
                  <a:pt x="913" y="283"/>
                </a:cubicBezTo>
                <a:cubicBezTo>
                  <a:pt x="975" y="333"/>
                  <a:pt x="1172" y="410"/>
                  <a:pt x="1249" y="425"/>
                </a:cubicBezTo>
                <a:cubicBezTo>
                  <a:pt x="1326" y="440"/>
                  <a:pt x="1379" y="431"/>
                  <a:pt x="1373" y="372"/>
                </a:cubicBezTo>
                <a:cubicBezTo>
                  <a:pt x="1367" y="313"/>
                  <a:pt x="1282" y="133"/>
                  <a:pt x="1214" y="71"/>
                </a:cubicBezTo>
                <a:cubicBezTo>
                  <a:pt x="1146" y="9"/>
                  <a:pt x="1018" y="15"/>
                  <a:pt x="966" y="0"/>
                </a:cubicBezTo>
              </a:path>
            </a:pathLst>
          </a:custGeom>
          <a:noFill/>
          <a:ln w="9525">
            <a:solidFill>
              <a:srgbClr val="777777"/>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51563" name="Freeform 10"/>
          <p:cNvSpPr>
            <a:spLocks/>
          </p:cNvSpPr>
          <p:nvPr/>
        </p:nvSpPr>
        <p:spPr bwMode="auto">
          <a:xfrm rot="-4999358">
            <a:off x="4260850" y="2573338"/>
            <a:ext cx="2189163" cy="2166937"/>
          </a:xfrm>
          <a:custGeom>
            <a:avLst/>
            <a:gdLst>
              <a:gd name="T0" fmla="*/ 0 w 1379"/>
              <a:gd name="T1" fmla="*/ 2147483646 h 1365"/>
              <a:gd name="T2" fmla="*/ 2147483646 w 1379"/>
              <a:gd name="T3" fmla="*/ 2147483646 h 1365"/>
              <a:gd name="T4" fmla="*/ 2147483646 w 1379"/>
              <a:gd name="T5" fmla="*/ 2147483646 h 1365"/>
              <a:gd name="T6" fmla="*/ 2147483646 w 1379"/>
              <a:gd name="T7" fmla="*/ 2147483646 h 1365"/>
              <a:gd name="T8" fmla="*/ 2147483646 w 1379"/>
              <a:gd name="T9" fmla="*/ 2147483646 h 1365"/>
              <a:gd name="T10" fmla="*/ 2147483646 w 1379"/>
              <a:gd name="T11" fmla="*/ 2147483646 h 1365"/>
              <a:gd name="T12" fmla="*/ 2147483646 w 1379"/>
              <a:gd name="T13" fmla="*/ 2147483646 h 1365"/>
              <a:gd name="T14" fmla="*/ 2147483646 w 1379"/>
              <a:gd name="T15" fmla="*/ 2147483646 h 1365"/>
              <a:gd name="T16" fmla="*/ 2147483646 w 1379"/>
              <a:gd name="T17" fmla="*/ 2147483646 h 1365"/>
              <a:gd name="T18" fmla="*/ 2147483646 w 1379"/>
              <a:gd name="T19" fmla="*/ 2147483646 h 1365"/>
              <a:gd name="T20" fmla="*/ 2147483646 w 1379"/>
              <a:gd name="T21" fmla="*/ 2147483646 h 1365"/>
              <a:gd name="T22" fmla="*/ 2147483646 w 1379"/>
              <a:gd name="T23" fmla="*/ 2147483646 h 1365"/>
              <a:gd name="T24" fmla="*/ 2147483646 w 1379"/>
              <a:gd name="T25" fmla="*/ 2147483646 h 1365"/>
              <a:gd name="T26" fmla="*/ 2147483646 w 1379"/>
              <a:gd name="T27" fmla="*/ 2147483646 h 1365"/>
              <a:gd name="T28" fmla="*/ 2147483646 w 1379"/>
              <a:gd name="T29" fmla="*/ 2147483646 h 1365"/>
              <a:gd name="T30" fmla="*/ 2147483646 w 1379"/>
              <a:gd name="T31" fmla="*/ 2147483646 h 1365"/>
              <a:gd name="T32" fmla="*/ 2147483646 w 1379"/>
              <a:gd name="T33" fmla="*/ 2147483646 h 1365"/>
              <a:gd name="T34" fmla="*/ 2147483646 w 1379"/>
              <a:gd name="T35" fmla="*/ 2147483646 h 1365"/>
              <a:gd name="T36" fmla="*/ 2147483646 w 1379"/>
              <a:gd name="T37" fmla="*/ 2147483646 h 1365"/>
              <a:gd name="T38" fmla="*/ 2147483646 w 1379"/>
              <a:gd name="T39" fmla="*/ 2147483646 h 1365"/>
              <a:gd name="T40" fmla="*/ 2147483646 w 1379"/>
              <a:gd name="T41" fmla="*/ 2147483646 h 1365"/>
              <a:gd name="T42" fmla="*/ 2147483646 w 1379"/>
              <a:gd name="T43" fmla="*/ 2147483646 h 1365"/>
              <a:gd name="T44" fmla="*/ 2147483646 w 1379"/>
              <a:gd name="T45" fmla="*/ 2147483646 h 1365"/>
              <a:gd name="T46" fmla="*/ 2147483646 w 1379"/>
              <a:gd name="T47" fmla="*/ 2147483646 h 1365"/>
              <a:gd name="T48" fmla="*/ 2147483646 w 1379"/>
              <a:gd name="T49" fmla="*/ 2147483646 h 1365"/>
              <a:gd name="T50" fmla="*/ 2147483646 w 1379"/>
              <a:gd name="T51" fmla="*/ 2147483646 h 1365"/>
              <a:gd name="T52" fmla="*/ 2147483646 w 1379"/>
              <a:gd name="T53" fmla="*/ 2147483646 h 1365"/>
              <a:gd name="T54" fmla="*/ 2147483646 w 1379"/>
              <a:gd name="T55" fmla="*/ 2147483646 h 1365"/>
              <a:gd name="T56" fmla="*/ 2147483646 w 1379"/>
              <a:gd name="T57" fmla="*/ 2147483646 h 1365"/>
              <a:gd name="T58" fmla="*/ 2147483646 w 1379"/>
              <a:gd name="T59" fmla="*/ 2147483646 h 1365"/>
              <a:gd name="T60" fmla="*/ 2147483646 w 1379"/>
              <a:gd name="T61" fmla="*/ 2147483646 h 1365"/>
              <a:gd name="T62" fmla="*/ 2147483646 w 1379"/>
              <a:gd name="T63" fmla="*/ 2147483646 h 1365"/>
              <a:gd name="T64" fmla="*/ 2147483646 w 1379"/>
              <a:gd name="T65" fmla="*/ 2147483646 h 1365"/>
              <a:gd name="T66" fmla="*/ 2147483646 w 1379"/>
              <a:gd name="T67" fmla="*/ 2147483646 h 1365"/>
              <a:gd name="T68" fmla="*/ 2147483646 w 1379"/>
              <a:gd name="T69" fmla="*/ 2147483646 h 1365"/>
              <a:gd name="T70" fmla="*/ 2147483646 w 1379"/>
              <a:gd name="T71" fmla="*/ 2147483646 h 1365"/>
              <a:gd name="T72" fmla="*/ 2147483646 w 1379"/>
              <a:gd name="T73" fmla="*/ 2147483646 h 1365"/>
              <a:gd name="T74" fmla="*/ 2147483646 w 1379"/>
              <a:gd name="T75" fmla="*/ 2147483646 h 1365"/>
              <a:gd name="T76" fmla="*/ 2147483646 w 1379"/>
              <a:gd name="T77" fmla="*/ 2147483646 h 1365"/>
              <a:gd name="T78" fmla="*/ 2147483646 w 1379"/>
              <a:gd name="T79" fmla="*/ 2147483646 h 1365"/>
              <a:gd name="T80" fmla="*/ 2147483646 w 1379"/>
              <a:gd name="T81" fmla="*/ 2147483646 h 1365"/>
              <a:gd name="T82" fmla="*/ 2147483646 w 1379"/>
              <a:gd name="T83" fmla="*/ 0 h 13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79"/>
              <a:gd name="T127" fmla="*/ 0 h 1365"/>
              <a:gd name="T128" fmla="*/ 1379 w 1379"/>
              <a:gd name="T129" fmla="*/ 1365 h 13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79" h="1365">
                <a:moveTo>
                  <a:pt x="0" y="1125"/>
                </a:moveTo>
                <a:cubicBezTo>
                  <a:pt x="45" y="1180"/>
                  <a:pt x="90" y="1236"/>
                  <a:pt x="142" y="1276"/>
                </a:cubicBezTo>
                <a:cubicBezTo>
                  <a:pt x="194" y="1316"/>
                  <a:pt x="257" y="1363"/>
                  <a:pt x="310" y="1364"/>
                </a:cubicBezTo>
                <a:cubicBezTo>
                  <a:pt x="363" y="1365"/>
                  <a:pt x="448" y="1335"/>
                  <a:pt x="461" y="1285"/>
                </a:cubicBezTo>
                <a:cubicBezTo>
                  <a:pt x="474" y="1235"/>
                  <a:pt x="437" y="1128"/>
                  <a:pt x="390" y="1063"/>
                </a:cubicBezTo>
                <a:cubicBezTo>
                  <a:pt x="343" y="998"/>
                  <a:pt x="232" y="905"/>
                  <a:pt x="177" y="895"/>
                </a:cubicBezTo>
                <a:cubicBezTo>
                  <a:pt x="122" y="885"/>
                  <a:pt x="64" y="963"/>
                  <a:pt x="62" y="1001"/>
                </a:cubicBezTo>
                <a:cubicBezTo>
                  <a:pt x="60" y="1039"/>
                  <a:pt x="119" y="1091"/>
                  <a:pt x="168" y="1125"/>
                </a:cubicBezTo>
                <a:cubicBezTo>
                  <a:pt x="217" y="1159"/>
                  <a:pt x="291" y="1198"/>
                  <a:pt x="354" y="1205"/>
                </a:cubicBezTo>
                <a:cubicBezTo>
                  <a:pt x="417" y="1212"/>
                  <a:pt x="502" y="1215"/>
                  <a:pt x="549" y="1169"/>
                </a:cubicBezTo>
                <a:cubicBezTo>
                  <a:pt x="596" y="1123"/>
                  <a:pt x="659" y="1004"/>
                  <a:pt x="638" y="930"/>
                </a:cubicBezTo>
                <a:cubicBezTo>
                  <a:pt x="617" y="856"/>
                  <a:pt x="485" y="755"/>
                  <a:pt x="425" y="726"/>
                </a:cubicBezTo>
                <a:cubicBezTo>
                  <a:pt x="365" y="697"/>
                  <a:pt x="278" y="718"/>
                  <a:pt x="275" y="753"/>
                </a:cubicBezTo>
                <a:cubicBezTo>
                  <a:pt x="272" y="788"/>
                  <a:pt x="364" y="896"/>
                  <a:pt x="408" y="939"/>
                </a:cubicBezTo>
                <a:cubicBezTo>
                  <a:pt x="452" y="982"/>
                  <a:pt x="486" y="997"/>
                  <a:pt x="540" y="1010"/>
                </a:cubicBezTo>
                <a:cubicBezTo>
                  <a:pt x="594" y="1023"/>
                  <a:pt x="695" y="1048"/>
                  <a:pt x="735" y="1019"/>
                </a:cubicBezTo>
                <a:cubicBezTo>
                  <a:pt x="775" y="990"/>
                  <a:pt x="783" y="889"/>
                  <a:pt x="780" y="833"/>
                </a:cubicBezTo>
                <a:cubicBezTo>
                  <a:pt x="777" y="777"/>
                  <a:pt x="762" y="726"/>
                  <a:pt x="718" y="682"/>
                </a:cubicBezTo>
                <a:cubicBezTo>
                  <a:pt x="674" y="638"/>
                  <a:pt x="569" y="577"/>
                  <a:pt x="514" y="567"/>
                </a:cubicBezTo>
                <a:cubicBezTo>
                  <a:pt x="459" y="557"/>
                  <a:pt x="396" y="580"/>
                  <a:pt x="390" y="620"/>
                </a:cubicBezTo>
                <a:cubicBezTo>
                  <a:pt x="384" y="660"/>
                  <a:pt x="426" y="762"/>
                  <a:pt x="478" y="806"/>
                </a:cubicBezTo>
                <a:cubicBezTo>
                  <a:pt x="530" y="850"/>
                  <a:pt x="629" y="877"/>
                  <a:pt x="700" y="886"/>
                </a:cubicBezTo>
                <a:cubicBezTo>
                  <a:pt x="771" y="895"/>
                  <a:pt x="864" y="897"/>
                  <a:pt x="904" y="859"/>
                </a:cubicBezTo>
                <a:cubicBezTo>
                  <a:pt x="944" y="821"/>
                  <a:pt x="955" y="725"/>
                  <a:pt x="939" y="656"/>
                </a:cubicBezTo>
                <a:cubicBezTo>
                  <a:pt x="923" y="587"/>
                  <a:pt x="866" y="477"/>
                  <a:pt x="806" y="443"/>
                </a:cubicBezTo>
                <a:cubicBezTo>
                  <a:pt x="746" y="409"/>
                  <a:pt x="600" y="420"/>
                  <a:pt x="576" y="452"/>
                </a:cubicBezTo>
                <a:cubicBezTo>
                  <a:pt x="552" y="484"/>
                  <a:pt x="630" y="589"/>
                  <a:pt x="664" y="638"/>
                </a:cubicBezTo>
                <a:cubicBezTo>
                  <a:pt x="698" y="687"/>
                  <a:pt x="724" y="726"/>
                  <a:pt x="780" y="744"/>
                </a:cubicBezTo>
                <a:cubicBezTo>
                  <a:pt x="836" y="762"/>
                  <a:pt x="954" y="784"/>
                  <a:pt x="1001" y="744"/>
                </a:cubicBezTo>
                <a:cubicBezTo>
                  <a:pt x="1048" y="704"/>
                  <a:pt x="1084" y="585"/>
                  <a:pt x="1063" y="505"/>
                </a:cubicBezTo>
                <a:cubicBezTo>
                  <a:pt x="1042" y="425"/>
                  <a:pt x="936" y="301"/>
                  <a:pt x="877" y="266"/>
                </a:cubicBezTo>
                <a:cubicBezTo>
                  <a:pt x="818" y="231"/>
                  <a:pt x="725" y="242"/>
                  <a:pt x="709" y="292"/>
                </a:cubicBezTo>
                <a:cubicBezTo>
                  <a:pt x="693" y="342"/>
                  <a:pt x="717" y="514"/>
                  <a:pt x="780" y="567"/>
                </a:cubicBezTo>
                <a:cubicBezTo>
                  <a:pt x="843" y="620"/>
                  <a:pt x="1015" y="638"/>
                  <a:pt x="1090" y="611"/>
                </a:cubicBezTo>
                <a:cubicBezTo>
                  <a:pt x="1165" y="584"/>
                  <a:pt x="1239" y="491"/>
                  <a:pt x="1232" y="407"/>
                </a:cubicBezTo>
                <a:cubicBezTo>
                  <a:pt x="1225" y="323"/>
                  <a:pt x="1105" y="153"/>
                  <a:pt x="1046" y="106"/>
                </a:cubicBezTo>
                <a:cubicBezTo>
                  <a:pt x="987" y="59"/>
                  <a:pt x="899" y="95"/>
                  <a:pt x="877" y="124"/>
                </a:cubicBezTo>
                <a:cubicBezTo>
                  <a:pt x="855" y="153"/>
                  <a:pt x="851" y="233"/>
                  <a:pt x="913" y="283"/>
                </a:cubicBezTo>
                <a:cubicBezTo>
                  <a:pt x="975" y="333"/>
                  <a:pt x="1172" y="410"/>
                  <a:pt x="1249" y="425"/>
                </a:cubicBezTo>
                <a:cubicBezTo>
                  <a:pt x="1326" y="440"/>
                  <a:pt x="1379" y="431"/>
                  <a:pt x="1373" y="372"/>
                </a:cubicBezTo>
                <a:cubicBezTo>
                  <a:pt x="1367" y="313"/>
                  <a:pt x="1282" y="133"/>
                  <a:pt x="1214" y="71"/>
                </a:cubicBezTo>
                <a:cubicBezTo>
                  <a:pt x="1146" y="9"/>
                  <a:pt x="1018" y="15"/>
                  <a:pt x="966" y="0"/>
                </a:cubicBezTo>
              </a:path>
            </a:pathLst>
          </a:custGeom>
          <a:noFill/>
          <a:ln w="9525">
            <a:solidFill>
              <a:srgbClr val="777777"/>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8" name="Oval 5"/>
          <p:cNvSpPr>
            <a:spLocks noChangeArrowheads="1"/>
          </p:cNvSpPr>
          <p:nvPr/>
        </p:nvSpPr>
        <p:spPr bwMode="auto">
          <a:xfrm>
            <a:off x="2843808" y="1214421"/>
            <a:ext cx="3096344" cy="2952000"/>
          </a:xfrm>
          <a:prstGeom prst="ellipse">
            <a:avLst/>
          </a:prstGeom>
          <a:gradFill flip="none" rotWithShape="1">
            <a:gsLst>
              <a:gs pos="0">
                <a:schemeClr val="bg1"/>
              </a:gs>
              <a:gs pos="50000">
                <a:srgbClr val="BBE0E3"/>
              </a:gs>
              <a:gs pos="100000">
                <a:schemeClr val="bg1"/>
              </a:gs>
            </a:gsLst>
            <a:path path="circle">
              <a:fillToRect l="50000" t="50000" r="50000" b="50000"/>
            </a:path>
            <a:tileRect/>
          </a:gradFill>
          <a:ln w="28575">
            <a:noFill/>
            <a:round/>
            <a:headEnd/>
            <a:tailEnd/>
          </a:ln>
          <a:effectLst/>
        </p:spPr>
        <p:txBody>
          <a:bodyPr wrap="none" anchor="ctr"/>
          <a:lstStyle/>
          <a:p>
            <a:pPr eaLnBrk="1" hangingPunct="1">
              <a:defRPr/>
            </a:pPr>
            <a:endParaRPr lang="en-US" dirty="0">
              <a:latin typeface="Arial" charset="0"/>
              <a:cs typeface="Arial" charset="0"/>
            </a:endParaRPr>
          </a:p>
        </p:txBody>
      </p:sp>
      <p:sp>
        <p:nvSpPr>
          <p:cNvPr id="151567" name="Text Box 11"/>
          <p:cNvSpPr txBox="1">
            <a:spLocks noChangeArrowheads="1"/>
          </p:cNvSpPr>
          <p:nvPr/>
        </p:nvSpPr>
        <p:spPr bwMode="auto">
          <a:xfrm>
            <a:off x="477838" y="5654675"/>
            <a:ext cx="8412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latin typeface="Arial" panose="020B0604020202020204" pitchFamily="34" charset="0"/>
              </a:rPr>
              <a:t>Multi-atomic molecules such as carbon dioxide and water vapor are efficient absorbers of infra-red radiation</a:t>
            </a:r>
            <a:r>
              <a:rPr lang="en-US" altLang="en-US" sz="1800" b="1">
                <a:latin typeface="Arial" panose="020B0604020202020204" pitchFamily="34" charset="0"/>
              </a:rPr>
              <a:t>  </a:t>
            </a:r>
          </a:p>
        </p:txBody>
      </p:sp>
      <p:sp>
        <p:nvSpPr>
          <p:cNvPr id="151568" name="Text Box 12"/>
          <p:cNvSpPr txBox="1">
            <a:spLocks noChangeArrowheads="1"/>
          </p:cNvSpPr>
          <p:nvPr/>
        </p:nvSpPr>
        <p:spPr bwMode="auto">
          <a:xfrm>
            <a:off x="4067175" y="2133600"/>
            <a:ext cx="7032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b="1">
                <a:latin typeface="Arial" panose="020B0604020202020204" pitchFamily="34" charset="0"/>
              </a:rPr>
              <a:t>O</a:t>
            </a:r>
          </a:p>
        </p:txBody>
      </p:sp>
      <p:sp>
        <p:nvSpPr>
          <p:cNvPr id="151569" name="Text Box 13"/>
          <p:cNvSpPr txBox="1">
            <a:spLocks noChangeArrowheads="1"/>
          </p:cNvSpPr>
          <p:nvPr/>
        </p:nvSpPr>
        <p:spPr bwMode="auto">
          <a:xfrm>
            <a:off x="1970088" y="4445000"/>
            <a:ext cx="9429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b="1">
                <a:latin typeface="Arial" panose="020B0604020202020204" pitchFamily="34" charset="0"/>
              </a:rPr>
              <a:t>H</a:t>
            </a:r>
          </a:p>
        </p:txBody>
      </p:sp>
      <p:sp>
        <p:nvSpPr>
          <p:cNvPr id="151570" name="Text Box 14"/>
          <p:cNvSpPr txBox="1">
            <a:spLocks noChangeArrowheads="1"/>
          </p:cNvSpPr>
          <p:nvPr/>
        </p:nvSpPr>
        <p:spPr bwMode="auto">
          <a:xfrm>
            <a:off x="6189663" y="4459288"/>
            <a:ext cx="9985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b="1">
                <a:latin typeface="Arial" panose="020B0604020202020204" pitchFamily="34" charset="0"/>
              </a:rPr>
              <a:t>H</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1138" y="26988"/>
            <a:ext cx="8721725" cy="1143000"/>
          </a:xfrm>
          <a:prstGeom prst="rect">
            <a:avLst/>
          </a:prstGeom>
        </p:spPr>
        <p:txBody>
          <a:bodyPr/>
          <a:lstStyle/>
          <a:p>
            <a:pPr algn="ctr" eaLnBrk="1" hangingPunct="1">
              <a:defRPr/>
            </a:pPr>
            <a:r>
              <a:rPr lang="en-US" sz="4000" b="1" dirty="0">
                <a:solidFill>
                  <a:srgbClr val="660033"/>
                </a:solidFill>
                <a:latin typeface="+mj-lt"/>
                <a:ea typeface="+mj-ea"/>
                <a:cs typeface="+mj-cs"/>
              </a:rPr>
              <a:t>Absorption of Infra-Red Radiation</a:t>
            </a:r>
          </a:p>
        </p:txBody>
      </p:sp>
      <p:sp>
        <p:nvSpPr>
          <p:cNvPr id="3" name="Rectangle 3"/>
          <p:cNvSpPr txBox="1">
            <a:spLocks noChangeArrowheads="1"/>
          </p:cNvSpPr>
          <p:nvPr/>
        </p:nvSpPr>
        <p:spPr>
          <a:xfrm>
            <a:off x="615950" y="1165225"/>
            <a:ext cx="7912100" cy="2835275"/>
          </a:xfrm>
          <a:prstGeom prst="rect">
            <a:avLst/>
          </a:prstGeom>
        </p:spPr>
        <p:txBody>
          <a:bodyPr/>
          <a:lstStyle/>
          <a:p>
            <a:pPr marL="342900" indent="-342900" algn="just" eaLnBrk="1" hangingPunct="1">
              <a:spcBef>
                <a:spcPct val="20000"/>
              </a:spcBef>
              <a:defRPr/>
            </a:pPr>
            <a:r>
              <a:rPr lang="en-US" i="1" dirty="0">
                <a:solidFill>
                  <a:srgbClr val="660033"/>
                </a:solidFill>
                <a:latin typeface="+mn-lt"/>
              </a:rPr>
              <a:t>“…compared to molecular nitrogen and oxygen, water vapor molecules are capable of great gymnastic feats. Besides being able to stretch and compress, they can bend at their mid-sections, rotate, and perform combinations of stretching, bending and rotating. Because they can move in such complex ways, they can absorb and emit much more radiation than molecules that consist of only two atoms… Changes in energy state of a single molecule are communicated to neighboring molecules with which it collides… Absorption of radiation… increases air temperature…” </a:t>
            </a:r>
          </a:p>
          <a:p>
            <a:pPr marL="342900" indent="-342900" algn="r" eaLnBrk="1" hangingPunct="1">
              <a:spcBef>
                <a:spcPct val="20000"/>
              </a:spcBef>
              <a:defRPr/>
            </a:pPr>
            <a:r>
              <a:rPr lang="en-US" dirty="0">
                <a:solidFill>
                  <a:srgbClr val="660033"/>
                </a:solidFill>
                <a:latin typeface="+mn-lt"/>
                <a:cs typeface="+mn-cs"/>
              </a:rPr>
              <a:t>Professor Kerry Emanuel   MIT</a:t>
            </a:r>
            <a:r>
              <a:rPr lang="en-US" dirty="0">
                <a:solidFill>
                  <a:srgbClr val="CC0000"/>
                </a:solidFill>
                <a:latin typeface="+mn-lt"/>
                <a:cs typeface="+mn-cs"/>
              </a:rPr>
              <a:t> </a:t>
            </a:r>
          </a:p>
        </p:txBody>
      </p:sp>
      <p:sp>
        <p:nvSpPr>
          <p:cNvPr id="41988" name="Rectangle 3"/>
          <p:cNvSpPr>
            <a:spLocks noChangeArrowheads="1"/>
          </p:cNvSpPr>
          <p:nvPr/>
        </p:nvSpPr>
        <p:spPr bwMode="auto">
          <a:xfrm>
            <a:off x="714375" y="4214813"/>
            <a:ext cx="77866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tabLst>
                <a:tab pos="8161338" algn="l"/>
              </a:tabLst>
              <a:defRPr/>
            </a:pPr>
            <a:r>
              <a:rPr lang="en-AU" dirty="0">
                <a:latin typeface="+mn-lt"/>
                <a:cs typeface="Arial" charset="0"/>
              </a:rPr>
              <a:t>Thus the water and vapour field associated with a large forest is an efficient solar collector in its own right. The solar energy is stored as the high enthalpy inherent in warm humid air.  Most of this enthalpy is in the form of the latent heat of vaporisation of water, and this energy can be utilized within the vortex engine. Hence the engines should ideally be utilized synergistically  with forests, helping to modify the local, and on a large enough scale global, climate.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blinds(horizontal)">
                                      <p:cBhvr>
                                        <p:cTn id="7" dur="500"/>
                                        <p:tgtEl>
                                          <p:spTgt spid="4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1"/>
          <p:cNvSpPr txBox="1">
            <a:spLocks noChangeArrowheads="1"/>
          </p:cNvSpPr>
          <p:nvPr/>
        </p:nvSpPr>
        <p:spPr bwMode="auto">
          <a:xfrm>
            <a:off x="1331913" y="2565400"/>
            <a:ext cx="5688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FAQs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a:latin typeface="Calibri" panose="020F0502020204030204" pitchFamily="34" charset="0"/>
              </a:rPr>
              <a:t>What are the advantages of </a:t>
            </a:r>
          </a:p>
          <a:p>
            <a:pPr algn="ctr" eaLnBrk="1" hangingPunct="1"/>
            <a:r>
              <a:rPr lang="en-US" altLang="en-US" sz="3600" b="1">
                <a:latin typeface="Calibri" panose="020F0502020204030204" pitchFamily="34" charset="0"/>
              </a:rPr>
              <a:t>Convective Vortex Systems?</a:t>
            </a:r>
            <a:r>
              <a:rPr lang="en-US" altLang="en-US" sz="3600">
                <a:latin typeface="Calibri" panose="020F0502020204030204" pitchFamily="34" charset="0"/>
              </a:rPr>
              <a:t>  </a:t>
            </a:r>
          </a:p>
        </p:txBody>
      </p:sp>
      <p:sp>
        <p:nvSpPr>
          <p:cNvPr id="44037" name="Rectangle 5"/>
          <p:cNvSpPr>
            <a:spLocks noChangeArrowheads="1"/>
          </p:cNvSpPr>
          <p:nvPr/>
        </p:nvSpPr>
        <p:spPr bwMode="auto">
          <a:xfrm>
            <a:off x="611188" y="1557338"/>
            <a:ext cx="808196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en-US" sz="2600">
                <a:latin typeface="Calibri" panose="020F0502020204030204" pitchFamily="34" charset="0"/>
              </a:rPr>
              <a:t>Reduced CO</a:t>
            </a:r>
            <a:r>
              <a:rPr lang="en-US" altLang="en-US" sz="2600" baseline="-25000">
                <a:latin typeface="Calibri" panose="020F0502020204030204" pitchFamily="34" charset="0"/>
              </a:rPr>
              <a:t>2</a:t>
            </a:r>
            <a:r>
              <a:rPr lang="en-US" altLang="en-US" sz="2600">
                <a:latin typeface="Calibri" panose="020F0502020204030204" pitchFamily="34" charset="0"/>
              </a:rPr>
              <a:t> emissions</a:t>
            </a:r>
          </a:p>
          <a:p>
            <a:pPr eaLnBrk="1" hangingPunct="1">
              <a:buFontTx/>
              <a:buChar char="•"/>
            </a:pPr>
            <a:r>
              <a:rPr lang="en-US" altLang="en-US" sz="2600">
                <a:latin typeface="Calibri" panose="020F0502020204030204" pitchFamily="34" charset="0"/>
              </a:rPr>
              <a:t>Zero fossil fuel use – instead utilization of stored solar energy within atmospheric water vapour and air</a:t>
            </a:r>
          </a:p>
          <a:p>
            <a:pPr eaLnBrk="1" hangingPunct="1">
              <a:buFontTx/>
              <a:buChar char="•"/>
            </a:pPr>
            <a:r>
              <a:rPr lang="en-US" altLang="en-US" sz="2600">
                <a:latin typeface="Calibri" panose="020F0502020204030204" pitchFamily="34" charset="0"/>
              </a:rPr>
              <a:t>Increased precipitation over land means increased plant growth and subsequent photosynthesis – hence natural sequestration of CO</a:t>
            </a:r>
            <a:r>
              <a:rPr lang="en-US" altLang="en-US" sz="2600" baseline="-25000">
                <a:latin typeface="Calibri" panose="020F0502020204030204" pitchFamily="34" charset="0"/>
              </a:rPr>
              <a:t>2</a:t>
            </a:r>
          </a:p>
          <a:p>
            <a:pPr eaLnBrk="1" hangingPunct="1">
              <a:buFontTx/>
              <a:buChar char="•"/>
            </a:pPr>
            <a:r>
              <a:rPr lang="en-US" altLang="en-US" sz="2600">
                <a:latin typeface="Calibri" panose="020F0502020204030204" pitchFamily="34" charset="0"/>
              </a:rPr>
              <a:t>Increased heat radiation to space – hence </a:t>
            </a:r>
            <a:r>
              <a:rPr lang="en-US" altLang="en-US" sz="2600" u="sng">
                <a:latin typeface="Calibri" panose="020F0502020204030204" pitchFamily="34" charset="0"/>
              </a:rPr>
              <a:t>global cooling</a:t>
            </a:r>
          </a:p>
          <a:p>
            <a:pPr eaLnBrk="1" hangingPunct="1">
              <a:buFontTx/>
              <a:buChar char="•"/>
            </a:pPr>
            <a:r>
              <a:rPr lang="en-US" altLang="en-US" sz="2600">
                <a:latin typeface="Calibri" panose="020F0502020204030204" pitchFamily="34" charset="0"/>
              </a:rPr>
              <a:t>Significantly increased terrestrial Albedo</a:t>
            </a:r>
          </a:p>
          <a:p>
            <a:pPr eaLnBrk="1" hangingPunct="1">
              <a:buFontTx/>
              <a:buChar char="•"/>
            </a:pPr>
            <a:r>
              <a:rPr lang="en-US" altLang="en-US" sz="2600">
                <a:latin typeface="Calibri" panose="020F0502020204030204" pitchFamily="34" charset="0"/>
              </a:rPr>
              <a:t>Reduction in atmospheric water vapour levels as precipitation enters the groundwater and eventually the sea – reduction in the most important greenhouse gas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blinds(horizontal)">
                                      <p:cBhvr>
                                        <p:cTn id="7" dur="500"/>
                                        <p:tgtEl>
                                          <p:spTgt spid="44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037">
                                            <p:txEl>
                                              <p:pRg st="1" end="1"/>
                                            </p:txEl>
                                          </p:spTgt>
                                        </p:tgtEl>
                                        <p:attrNameLst>
                                          <p:attrName>style.visibility</p:attrName>
                                        </p:attrNameLst>
                                      </p:cBhvr>
                                      <p:to>
                                        <p:strVal val="visible"/>
                                      </p:to>
                                    </p:set>
                                    <p:animEffect transition="in" filter="blinds(horizontal)">
                                      <p:cBhvr>
                                        <p:cTn id="12" dur="500"/>
                                        <p:tgtEl>
                                          <p:spTgt spid="440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037">
                                            <p:txEl>
                                              <p:pRg st="2" end="2"/>
                                            </p:txEl>
                                          </p:spTgt>
                                        </p:tgtEl>
                                        <p:attrNameLst>
                                          <p:attrName>style.visibility</p:attrName>
                                        </p:attrNameLst>
                                      </p:cBhvr>
                                      <p:to>
                                        <p:strVal val="visible"/>
                                      </p:to>
                                    </p:set>
                                    <p:animEffect transition="in" filter="blinds(horizontal)">
                                      <p:cBhvr>
                                        <p:cTn id="17" dur="500"/>
                                        <p:tgtEl>
                                          <p:spTgt spid="440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4037">
                                            <p:txEl>
                                              <p:pRg st="3" end="3"/>
                                            </p:txEl>
                                          </p:spTgt>
                                        </p:tgtEl>
                                        <p:attrNameLst>
                                          <p:attrName>style.visibility</p:attrName>
                                        </p:attrNameLst>
                                      </p:cBhvr>
                                      <p:to>
                                        <p:strVal val="visible"/>
                                      </p:to>
                                    </p:set>
                                    <p:animEffect transition="in" filter="blinds(horizontal)">
                                      <p:cBhvr>
                                        <p:cTn id="22" dur="500"/>
                                        <p:tgtEl>
                                          <p:spTgt spid="4403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4037">
                                            <p:txEl>
                                              <p:pRg st="4" end="4"/>
                                            </p:txEl>
                                          </p:spTgt>
                                        </p:tgtEl>
                                        <p:attrNameLst>
                                          <p:attrName>style.visibility</p:attrName>
                                        </p:attrNameLst>
                                      </p:cBhvr>
                                      <p:to>
                                        <p:strVal val="visible"/>
                                      </p:to>
                                    </p:set>
                                    <p:animEffect transition="in" filter="blinds(horizontal)">
                                      <p:cBhvr>
                                        <p:cTn id="27" dur="500"/>
                                        <p:tgtEl>
                                          <p:spTgt spid="4403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4037">
                                            <p:txEl>
                                              <p:pRg st="5" end="5"/>
                                            </p:txEl>
                                          </p:spTgt>
                                        </p:tgtEl>
                                        <p:attrNameLst>
                                          <p:attrName>style.visibility</p:attrName>
                                        </p:attrNameLst>
                                      </p:cBhvr>
                                      <p:to>
                                        <p:strVal val="visible"/>
                                      </p:to>
                                    </p:set>
                                    <p:animEffect transition="in" filter="blinds(horizontal)">
                                      <p:cBhvr>
                                        <p:cTn id="32" dur="500"/>
                                        <p:tgtEl>
                                          <p:spTgt spid="440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68313" y="-7938"/>
            <a:ext cx="8229600" cy="700088"/>
          </a:xfrm>
        </p:spPr>
        <p:txBody>
          <a:bodyPr/>
          <a:lstStyle/>
          <a:p>
            <a:pPr eaLnBrk="1" hangingPunct="1"/>
            <a:r>
              <a:rPr lang="en-US" altLang="en-US" b="1"/>
              <a:t>Why Won’t it Run Away?</a:t>
            </a:r>
          </a:p>
        </p:txBody>
      </p:sp>
      <p:sp>
        <p:nvSpPr>
          <p:cNvPr id="65539" name="Rectangle 3"/>
          <p:cNvSpPr>
            <a:spLocks noGrp="1" noChangeArrowheads="1"/>
          </p:cNvSpPr>
          <p:nvPr>
            <p:ph type="body" idx="1"/>
          </p:nvPr>
        </p:nvSpPr>
        <p:spPr>
          <a:xfrm>
            <a:off x="107950" y="692150"/>
            <a:ext cx="8856663" cy="6165850"/>
          </a:xfrm>
        </p:spPr>
        <p:txBody>
          <a:bodyPr rtlCol="0">
            <a:noAutofit/>
          </a:bodyPr>
          <a:lstStyle/>
          <a:p>
            <a:pPr marL="0" indent="0" algn="just" eaLnBrk="1" fontAlgn="auto" hangingPunct="1">
              <a:spcAft>
                <a:spcPts val="0"/>
              </a:spcAft>
              <a:buFontTx/>
              <a:buNone/>
              <a:defRPr/>
            </a:pPr>
            <a:r>
              <a:rPr lang="en-US" sz="2600" spc="100" dirty="0">
                <a:cs typeface="Arial" pitchFamily="34" charset="0"/>
              </a:rPr>
              <a:t>The humidity of the surrounding field would be kept below the critical level at which the vortex would be self-sustaining. Only after passing geothermal hot water/steam through the vortex engine heat exchangers would the energy level become super-critical. The air temperature would be in the region of 40 – 50 Celsius above ambient.</a:t>
            </a:r>
          </a:p>
          <a:p>
            <a:pPr marL="0" indent="0" algn="just" eaLnBrk="1" fontAlgn="auto" hangingPunct="1">
              <a:spcAft>
                <a:spcPts val="0"/>
              </a:spcAft>
              <a:buFontTx/>
              <a:buNone/>
              <a:defRPr/>
            </a:pPr>
            <a:r>
              <a:rPr lang="en-US" sz="2600" spc="100" dirty="0">
                <a:cs typeface="Arial" pitchFamily="34" charset="0"/>
              </a:rPr>
              <a:t>The “boundary layer fence” would act to quarantine the vortex from the surrounding boundary layer, except for allowing the flow of air through the control dampers and turbines.</a:t>
            </a:r>
          </a:p>
          <a:p>
            <a:pPr marL="0" indent="0" algn="just" eaLnBrk="1" fontAlgn="auto" hangingPunct="1">
              <a:spcAft>
                <a:spcPts val="0"/>
              </a:spcAft>
              <a:buFontTx/>
              <a:buNone/>
              <a:defRPr/>
            </a:pPr>
            <a:endParaRPr lang="en-US" sz="800" spc="100" dirty="0">
              <a:cs typeface="Arial" pitchFamily="34" charset="0"/>
            </a:endParaRPr>
          </a:p>
          <a:p>
            <a:pPr marL="0" indent="0" algn="just" eaLnBrk="1" fontAlgn="auto" hangingPunct="1">
              <a:spcAft>
                <a:spcPts val="0"/>
              </a:spcAft>
              <a:buFontTx/>
              <a:buNone/>
              <a:defRPr/>
            </a:pPr>
            <a:r>
              <a:rPr lang="en-US" sz="2600" spc="100" dirty="0">
                <a:cs typeface="Arial" pitchFamily="34" charset="0"/>
              </a:rPr>
              <a:t>The most </a:t>
            </a:r>
            <a:r>
              <a:rPr lang="en-US" sz="2600" b="1" spc="100" dirty="0">
                <a:cs typeface="Arial" pitchFamily="34" charset="0"/>
              </a:rPr>
              <a:t>ideal</a:t>
            </a:r>
            <a:r>
              <a:rPr lang="en-US" sz="2600" spc="100" dirty="0">
                <a:cs typeface="Arial" pitchFamily="34" charset="0"/>
              </a:rPr>
              <a:t> location for the vortex engine would be near the Equator (the intertropical convergence zone) where wind is relatively infrequent.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fade">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fade">
                                      <p:cBhvr>
                                        <p:cTn id="12" dur="500"/>
                                        <p:tgtEl>
                                          <p:spTgt spid="6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5539">
                                            <p:txEl>
                                              <p:pRg st="3" end="3"/>
                                            </p:txEl>
                                          </p:spTgt>
                                        </p:tgtEl>
                                        <p:attrNameLst>
                                          <p:attrName>style.visibility</p:attrName>
                                        </p:attrNameLst>
                                      </p:cBhvr>
                                      <p:to>
                                        <p:strVal val="visible"/>
                                      </p:to>
                                    </p:set>
                                    <p:animEffect transition="in" filter="fade">
                                      <p:cBhvr>
                                        <p:cTn id="17" dur="500"/>
                                        <p:tgtEl>
                                          <p:spTgt spid="65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0"/>
            <a:ext cx="8229600" cy="1143000"/>
          </a:xfrm>
        </p:spPr>
        <p:txBody>
          <a:bodyPr/>
          <a:lstStyle/>
          <a:p>
            <a:r>
              <a:rPr lang="en-AU" altLang="en-US" b="1"/>
              <a:t>Thermals</a:t>
            </a:r>
          </a:p>
        </p:txBody>
      </p:sp>
      <p:pic>
        <p:nvPicPr>
          <p:cNvPr id="156675" name="Content Placeholder 3" descr="thermal_soarin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 y="1052513"/>
            <a:ext cx="3738563" cy="2952750"/>
          </a:xfrm>
        </p:spPr>
      </p:pic>
      <p:pic>
        <p:nvPicPr>
          <p:cNvPr id="156676" name="Picture 4" descr="Thermal%20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057275"/>
            <a:ext cx="4413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5"/>
          <p:cNvSpPr txBox="1">
            <a:spLocks noChangeArrowheads="1"/>
          </p:cNvSpPr>
          <p:nvPr/>
        </p:nvSpPr>
        <p:spPr bwMode="auto">
          <a:xfrm>
            <a:off x="238125" y="4054475"/>
            <a:ext cx="87137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1800">
                <a:latin typeface="Arial" panose="020B0604020202020204" pitchFamily="34" charset="0"/>
              </a:rPr>
              <a:t>Birds have been extracting energy from thermal updrafts for millions of years. Glider pilots have been copying them for about eighty years and we take this for granted.</a:t>
            </a:r>
          </a:p>
          <a:p>
            <a:pPr algn="just" eaLnBrk="1" hangingPunct="1">
              <a:spcBef>
                <a:spcPct val="0"/>
              </a:spcBef>
              <a:buFontTx/>
              <a:buNone/>
            </a:pPr>
            <a:r>
              <a:rPr lang="en-AU" altLang="en-US" sz="1800">
                <a:latin typeface="Arial" panose="020B0604020202020204" pitchFamily="34" charset="0"/>
              </a:rPr>
              <a:t>With some not particularly high-tech engineering, much higher energy can be extracted  via vortex  engines. It is envisaged that the vortex engines would be interconnected within a power grid. If high cross winds were experienced in one area, local generators would be closed down and power imported from another part of the grid.    </a:t>
            </a:r>
          </a:p>
        </p:txBody>
      </p:sp>
      <p:sp>
        <p:nvSpPr>
          <p:cNvPr id="2" name="TextBox 1"/>
          <p:cNvSpPr txBox="1">
            <a:spLocks noChangeArrowheads="1"/>
          </p:cNvSpPr>
          <p:nvPr/>
        </p:nvSpPr>
        <p:spPr bwMode="auto">
          <a:xfrm>
            <a:off x="200025" y="5949950"/>
            <a:ext cx="871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There are also very large areas of the Earth’s surface (particularly the intertropical convergence zone, or doldrums) where winds are always negligible or low.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45">
                                            <p:txEl>
                                              <p:pRg st="0" end="0"/>
                                            </p:txEl>
                                          </p:spTgt>
                                        </p:tgtEl>
                                        <p:attrNameLst>
                                          <p:attrName>style.visibility</p:attrName>
                                        </p:attrNameLst>
                                      </p:cBhvr>
                                      <p:to>
                                        <p:strVal val="visible"/>
                                      </p:to>
                                    </p:set>
                                    <p:animEffect transition="in" filter="fade">
                                      <p:cBhvr>
                                        <p:cTn id="7" dur="500"/>
                                        <p:tgtEl>
                                          <p:spTgt spid="614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45">
                                            <p:txEl>
                                              <p:pRg st="1" end="1"/>
                                            </p:txEl>
                                          </p:spTgt>
                                        </p:tgtEl>
                                        <p:attrNameLst>
                                          <p:attrName>style.visibility</p:attrName>
                                        </p:attrNameLst>
                                      </p:cBhvr>
                                      <p:to>
                                        <p:strVal val="visible"/>
                                      </p:to>
                                    </p:set>
                                    <p:animEffect transition="in" filter="fade">
                                      <p:cBhvr>
                                        <p:cTn id="12" dur="500"/>
                                        <p:tgtEl>
                                          <p:spTgt spid="6144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5"/>
          <p:cNvSpPr>
            <a:spLocks noChangeArrowheads="1"/>
          </p:cNvSpPr>
          <p:nvPr/>
        </p:nvSpPr>
        <p:spPr bwMode="auto">
          <a:xfrm>
            <a:off x="28575" y="158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t>Second, the Solar Updraft Tower</a:t>
            </a:r>
          </a:p>
        </p:txBody>
      </p:sp>
      <p:graphicFrame>
        <p:nvGraphicFramePr>
          <p:cNvPr id="30723" name="Object 46"/>
          <p:cNvGraphicFramePr>
            <a:graphicFrameLocks/>
          </p:cNvGraphicFramePr>
          <p:nvPr/>
        </p:nvGraphicFramePr>
        <p:xfrm>
          <a:off x="1209675" y="1152525"/>
          <a:ext cx="6623050" cy="4184650"/>
        </p:xfrm>
        <a:graphic>
          <a:graphicData uri="http://schemas.openxmlformats.org/presentationml/2006/ole">
            <mc:AlternateContent xmlns:mc="http://schemas.openxmlformats.org/markup-compatibility/2006">
              <mc:Choice xmlns:v="urn:schemas-microsoft-com:vml" Requires="v">
                <p:oleObj spid="_x0000_s30763" name="Slide" r:id="rId3" imgW="3561746" imgH="2670178" progId="PowerPoint.Slide.8">
                  <p:embed/>
                </p:oleObj>
              </mc:Choice>
              <mc:Fallback>
                <p:oleObj name="Slide" r:id="rId3" imgW="3561746" imgH="2670178" progId="PowerPoint.Slide.8">
                  <p:embed/>
                  <p:pic>
                    <p:nvPicPr>
                      <p:cNvPr id="0" name="Object 46"/>
                      <p:cNvPicPr>
                        <a:picLocks noChangeArrowheads="1"/>
                      </p:cNvPicPr>
                      <p:nvPr/>
                    </p:nvPicPr>
                    <p:blipFill>
                      <a:blip r:embed="rId4">
                        <a:extLst>
                          <a:ext uri="{28A0092B-C50C-407E-A947-70E740481C1C}">
                            <a14:useLocalDpi xmlns:a14="http://schemas.microsoft.com/office/drawing/2010/main" val="0"/>
                          </a:ext>
                        </a:extLst>
                      </a:blip>
                      <a:srcRect r="359" b="9096"/>
                      <a:stretch>
                        <a:fillRect/>
                      </a:stretch>
                    </p:blipFill>
                    <p:spPr bwMode="auto">
                      <a:xfrm>
                        <a:off x="1209675" y="1152525"/>
                        <a:ext cx="662305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8" name="Text Box 49"/>
          <p:cNvSpPr txBox="1">
            <a:spLocks noChangeArrowheads="1"/>
          </p:cNvSpPr>
          <p:nvPr/>
        </p:nvSpPr>
        <p:spPr bwMode="auto">
          <a:xfrm>
            <a:off x="0" y="5337175"/>
            <a:ext cx="9144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800" dirty="0" err="1"/>
              <a:t>Enviromission</a:t>
            </a:r>
            <a:r>
              <a:rPr lang="en-US" altLang="en-US" sz="1800" dirty="0"/>
              <a:t> has committed to build a 200 MWe solar-thermal power station, also in Arizona. </a:t>
            </a:r>
          </a:p>
          <a:p>
            <a:pPr algn="just" eaLnBrk="1" hangingPunct="1">
              <a:spcBef>
                <a:spcPct val="50000"/>
              </a:spcBef>
              <a:buFontTx/>
              <a:buNone/>
            </a:pPr>
            <a:r>
              <a:rPr lang="en-US" altLang="en-US" sz="1800" dirty="0"/>
              <a:t>800 m high. Projected cost $750 million.</a:t>
            </a:r>
          </a:p>
          <a:p>
            <a:pPr algn="just" eaLnBrk="1" hangingPunct="1">
              <a:spcBef>
                <a:spcPct val="50000"/>
              </a:spcBef>
              <a:buFontTx/>
              <a:buNone/>
            </a:pPr>
            <a:r>
              <a:rPr lang="en-AU" altLang="en-US" sz="1600" b="1" dirty="0">
                <a:latin typeface="Arial" panose="020B0604020202020204" pitchFamily="34" charset="0"/>
              </a:rPr>
              <a:t>Press release 1/9/15 - EnviroMission Signs US$110M Funding Heads of Agreement.</a:t>
            </a:r>
            <a:endParaRPr lang="en-US" altLang="en-US" sz="1600" b="1" dirty="0"/>
          </a:p>
        </p:txBody>
      </p:sp>
      <p:sp>
        <p:nvSpPr>
          <p:cNvPr id="30725" name="Text Box 8"/>
          <p:cNvSpPr txBox="1">
            <a:spLocks noChangeArrowheads="1"/>
          </p:cNvSpPr>
          <p:nvPr/>
        </p:nvSpPr>
        <p:spPr bwMode="auto">
          <a:xfrm>
            <a:off x="4730750" y="3971925"/>
            <a:ext cx="3090863" cy="1314450"/>
          </a:xfrm>
          <a:prstGeom prst="rect">
            <a:avLst/>
          </a:pr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chemeClr val="bg1"/>
                </a:solidFill>
              </a:rPr>
              <a:t>Enviromission</a:t>
            </a:r>
          </a:p>
          <a:p>
            <a:pPr eaLnBrk="1" hangingPunct="1">
              <a:spcBef>
                <a:spcPct val="0"/>
              </a:spcBef>
              <a:buFontTx/>
              <a:buNone/>
            </a:pPr>
            <a:r>
              <a:rPr lang="en-US" altLang="en-US" sz="1600">
                <a:solidFill>
                  <a:schemeClr val="bg1"/>
                </a:solidFill>
              </a:rPr>
              <a:t>800 m high, 130 m diameter. Collector ~30 sq km</a:t>
            </a:r>
          </a:p>
          <a:p>
            <a:pPr eaLnBrk="1" hangingPunct="1">
              <a:spcBef>
                <a:spcPct val="0"/>
              </a:spcBef>
              <a:buFontTx/>
              <a:buNone/>
            </a:pPr>
            <a:r>
              <a:rPr lang="en-US" altLang="en-US" sz="1600">
                <a:solidFill>
                  <a:schemeClr val="bg1"/>
                </a:solidFill>
              </a:rPr>
              <a:t>200 MW, 300 tonne/sec</a:t>
            </a:r>
          </a:p>
          <a:p>
            <a:pPr eaLnBrk="1" hangingPunct="1">
              <a:spcBef>
                <a:spcPct val="0"/>
              </a:spcBef>
              <a:buFontTx/>
              <a:buNone/>
            </a:pPr>
            <a:r>
              <a:rPr lang="en-US" altLang="en-US" sz="1600">
                <a:solidFill>
                  <a:schemeClr val="bg1"/>
                </a:solidFill>
              </a:rPr>
              <a:t>Australia / US</a:t>
            </a:r>
          </a:p>
        </p:txBody>
      </p:sp>
      <p:sp>
        <p:nvSpPr>
          <p:cNvPr id="2" name="TextBox 1"/>
          <p:cNvSpPr txBox="1"/>
          <p:nvPr/>
        </p:nvSpPr>
        <p:spPr>
          <a:xfrm>
            <a:off x="3276600" y="4567238"/>
            <a:ext cx="1079500" cy="287337"/>
          </a:xfrm>
          <a:prstGeom prst="rect">
            <a:avLst/>
          </a:prstGeom>
          <a:solidFill>
            <a:schemeClr val="accent5"/>
          </a:solidFill>
        </p:spPr>
        <p:txBody>
          <a:bodyPr>
            <a:spAutoFit/>
          </a:bodyPr>
          <a:lstStyle/>
          <a:p>
            <a:pPr eaLnBrk="1" hangingPunct="1">
              <a:defRPr/>
            </a:pPr>
            <a:r>
              <a:rPr lang="en-AU" sz="1600" dirty="0">
                <a:solidFill>
                  <a:schemeClr val="bg1"/>
                </a:solidFill>
                <a:latin typeface="Arial" charset="0"/>
                <a:cs typeface="Arial" charset="0"/>
              </a:rPr>
              <a:t>1 tonne/s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0"/>
            <a:ext cx="8229600" cy="850900"/>
          </a:xfrm>
        </p:spPr>
        <p:txBody>
          <a:bodyPr/>
          <a:lstStyle/>
          <a:p>
            <a:r>
              <a:rPr lang="en-AU" altLang="en-US" sz="3600" b="1"/>
              <a:t>The Stability of Thermals</a:t>
            </a:r>
          </a:p>
        </p:txBody>
      </p:sp>
      <p:sp>
        <p:nvSpPr>
          <p:cNvPr id="3" name="Content Placeholder 2"/>
          <p:cNvSpPr>
            <a:spLocks noGrp="1"/>
          </p:cNvSpPr>
          <p:nvPr>
            <p:ph idx="1"/>
          </p:nvPr>
        </p:nvSpPr>
        <p:spPr>
          <a:xfrm>
            <a:off x="250825" y="1196975"/>
            <a:ext cx="8642350" cy="4929188"/>
          </a:xfrm>
        </p:spPr>
        <p:txBody>
          <a:bodyPr/>
          <a:lstStyle/>
          <a:p>
            <a:pPr marL="0" indent="0" algn="just">
              <a:buFont typeface="Arial" panose="020B0604020202020204" pitchFamily="34" charset="0"/>
              <a:buNone/>
            </a:pPr>
            <a:r>
              <a:rPr lang="en-AU" altLang="en-US"/>
              <a:t>Thermal updrafts associated within heat sources  are stable in terms of both </a:t>
            </a:r>
            <a:r>
              <a:rPr lang="en-AU" altLang="en-US" b="1"/>
              <a:t>space</a:t>
            </a:r>
            <a:r>
              <a:rPr lang="en-AU" altLang="en-US"/>
              <a:t> and </a:t>
            </a:r>
            <a:r>
              <a:rPr lang="en-AU" altLang="en-US" b="1"/>
              <a:t>time</a:t>
            </a:r>
            <a:r>
              <a:rPr lang="en-AU" altLang="en-US"/>
              <a:t>.</a:t>
            </a:r>
          </a:p>
          <a:p>
            <a:pPr marL="0" indent="0" algn="just">
              <a:buFont typeface="Arial" panose="020B0604020202020204" pitchFamily="34" charset="0"/>
              <a:buNone/>
            </a:pPr>
            <a:r>
              <a:rPr lang="en-AU" altLang="en-US"/>
              <a:t>Crosswinds act to reduce the strength of the updraft by causing turbulent mixing with the surrounding atmosphere.</a:t>
            </a:r>
          </a:p>
          <a:p>
            <a:pPr marL="0" indent="0">
              <a:buFont typeface="Arial" panose="020B0604020202020204" pitchFamily="34" charset="0"/>
              <a:buNone/>
            </a:pPr>
            <a:endParaRPr lang="en-AU" altLang="en-US"/>
          </a:p>
          <a:p>
            <a:pPr marL="0" indent="0" algn="just">
              <a:buFont typeface="Arial" panose="020B0604020202020204" pitchFamily="34" charset="0"/>
              <a:buNone/>
            </a:pPr>
            <a:r>
              <a:rPr lang="en-AU" altLang="en-US"/>
              <a:t>There is no reason to believe that the updraft plume from the vortex engine would be any different.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0" y="0"/>
            <a:ext cx="9144000" cy="1143000"/>
          </a:xfrm>
        </p:spPr>
        <p:txBody>
          <a:bodyPr/>
          <a:lstStyle/>
          <a:p>
            <a:pPr eaLnBrk="1" hangingPunct="1"/>
            <a:r>
              <a:rPr lang="en-AU" altLang="en-US" b="1"/>
              <a:t>What Sort of Power Will Be Produced?</a:t>
            </a:r>
          </a:p>
        </p:txBody>
      </p:sp>
      <p:sp>
        <p:nvSpPr>
          <p:cNvPr id="158723" name="Content Placeholder 2"/>
          <p:cNvSpPr>
            <a:spLocks noGrp="1"/>
          </p:cNvSpPr>
          <p:nvPr>
            <p:ph idx="1"/>
          </p:nvPr>
        </p:nvSpPr>
        <p:spPr>
          <a:xfrm>
            <a:off x="285750" y="1600200"/>
            <a:ext cx="8401050" cy="4637088"/>
          </a:xfrm>
        </p:spPr>
        <p:txBody>
          <a:bodyPr/>
          <a:lstStyle/>
          <a:p>
            <a:pPr marL="0" indent="0" algn="just" eaLnBrk="1" hangingPunct="1">
              <a:buFont typeface="Arial" panose="020B0604020202020204" pitchFamily="34" charset="0"/>
              <a:buNone/>
            </a:pPr>
            <a:r>
              <a:rPr lang="en-AU" altLang="en-US"/>
              <a:t>Based on a total power similar to an average tornado (1 GW expended) and an overall system efficiency of around, say, 20%, a power output of 200 MW could be expected per engine.</a:t>
            </a:r>
          </a:p>
          <a:p>
            <a:pPr marL="0" indent="0" algn="just" eaLnBrk="1" hangingPunct="1">
              <a:buFont typeface="Arial" panose="020B0604020202020204" pitchFamily="34" charset="0"/>
              <a:buNone/>
            </a:pPr>
            <a:endParaRPr lang="en-AU" altLang="en-US"/>
          </a:p>
          <a:p>
            <a:pPr marL="0" indent="0" algn="just" eaLnBrk="1" hangingPunct="1">
              <a:buFont typeface="Arial" panose="020B0604020202020204" pitchFamily="34" charset="0"/>
              <a:buNone/>
            </a:pPr>
            <a:r>
              <a:rPr lang="en-AU" altLang="en-US"/>
              <a:t>For the GaTech proposal, each 10m module is projected to produce 50kW.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57200" y="0"/>
            <a:ext cx="8229600" cy="1143000"/>
          </a:xfrm>
        </p:spPr>
        <p:txBody>
          <a:bodyPr/>
          <a:lstStyle/>
          <a:p>
            <a:r>
              <a:rPr lang="en-AU" altLang="en-US" b="1"/>
              <a:t>What will it Cost?</a:t>
            </a:r>
          </a:p>
        </p:txBody>
      </p:sp>
      <p:sp>
        <p:nvSpPr>
          <p:cNvPr id="35843" name="Content Placeholder 2"/>
          <p:cNvSpPr>
            <a:spLocks noGrp="1"/>
          </p:cNvSpPr>
          <p:nvPr>
            <p:ph idx="1"/>
          </p:nvPr>
        </p:nvSpPr>
        <p:spPr>
          <a:xfrm>
            <a:off x="457200" y="1196975"/>
            <a:ext cx="8229600" cy="5256213"/>
          </a:xfrm>
        </p:spPr>
        <p:txBody>
          <a:bodyPr/>
          <a:lstStyle/>
          <a:p>
            <a:pPr marL="1588" indent="12700" algn="just">
              <a:buFont typeface="Arial" panose="020B0604020202020204" pitchFamily="34" charset="0"/>
              <a:buNone/>
            </a:pPr>
            <a:r>
              <a:rPr lang="en-AU" altLang="en-US" sz="2800"/>
              <a:t>Based on extrapolation from dry cooling tower costs, a 200 MWe plant could be expected to cost in the order of $500 million. There are many unknowns at this stage, but this estimate is probably conservatively high. </a:t>
            </a:r>
          </a:p>
          <a:p>
            <a:pPr marL="1588" indent="12700" algn="just">
              <a:buFont typeface="Arial" panose="020B0604020202020204" pitchFamily="34" charset="0"/>
              <a:buNone/>
            </a:pPr>
            <a:endParaRPr lang="en-AU" altLang="en-US" sz="1400"/>
          </a:p>
          <a:p>
            <a:pPr marL="1588" indent="12700" algn="just">
              <a:buFont typeface="Arial" panose="020B0604020202020204" pitchFamily="34" charset="0"/>
              <a:buNone/>
            </a:pPr>
            <a:r>
              <a:rPr lang="en-AU" altLang="en-US" sz="2800"/>
              <a:t>This would compare favourably with that for Enviromission’s 200 MWe solar power tower prototype, which is expected to cost in the region of $750 million, or a conventional geothermal power station of the same output which would cost around $800 million, before power transmission costs were factored 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blinds(horizontal)">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Effect transition="in" filter="blinds(horizontal)">
                                      <p:cBhvr>
                                        <p:cTn id="12"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457200" y="19050"/>
            <a:ext cx="8229600" cy="1143000"/>
          </a:xfrm>
        </p:spPr>
        <p:txBody>
          <a:bodyPr/>
          <a:lstStyle/>
          <a:p>
            <a:r>
              <a:rPr lang="en-AU" altLang="en-US" sz="3200" b="1"/>
              <a:t>Won’t large numbers of Vortex Engines </a:t>
            </a:r>
            <a:br>
              <a:rPr lang="en-AU" altLang="en-US" sz="3200" b="1"/>
            </a:br>
            <a:r>
              <a:rPr lang="en-AU" altLang="en-US" sz="3200" b="1"/>
              <a:t>disrupt normal atmospheric circulation?</a:t>
            </a:r>
            <a:r>
              <a:rPr lang="en-AU" altLang="en-US" sz="2800"/>
              <a:t> </a:t>
            </a:r>
          </a:p>
        </p:txBody>
      </p:sp>
      <p:sp>
        <p:nvSpPr>
          <p:cNvPr id="3" name="Content Placeholder 2"/>
          <p:cNvSpPr>
            <a:spLocks noGrp="1"/>
          </p:cNvSpPr>
          <p:nvPr>
            <p:ph idx="1"/>
          </p:nvPr>
        </p:nvSpPr>
        <p:spPr/>
        <p:txBody>
          <a:bodyPr/>
          <a:lstStyle/>
          <a:p>
            <a:pPr marL="0" indent="0" algn="just">
              <a:buFont typeface="Arial" panose="020B0604020202020204" pitchFamily="34" charset="0"/>
              <a:buNone/>
            </a:pPr>
            <a:r>
              <a:rPr lang="en-AU" altLang="en-US" sz="2400"/>
              <a:t>The Vortex Engine can be arranged to have either clockwise or anticlockwise rotation:</a:t>
            </a:r>
          </a:p>
          <a:p>
            <a:pPr marL="400050" lvl="1" indent="0" algn="just">
              <a:buFont typeface="Arial" panose="020B0604020202020204" pitchFamily="34" charset="0"/>
              <a:buNone/>
            </a:pPr>
            <a:r>
              <a:rPr lang="en-AU" altLang="en-US" sz="2400" i="1"/>
              <a:t>“Tornadoes normally rotate cyclonically (when viewed from above, this is counterclockwise in the northern hemisphere and clockwise in the southern). While large-scale storms always rotate cyclonically due to the Coriolis effect, thunderstorms and tornadoes are so small that the direct influence of the Coriolis effect is unimportant, as indicated by their large Rossby numbers...”</a:t>
            </a:r>
          </a:p>
          <a:p>
            <a:pPr marL="400050" lvl="1" indent="0" algn="r">
              <a:buFont typeface="Arial" panose="020B0604020202020204" pitchFamily="34" charset="0"/>
              <a:buNone/>
            </a:pPr>
            <a:r>
              <a:rPr lang="en-AU" altLang="en-US" sz="2400" i="1"/>
              <a:t>Wikipedia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457200" y="0"/>
            <a:ext cx="8229600" cy="1143000"/>
          </a:xfrm>
        </p:spPr>
        <p:txBody>
          <a:bodyPr/>
          <a:lstStyle/>
          <a:p>
            <a:r>
              <a:rPr lang="en-AU" altLang="en-US" b="1"/>
              <a:t>Where Would It Work Best</a:t>
            </a:r>
            <a:r>
              <a:rPr lang="en-AU" altLang="en-US"/>
              <a:t>?</a:t>
            </a:r>
          </a:p>
        </p:txBody>
      </p:sp>
      <p:sp>
        <p:nvSpPr>
          <p:cNvPr id="45059" name="Content Placeholder 2"/>
          <p:cNvSpPr>
            <a:spLocks noGrp="1"/>
          </p:cNvSpPr>
          <p:nvPr>
            <p:ph idx="1"/>
          </p:nvPr>
        </p:nvSpPr>
        <p:spPr>
          <a:xfrm>
            <a:off x="449263" y="908050"/>
            <a:ext cx="8229600" cy="5805488"/>
          </a:xfrm>
        </p:spPr>
        <p:txBody>
          <a:bodyPr/>
          <a:lstStyle/>
          <a:p>
            <a:pPr>
              <a:buFont typeface="Arial" panose="020B0604020202020204" pitchFamily="34" charset="0"/>
              <a:buNone/>
            </a:pPr>
            <a:r>
              <a:rPr lang="en-AU" altLang="en-US" sz="2000" b="1"/>
              <a:t>Regions</a:t>
            </a:r>
          </a:p>
          <a:p>
            <a:r>
              <a:rPr lang="en-AU" altLang="en-US" sz="1800"/>
              <a:t>Tropical regions with good geothermal resources such as Indonesia, Bangladesh and the Philippines and high CAPE (convective available potential energy) – the inter tropical convergence zone</a:t>
            </a:r>
          </a:p>
          <a:p>
            <a:r>
              <a:rPr lang="en-AU" altLang="en-US" sz="1800"/>
              <a:t>Arid or semi-arid regions such as Australia, the Arabian Peninsula, Turkey, Palestine and southern and northern Africa</a:t>
            </a:r>
          </a:p>
          <a:p>
            <a:r>
              <a:rPr lang="en-AU" altLang="en-US" sz="1800"/>
              <a:t>Along arid regions with good geothermal resources such as Afghanistan, Tibet, northern India, Pakistan, Jordan, Ethiopia and Nepal</a:t>
            </a:r>
          </a:p>
          <a:p>
            <a:r>
              <a:rPr lang="en-AU" altLang="en-US" sz="1800"/>
              <a:t>South western USA and northern Mexico</a:t>
            </a:r>
          </a:p>
          <a:p>
            <a:r>
              <a:rPr lang="en-AU" altLang="en-US" sz="1800"/>
              <a:t>Offshore north-western Europe -  Britain and the Netherlands reportedly have the highest frequency of tornadoes per unit area on Earth, although of relatively low intensity</a:t>
            </a:r>
          </a:p>
          <a:p>
            <a:r>
              <a:rPr lang="en-AU" altLang="en-US" sz="1800"/>
              <a:t>Offshore China and Japan (geothermal resources and high CAPE)</a:t>
            </a:r>
          </a:p>
          <a:p>
            <a:pPr>
              <a:buFont typeface="Arial" panose="020B0604020202020204" pitchFamily="34" charset="0"/>
              <a:buNone/>
            </a:pPr>
            <a:r>
              <a:rPr lang="en-AU" altLang="en-US" sz="2000" b="1"/>
              <a:t>Ideal Conditions</a:t>
            </a:r>
            <a:r>
              <a:rPr lang="en-AU" altLang="en-US" sz="1600"/>
              <a:t> </a:t>
            </a:r>
          </a:p>
          <a:p>
            <a:r>
              <a:rPr lang="en-AU" altLang="en-US" sz="1800"/>
              <a:t>Low crosswinds</a:t>
            </a:r>
          </a:p>
          <a:p>
            <a:r>
              <a:rPr lang="en-AU" altLang="en-US" sz="1800"/>
              <a:t>High CAPE (convective available potential energy) </a:t>
            </a:r>
          </a:p>
          <a:p>
            <a:r>
              <a:rPr lang="en-AU" altLang="en-US" sz="1800"/>
              <a:t>Geothermal energy availability</a:t>
            </a:r>
          </a:p>
          <a:p>
            <a:r>
              <a:rPr lang="en-AU" altLang="en-US" sz="1800"/>
              <a:t>Currently arid or semi arid (to make use of enhanced precipitation)</a:t>
            </a:r>
          </a:p>
          <a:p>
            <a:endParaRPr lang="en-AU" alt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xEl>
                                              <p:pRg st="7" end="7"/>
                                            </p:txEl>
                                          </p:spTgt>
                                        </p:tgtEl>
                                        <p:attrNameLst>
                                          <p:attrName>style.visibility</p:attrName>
                                        </p:attrNameLst>
                                      </p:cBhvr>
                                      <p:to>
                                        <p:strVal val="visible"/>
                                      </p:to>
                                    </p:set>
                                    <p:animEffect transition="in" filter="blinds(horizontal)">
                                      <p:cBhvr>
                                        <p:cTn id="7" dur="500"/>
                                        <p:tgtEl>
                                          <p:spTgt spid="45059">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5059">
                                            <p:txEl>
                                              <p:pRg st="8" end="8"/>
                                            </p:txEl>
                                          </p:spTgt>
                                        </p:tgtEl>
                                        <p:attrNameLst>
                                          <p:attrName>style.visibility</p:attrName>
                                        </p:attrNameLst>
                                      </p:cBhvr>
                                      <p:to>
                                        <p:strVal val="visible"/>
                                      </p:to>
                                    </p:set>
                                    <p:animEffect transition="in" filter="blinds(horizontal)">
                                      <p:cBhvr>
                                        <p:cTn id="10" dur="500"/>
                                        <p:tgtEl>
                                          <p:spTgt spid="45059">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5059">
                                            <p:txEl>
                                              <p:pRg st="9" end="9"/>
                                            </p:txEl>
                                          </p:spTgt>
                                        </p:tgtEl>
                                        <p:attrNameLst>
                                          <p:attrName>style.visibility</p:attrName>
                                        </p:attrNameLst>
                                      </p:cBhvr>
                                      <p:to>
                                        <p:strVal val="visible"/>
                                      </p:to>
                                    </p:set>
                                    <p:animEffect transition="in" filter="blinds(horizontal)">
                                      <p:cBhvr>
                                        <p:cTn id="13" dur="500"/>
                                        <p:tgtEl>
                                          <p:spTgt spid="45059">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5059">
                                            <p:txEl>
                                              <p:pRg st="10" end="10"/>
                                            </p:txEl>
                                          </p:spTgt>
                                        </p:tgtEl>
                                        <p:attrNameLst>
                                          <p:attrName>style.visibility</p:attrName>
                                        </p:attrNameLst>
                                      </p:cBhvr>
                                      <p:to>
                                        <p:strVal val="visible"/>
                                      </p:to>
                                    </p:set>
                                    <p:animEffect transition="in" filter="blinds(horizontal)">
                                      <p:cBhvr>
                                        <p:cTn id="16" dur="500"/>
                                        <p:tgtEl>
                                          <p:spTgt spid="45059">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5059">
                                            <p:txEl>
                                              <p:pRg st="11" end="11"/>
                                            </p:txEl>
                                          </p:spTgt>
                                        </p:tgtEl>
                                        <p:attrNameLst>
                                          <p:attrName>style.visibility</p:attrName>
                                        </p:attrNameLst>
                                      </p:cBhvr>
                                      <p:to>
                                        <p:strVal val="visible"/>
                                      </p:to>
                                    </p:set>
                                    <p:animEffect transition="in" filter="blinds(horizontal)">
                                      <p:cBhvr>
                                        <p:cTn id="19" dur="500"/>
                                        <p:tgtEl>
                                          <p:spTgt spid="450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57200" y="0"/>
            <a:ext cx="8229600" cy="1143000"/>
          </a:xfrm>
        </p:spPr>
        <p:txBody>
          <a:bodyPr/>
          <a:lstStyle/>
          <a:p>
            <a:r>
              <a:rPr lang="en-AU" altLang="en-US" sz="3200" b="1">
                <a:solidFill>
                  <a:srgbClr val="000000"/>
                </a:solidFill>
              </a:rPr>
              <a:t>“Stuck in the Doldrums” – </a:t>
            </a:r>
            <a:br>
              <a:rPr lang="en-AU" altLang="en-US" sz="3200" b="1">
                <a:solidFill>
                  <a:srgbClr val="000000"/>
                </a:solidFill>
              </a:rPr>
            </a:br>
            <a:r>
              <a:rPr lang="en-AU" altLang="en-US" sz="3200" b="1">
                <a:solidFill>
                  <a:srgbClr val="000000"/>
                </a:solidFill>
              </a:rPr>
              <a:t>the Intertropical Convergence Zone (ITCZ)</a:t>
            </a:r>
          </a:p>
        </p:txBody>
      </p:sp>
      <p:pic>
        <p:nvPicPr>
          <p:cNvPr id="162819" name="Picture 2" descr="https://lh6.googleusercontent.com/QYSDJGHaIWw5YFmn-alO4dOIRQJ0Lpoz-l0ptnwLOLKLc0ta8vR3YVOvteo1SQJ4MIfFEiLDJQuR-8jC0gLlEFm6s0UQuU1wlIn_iY_dcwrSC6O_MWr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052513"/>
            <a:ext cx="7324725" cy="4284662"/>
          </a:xfrm>
        </p:spPr>
      </p:pic>
      <p:sp>
        <p:nvSpPr>
          <p:cNvPr id="162820" name="TextBox 3"/>
          <p:cNvSpPr txBox="1">
            <a:spLocks noChangeArrowheads="1"/>
          </p:cNvSpPr>
          <p:nvPr/>
        </p:nvSpPr>
        <p:spPr bwMode="auto">
          <a:xfrm>
            <a:off x="142875" y="5337175"/>
            <a:ext cx="885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i="1"/>
              <a:t>“The Intertropical Convergence Zone, is the region that circles the Earth, near the equator, where the trade winds of the Northern and Southern Hemispheres come together. The  water in the equator is warmed by the intense sun which in turn heats the air in the ITCZ, raising its humidity and making it buoyant.”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0" y="0"/>
            <a:ext cx="9144000" cy="549275"/>
          </a:xfrm>
        </p:spPr>
        <p:txBody>
          <a:bodyPr/>
          <a:lstStyle/>
          <a:p>
            <a:r>
              <a:rPr lang="en-AU" altLang="en-US" sz="3100" b="1"/>
              <a:t>ITCZ - “The Doldrums” – perfect for the vortex engine </a:t>
            </a:r>
          </a:p>
        </p:txBody>
      </p:sp>
      <p:sp>
        <p:nvSpPr>
          <p:cNvPr id="3" name="Content Placeholder 2"/>
          <p:cNvSpPr>
            <a:spLocks noGrp="1"/>
          </p:cNvSpPr>
          <p:nvPr>
            <p:ph idx="1"/>
          </p:nvPr>
        </p:nvSpPr>
        <p:spPr>
          <a:xfrm>
            <a:off x="209550" y="582613"/>
            <a:ext cx="8712200" cy="5976937"/>
          </a:xfrm>
        </p:spPr>
        <p:txBody>
          <a:bodyPr/>
          <a:lstStyle/>
          <a:p>
            <a:pPr marL="0" indent="0">
              <a:buFont typeface="Arial" panose="020B0604020202020204" pitchFamily="34" charset="0"/>
              <a:buNone/>
            </a:pPr>
            <a:r>
              <a:rPr lang="en-AU" altLang="en-US" sz="2400" i="1"/>
              <a:t>“Aided by the convergence of the trade winds, the buoyant air rises. As the air rises it expands and cools, releasing the accumulated moisture in an almost perpetual series of thunderstorms.”</a:t>
            </a:r>
          </a:p>
          <a:p>
            <a:pPr marL="0" indent="0">
              <a:buFont typeface="Arial" panose="020B0604020202020204" pitchFamily="34" charset="0"/>
              <a:buNone/>
            </a:pPr>
            <a:endParaRPr lang="en-AU" altLang="en-US" sz="800" b="1" i="1"/>
          </a:p>
          <a:p>
            <a:pPr marL="0" indent="0">
              <a:buFont typeface="Arial" panose="020B0604020202020204" pitchFamily="34" charset="0"/>
              <a:buNone/>
            </a:pPr>
            <a:r>
              <a:rPr lang="en-AU" altLang="en-US" sz="2400" b="1" i="1"/>
              <a:t>The Dreaded Belt of Calm</a:t>
            </a:r>
            <a:endParaRPr lang="en-AU" altLang="en-US" sz="2400" i="1"/>
          </a:p>
          <a:p>
            <a:pPr marL="0" indent="0">
              <a:buFont typeface="Arial" panose="020B0604020202020204" pitchFamily="34" charset="0"/>
              <a:buNone/>
            </a:pPr>
            <a:r>
              <a:rPr lang="en-AU" altLang="en-US" sz="2400" i="1"/>
              <a:t>“Early sailors named this belt of calm “the Doldrums” because of the inactivity and stagnation they found themselves in after days of no wind. In an era when wind was the only effective way to propel ships across the ocean, finding yourself in the Doldrums could mean death…”</a:t>
            </a:r>
          </a:p>
          <a:p>
            <a:pPr marL="0" indent="0">
              <a:buFont typeface="Arial" panose="020B0604020202020204" pitchFamily="34" charset="0"/>
              <a:buNone/>
            </a:pPr>
            <a:r>
              <a:rPr lang="en-AU" altLang="en-US" sz="2000" i="1">
                <a:hlinkClick r:id="rId2"/>
              </a:rPr>
              <a:t>https://blog.mytimezero.com/2014/01/10/stuck-in-the-doldrums-the-intertropical-convergence-zone/</a:t>
            </a:r>
            <a:endParaRPr lang="en-AU" altLang="en-US" sz="2000" i="1"/>
          </a:p>
          <a:p>
            <a:pPr marL="0" indent="0">
              <a:buFont typeface="Arial" panose="020B0604020202020204" pitchFamily="34" charset="0"/>
              <a:buNone/>
            </a:pPr>
            <a:endParaRPr lang="en-AU" altLang="en-US" sz="800"/>
          </a:p>
          <a:p>
            <a:pPr marL="0" indent="0">
              <a:buFont typeface="Arial" panose="020B0604020202020204" pitchFamily="34" charset="0"/>
              <a:buNone/>
            </a:pPr>
            <a:r>
              <a:rPr lang="en-AU" altLang="en-US" sz="2400" b="1"/>
              <a:t>This combination of high Convective Available Potential Energy (CAPE) and low crosswind is ideal for the operation of the vortex engine.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ontent Placeholder 2"/>
          <p:cNvSpPr>
            <a:spLocks noGrp="1"/>
          </p:cNvSpPr>
          <p:nvPr>
            <p:ph idx="1"/>
          </p:nvPr>
        </p:nvSpPr>
        <p:spPr>
          <a:xfrm>
            <a:off x="323850" y="476250"/>
            <a:ext cx="8569325" cy="3833813"/>
          </a:xfrm>
        </p:spPr>
        <p:txBody>
          <a:bodyPr/>
          <a:lstStyle/>
          <a:p>
            <a:pPr marL="0" indent="0">
              <a:buFont typeface="Arial" panose="020B0604020202020204" pitchFamily="34" charset="0"/>
              <a:buNone/>
            </a:pPr>
            <a:r>
              <a:rPr lang="en-AU" altLang="en-US" sz="2800" i="1"/>
              <a:t>“The Asian brown cloud is created by a range of airborne particles and pollutants from combustion (e.g., woodfires, cars, and factories), biomass burning and industrial processes with incomplete burning. The cloud is associated with the winter monsoon (November/ December to April) during which there is no rain to wash pollutants from the air.”</a:t>
            </a:r>
          </a:p>
          <a:p>
            <a:pPr marL="0" indent="0" algn="r">
              <a:buFont typeface="Arial" panose="020B0604020202020204" pitchFamily="34" charset="0"/>
              <a:buNone/>
            </a:pPr>
            <a:r>
              <a:rPr lang="en-AU" altLang="en-US" sz="2800" i="1"/>
              <a:t>Wikipedia</a:t>
            </a:r>
            <a:endParaRPr lang="en-AU" altLang="en-US" sz="2800"/>
          </a:p>
        </p:txBody>
      </p:sp>
      <p:sp>
        <p:nvSpPr>
          <p:cNvPr id="164867" name="Title 1"/>
          <p:cNvSpPr>
            <a:spLocks noGrp="1"/>
          </p:cNvSpPr>
          <p:nvPr>
            <p:ph type="title"/>
          </p:nvPr>
        </p:nvSpPr>
        <p:spPr>
          <a:xfrm>
            <a:off x="493713" y="0"/>
            <a:ext cx="8229600" cy="647700"/>
          </a:xfrm>
        </p:spPr>
        <p:txBody>
          <a:bodyPr/>
          <a:lstStyle/>
          <a:p>
            <a:r>
              <a:rPr lang="en-AU" altLang="en-US" sz="3200" b="1"/>
              <a:t>The Asian Brown Cloud</a:t>
            </a:r>
          </a:p>
        </p:txBody>
      </p:sp>
      <p:sp>
        <p:nvSpPr>
          <p:cNvPr id="5" name="TextBox 4"/>
          <p:cNvSpPr txBox="1"/>
          <p:nvPr/>
        </p:nvSpPr>
        <p:spPr>
          <a:xfrm>
            <a:off x="323850" y="4797425"/>
            <a:ext cx="8569325" cy="954088"/>
          </a:xfrm>
          <a:prstGeom prst="rect">
            <a:avLst/>
          </a:prstGeom>
          <a:noFill/>
        </p:spPr>
        <p:txBody>
          <a:bodyPr>
            <a:spAutoFit/>
          </a:bodyPr>
          <a:lstStyle/>
          <a:p>
            <a:pPr eaLnBrk="1" hangingPunct="1">
              <a:defRPr/>
            </a:pPr>
            <a:r>
              <a:rPr lang="en-AU" sz="2800" b="1" dirty="0">
                <a:latin typeface="+mn-lt"/>
                <a:cs typeface="Arial" charset="0"/>
              </a:rPr>
              <a:t>The Asian Brown Cloud is closely associated with the Inter Tropical Convergence Zone.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93713" y="0"/>
            <a:ext cx="8229600" cy="549275"/>
          </a:xfrm>
        </p:spPr>
        <p:txBody>
          <a:bodyPr/>
          <a:lstStyle/>
          <a:p>
            <a:r>
              <a:rPr lang="en-AU" altLang="en-US" sz="3200" b="1"/>
              <a:t>The Asian Brown Cloud</a:t>
            </a:r>
          </a:p>
        </p:txBody>
      </p:sp>
      <p:sp>
        <p:nvSpPr>
          <p:cNvPr id="3" name="Content Placeholder 2"/>
          <p:cNvSpPr>
            <a:spLocks noGrp="1"/>
          </p:cNvSpPr>
          <p:nvPr>
            <p:ph idx="1"/>
          </p:nvPr>
        </p:nvSpPr>
        <p:spPr>
          <a:xfrm>
            <a:off x="179388" y="981075"/>
            <a:ext cx="8856662" cy="5761038"/>
          </a:xfrm>
        </p:spPr>
        <p:txBody>
          <a:bodyPr/>
          <a:lstStyle/>
          <a:p>
            <a:pPr marL="514350" indent="-514350">
              <a:buFont typeface="Arial" panose="020B0604020202020204" pitchFamily="34" charset="0"/>
              <a:buAutoNum type="romanLcParenBoth"/>
            </a:pPr>
            <a:r>
              <a:rPr lang="en-AU" altLang="en-US" sz="1900" b="1" i="1"/>
              <a:t>Increase in aerosols can nucleate copious amounts of small droplets, which can inhibit the formation of larger raindrops and decrease precipitation efficiency </a:t>
            </a:r>
            <a:r>
              <a:rPr lang="en-AU" altLang="en-US" sz="1900" i="1"/>
              <a:t>(</a:t>
            </a:r>
            <a:r>
              <a:rPr lang="en-AU" altLang="en-US" sz="1900" i="1" u="sng">
                <a:hlinkClick r:id="rId2"/>
              </a:rPr>
              <a:t>33</a:t>
            </a:r>
            <a:r>
              <a:rPr lang="en-AU" altLang="en-US" sz="1900" i="1"/>
              <a:t>). </a:t>
            </a:r>
            <a:r>
              <a:rPr lang="en-AU" altLang="en-US" sz="1900" b="1" i="1"/>
              <a:t>This microphysical effect can suppress rainfall in polluted regions </a:t>
            </a:r>
            <a:r>
              <a:rPr lang="en-AU" altLang="en-US" sz="1900" i="1"/>
              <a:t>(</a:t>
            </a:r>
            <a:r>
              <a:rPr lang="en-AU" altLang="en-US" sz="1900" i="1" u="sng">
                <a:hlinkClick r:id="rId3"/>
              </a:rPr>
              <a:t>5</a:t>
            </a:r>
            <a:r>
              <a:rPr lang="en-AU" altLang="en-US" sz="1900" i="1"/>
              <a:t>) and add to the rainfall decreases simulated in the present study. </a:t>
            </a:r>
          </a:p>
          <a:p>
            <a:pPr marL="514350" indent="-514350">
              <a:buFont typeface="Arial" panose="020B0604020202020204" pitchFamily="34" charset="0"/>
              <a:buAutoNum type="romanLcParenBoth"/>
            </a:pPr>
            <a:r>
              <a:rPr lang="en-AU" altLang="en-US" sz="1900" i="1"/>
              <a:t>There has been a steady increase of drought frequency from the 1930s, which peaked in the 1980s (</a:t>
            </a:r>
            <a:r>
              <a:rPr lang="en-AU" altLang="en-US" sz="1900" i="1" u="sng">
                <a:hlinkClick r:id="rId4"/>
              </a:rPr>
              <a:t>Fig. 7</a:t>
            </a:r>
            <a:r>
              <a:rPr lang="en-AU" altLang="en-US" sz="1900" i="1"/>
              <a:t>), with decrease in average rainfall after the 1960s. The drought frequency abated during the 1990s (</a:t>
            </a:r>
            <a:r>
              <a:rPr lang="en-AU" altLang="en-US" sz="1900" i="1" u="sng">
                <a:hlinkClick r:id="rId5"/>
              </a:rPr>
              <a:t>30</a:t>
            </a:r>
            <a:r>
              <a:rPr lang="en-AU" altLang="en-US" sz="1900" i="1"/>
              <a:t>), but the decadal rainfall was still less than normal. During 2001–2004, two droughts have already occurred, and the average rainfall for this decade so far is 9% below normal. These negative trends lead us to speculate whether the ABC is indeed appearing to show its impact as guided by our modelling results, even though there may be other causes such as El Niño–Southern Oscillation–monsoon (</a:t>
            </a:r>
            <a:r>
              <a:rPr lang="en-AU" altLang="en-US" sz="1900" i="1" u="sng">
                <a:hlinkClick r:id="rId6"/>
              </a:rPr>
              <a:t>32</a:t>
            </a:r>
            <a:r>
              <a:rPr lang="en-AU" altLang="en-US" sz="1900" i="1"/>
              <a:t>, </a:t>
            </a:r>
            <a:r>
              <a:rPr lang="en-AU" altLang="en-US" sz="1900" i="1" u="sng">
                <a:hlinkClick r:id="rId7"/>
              </a:rPr>
              <a:t>34</a:t>
            </a:r>
            <a:r>
              <a:rPr lang="en-AU" altLang="en-US" sz="1900" i="1"/>
              <a:t>) interactions or natural variations in other slowly varying boundary conditions such as land-surface moisture, Eurasian snow cover, and others (</a:t>
            </a:r>
            <a:r>
              <a:rPr lang="en-AU" altLang="en-US" sz="1900" i="1" u="sng">
                <a:hlinkClick r:id="rId7"/>
              </a:rPr>
              <a:t>34</a:t>
            </a:r>
            <a:r>
              <a:rPr lang="en-AU" altLang="en-US" sz="1900" i="1"/>
              <a:t>). </a:t>
            </a:r>
          </a:p>
          <a:p>
            <a:pPr marL="514350" indent="-514350">
              <a:buFont typeface="Arial" panose="020B0604020202020204" pitchFamily="34" charset="0"/>
              <a:buAutoNum type="romanLcParenBoth"/>
            </a:pPr>
            <a:r>
              <a:rPr lang="en-AU" altLang="en-US" sz="1900" b="1" i="1"/>
              <a:t>ABCs have such a large effect on the monsoon primarily because the forcing simultaneously impacts many components of the monsoon system, including the solar heating of the surface–atmosphere system, the SST gradient, the convective instability of the troposphere, evaporation, and the Hadley circulation, which are factors that have fundamental influences on the monsoon rainfall </a:t>
            </a:r>
            <a:r>
              <a:rPr lang="en-AU" altLang="en-US" sz="1900" i="1"/>
              <a:t>(</a:t>
            </a:r>
            <a:r>
              <a:rPr lang="en-AU" altLang="en-US" sz="1900" i="1" u="sng">
                <a:hlinkClick r:id="rId8"/>
              </a:rPr>
              <a:t>25</a:t>
            </a:r>
            <a:r>
              <a:rPr lang="en-AU" altLang="en-US" sz="1900" i="1"/>
              <a:t>, </a:t>
            </a:r>
            <a:r>
              <a:rPr lang="en-AU" altLang="en-US" sz="1900" i="1" u="sng">
                <a:hlinkClick r:id="rId5"/>
              </a:rPr>
              <a:t>30</a:t>
            </a:r>
            <a:r>
              <a:rPr lang="en-AU" altLang="en-US" sz="1900" i="1"/>
              <a:t>, </a:t>
            </a:r>
            <a:r>
              <a:rPr lang="en-AU" altLang="en-US" sz="1900" i="1" u="sng">
                <a:hlinkClick r:id="rId9"/>
              </a:rPr>
              <a:t>31</a:t>
            </a:r>
            <a:r>
              <a:rPr lang="en-AU" altLang="en-US" sz="1900" i="1"/>
              <a:t>, </a:t>
            </a:r>
            <a:r>
              <a:rPr lang="en-AU" altLang="en-US" sz="1900" i="1" u="sng">
                <a:hlinkClick r:id="rId7"/>
              </a:rPr>
              <a:t>34</a:t>
            </a:r>
            <a:r>
              <a:rPr lang="en-AU" altLang="en-US" sz="1900" i="1"/>
              <a:t>).</a:t>
            </a:r>
          </a:p>
        </p:txBody>
      </p:sp>
      <p:sp>
        <p:nvSpPr>
          <p:cNvPr id="165892" name="TextBox 3"/>
          <p:cNvSpPr txBox="1">
            <a:spLocks noChangeArrowheads="1"/>
          </p:cNvSpPr>
          <p:nvPr/>
        </p:nvSpPr>
        <p:spPr bwMode="auto">
          <a:xfrm>
            <a:off x="134938" y="549275"/>
            <a:ext cx="8901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b="1"/>
              <a:t>Atmospheric brown clouds: Impacts on South Asian climate and hydrological cycle</a:t>
            </a:r>
            <a:endParaRPr lang="en-AU" alt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668338"/>
            <a:ext cx="8640763" cy="5688012"/>
          </a:xfrm>
        </p:spPr>
        <p:txBody>
          <a:bodyPr/>
          <a:lstStyle/>
          <a:p>
            <a:pPr marL="0" indent="0">
              <a:buFont typeface="Arial" panose="020B0604020202020204" pitchFamily="34" charset="0"/>
              <a:buNone/>
            </a:pPr>
            <a:r>
              <a:rPr lang="en-AU" altLang="en-US" sz="2000" i="1"/>
              <a:t>“…The increase in atmospheric stability and the reduction in rainfall are important aspects of the air pollution impacts on climate. Both these effects can enhance the lifetime of aerosols because increases in low-level inversion (see </a:t>
            </a:r>
            <a:r>
              <a:rPr lang="en-AU" altLang="en-US" sz="2000" i="1" u="sng">
                <a:hlinkClick r:id="rId2"/>
              </a:rPr>
              <a:t>Fig. 4</a:t>
            </a:r>
            <a:r>
              <a:rPr lang="en-AU" altLang="en-US" sz="2000" i="1"/>
              <a:t>) can increase the persistence of brownish haze layers, and reduction in rainfall can decrease the washout of aerosols. Such feedback effects should be included in future studies to understand the full impact of the ABCs on South Asia. Of particular concern is the reduction in monsoon rainfall in India because in South Asia there is a strong positive correlation between food production and precipitation amount (</a:t>
            </a:r>
            <a:r>
              <a:rPr lang="en-AU" altLang="en-US" sz="2000" i="1" u="sng">
                <a:hlinkClick r:id="rId3"/>
              </a:rPr>
              <a:t>35</a:t>
            </a:r>
            <a:r>
              <a:rPr lang="en-AU" altLang="en-US" sz="2000" i="1"/>
              <a:t>). In addition, availability of fresh water is a major issue for the future (</a:t>
            </a:r>
            <a:r>
              <a:rPr lang="en-AU" altLang="en-US" sz="2000" i="1" u="sng">
                <a:hlinkClick r:id="rId4"/>
              </a:rPr>
              <a:t>36</a:t>
            </a:r>
            <a:r>
              <a:rPr lang="en-AU" altLang="en-US" sz="2000" i="1"/>
              <a:t>). Even with the forcing fixed at 1998 values, the rainfall decrease in India continues to worsen beyond 1998 (</a:t>
            </a:r>
            <a:r>
              <a:rPr lang="en-AU" altLang="en-US" sz="2000" i="1" u="sng">
                <a:hlinkClick r:id="rId5"/>
              </a:rPr>
              <a:t>Fig. 3</a:t>
            </a:r>
            <a:r>
              <a:rPr lang="en-AU" altLang="en-US" sz="2000" i="1">
                <a:hlinkClick r:id="rId5"/>
              </a:rPr>
              <a:t>B </a:t>
            </a:r>
            <a:r>
              <a:rPr lang="en-AU" altLang="en-US" sz="2000" i="1"/>
              <a:t>). The impact of the ABC on monsoon rainfall, in conjunction with the health impacts of air pollution (</a:t>
            </a:r>
            <a:r>
              <a:rPr lang="en-AU" altLang="en-US" sz="2000" i="1" u="sng">
                <a:hlinkClick r:id="rId6"/>
              </a:rPr>
              <a:t>37</a:t>
            </a:r>
            <a:r>
              <a:rPr lang="en-AU" altLang="en-US" sz="2000" i="1"/>
              <a:t>), provides a strong rationale for reducing air pollution in the developing nations.”</a:t>
            </a:r>
          </a:p>
          <a:p>
            <a:pPr marL="0" indent="0">
              <a:buFont typeface="Arial" panose="020B0604020202020204" pitchFamily="34" charset="0"/>
              <a:buNone/>
            </a:pPr>
            <a:r>
              <a:rPr lang="en-AU" altLang="en-US" sz="2000" b="1" i="1"/>
              <a:t>“However, a sudden reduction in air pollution without a concomitant reduction in global GHGs also can accelerate the warming in South Asia because, according to the present simulations, ABCs have masked as much as 50% of the surface warming due to GHGs.”</a:t>
            </a:r>
          </a:p>
          <a:p>
            <a:pPr marL="0" indent="0" algn="r">
              <a:buFont typeface="Arial" panose="020B0604020202020204" pitchFamily="34" charset="0"/>
              <a:buNone/>
            </a:pPr>
            <a:r>
              <a:rPr lang="en-AU" altLang="en-US" sz="2000" i="1">
                <a:hlinkClick r:id="rId7"/>
              </a:rPr>
              <a:t>http://www.pnas.org/content/102/15/5326.full</a:t>
            </a:r>
            <a:endParaRPr lang="en-AU" altLang="en-US" sz="2000" i="1"/>
          </a:p>
          <a:p>
            <a:pPr marL="0" indent="0">
              <a:buFont typeface="Arial" panose="020B0604020202020204" pitchFamily="34" charset="0"/>
              <a:buNone/>
            </a:pPr>
            <a:endParaRPr lang="en-AU" altLang="en-US" sz="2000" i="1"/>
          </a:p>
          <a:p>
            <a:pPr marL="0" indent="0">
              <a:buFont typeface="Arial" panose="020B0604020202020204" pitchFamily="34" charset="0"/>
              <a:buNone/>
            </a:pPr>
            <a:endParaRPr lang="en-AU" altLang="en-US" sz="2000"/>
          </a:p>
        </p:txBody>
      </p:sp>
      <p:sp>
        <p:nvSpPr>
          <p:cNvPr id="166915" name="Title 1"/>
          <p:cNvSpPr>
            <a:spLocks noGrp="1"/>
          </p:cNvSpPr>
          <p:nvPr>
            <p:ph type="title"/>
          </p:nvPr>
        </p:nvSpPr>
        <p:spPr>
          <a:xfrm>
            <a:off x="565150" y="0"/>
            <a:ext cx="8229600" cy="647700"/>
          </a:xfrm>
        </p:spPr>
        <p:txBody>
          <a:bodyPr/>
          <a:lstStyle/>
          <a:p>
            <a:r>
              <a:rPr lang="en-AU" altLang="en-US" sz="3200" b="1" dirty="0"/>
              <a:t>The Atmospheric Brown Cloud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7935913" y="5083175"/>
            <a:ext cx="252412" cy="400050"/>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34851 w 347729"/>
              <a:gd name="connsiteY3" fmla="*/ 141668 h 347729"/>
              <a:gd name="connsiteX4" fmla="*/ 0 w 347729"/>
              <a:gd name="connsiteY4" fmla="*/ 347729 h 347729"/>
              <a:gd name="connsiteX0" fmla="*/ 0 w 347729"/>
              <a:gd name="connsiteY0" fmla="*/ 399244 h 399244"/>
              <a:gd name="connsiteX1" fmla="*/ 0 w 347729"/>
              <a:gd name="connsiteY1" fmla="*/ 51515 h 399244"/>
              <a:gd name="connsiteX2" fmla="*/ 347729 w 347729"/>
              <a:gd name="connsiteY2" fmla="*/ 0 h 399244"/>
              <a:gd name="connsiteX3" fmla="*/ 334851 w 347729"/>
              <a:gd name="connsiteY3" fmla="*/ 193183 h 399244"/>
              <a:gd name="connsiteX4" fmla="*/ 0 w 347729"/>
              <a:gd name="connsiteY4" fmla="*/ 399244 h 3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99244">
                <a:moveTo>
                  <a:pt x="0" y="399244"/>
                </a:moveTo>
                <a:lnTo>
                  <a:pt x="0" y="51515"/>
                </a:lnTo>
                <a:lnTo>
                  <a:pt x="347729" y="0"/>
                </a:lnTo>
                <a:lnTo>
                  <a:pt x="334851" y="193183"/>
                </a:lnTo>
                <a:lnTo>
                  <a:pt x="0" y="3992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6" name="Oval 28"/>
          <p:cNvSpPr>
            <a:spLocks noChangeArrowheads="1"/>
          </p:cNvSpPr>
          <p:nvPr/>
        </p:nvSpPr>
        <p:spPr bwMode="auto">
          <a:xfrm>
            <a:off x="-1223963" y="2468563"/>
            <a:ext cx="11591926" cy="2952750"/>
          </a:xfrm>
          <a:prstGeom prst="ellipse">
            <a:avLst/>
          </a:prstGeom>
          <a:solidFill>
            <a:schemeClr val="tx1">
              <a:lumMod val="50000"/>
              <a:lumOff val="50000"/>
              <a:alpha val="27059"/>
            </a:schemeClr>
          </a:solidFill>
          <a:ln w="38100">
            <a:solidFill>
              <a:schemeClr val="tx1"/>
            </a:solidFill>
            <a:round/>
            <a:headEnd/>
            <a:tailEnd/>
          </a:ln>
        </p:spPr>
        <p:txBody>
          <a:bodyPr/>
          <a:lstStyle/>
          <a:p>
            <a:pPr eaLnBrk="1" hangingPunct="1">
              <a:defRPr/>
            </a:pPr>
            <a:endParaRPr lang="en-US" dirty="0">
              <a:latin typeface="Calibri" pitchFamily="34" charset="0"/>
              <a:cs typeface="Arial" charset="0"/>
            </a:endParaRPr>
          </a:p>
        </p:txBody>
      </p:sp>
      <p:sp>
        <p:nvSpPr>
          <p:cNvPr id="31748" name="AutoShape 22"/>
          <p:cNvSpPr>
            <a:spLocks noChangeAspect="1" noChangeArrowheads="1"/>
          </p:cNvSpPr>
          <p:nvPr/>
        </p:nvSpPr>
        <p:spPr bwMode="auto">
          <a:xfrm>
            <a:off x="276225" y="1284288"/>
            <a:ext cx="8626475"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49" name="Text Box 23"/>
          <p:cNvSpPr txBox="1">
            <a:spLocks noChangeArrowheads="1"/>
          </p:cNvSpPr>
          <p:nvPr/>
        </p:nvSpPr>
        <p:spPr bwMode="auto">
          <a:xfrm>
            <a:off x="8259763" y="2420938"/>
            <a:ext cx="92233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a:latin typeface="Arial" panose="020B0604020202020204" pitchFamily="34" charset="0"/>
              </a:rPr>
              <a:t>Main swirl chamber</a:t>
            </a:r>
          </a:p>
        </p:txBody>
      </p:sp>
      <p:sp>
        <p:nvSpPr>
          <p:cNvPr id="31750" name="Text Box 24"/>
          <p:cNvSpPr txBox="1">
            <a:spLocks noChangeArrowheads="1"/>
          </p:cNvSpPr>
          <p:nvPr/>
        </p:nvSpPr>
        <p:spPr bwMode="auto">
          <a:xfrm>
            <a:off x="119063" y="1400175"/>
            <a:ext cx="18462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b="1">
                <a:latin typeface="Arial" panose="020B0604020202020204" pitchFamily="34" charset="0"/>
              </a:rPr>
              <a:t>Boundary layer “fence”  </a:t>
            </a:r>
          </a:p>
        </p:txBody>
      </p:sp>
      <p:sp>
        <p:nvSpPr>
          <p:cNvPr id="31751" name="Oval 29"/>
          <p:cNvSpPr>
            <a:spLocks noChangeArrowheads="1"/>
          </p:cNvSpPr>
          <p:nvPr/>
        </p:nvSpPr>
        <p:spPr bwMode="auto">
          <a:xfrm>
            <a:off x="3822700" y="3498850"/>
            <a:ext cx="2303463" cy="390525"/>
          </a:xfrm>
          <a:prstGeom prst="ellipse">
            <a:avLst/>
          </a:prstGeom>
          <a:solidFill>
            <a:srgbClr val="FF9900"/>
          </a:solidFill>
          <a:ln w="38100">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52" name="AutoShape 30"/>
          <p:cNvSpPr>
            <a:spLocks noChangeArrowheads="1"/>
          </p:cNvSpPr>
          <p:nvPr/>
        </p:nvSpPr>
        <p:spPr bwMode="auto">
          <a:xfrm>
            <a:off x="2501900" y="2816225"/>
            <a:ext cx="4919663" cy="1597025"/>
          </a:xfrm>
          <a:prstGeom prst="can">
            <a:avLst>
              <a:gd name="adj" fmla="val 50000"/>
            </a:avLst>
          </a:prstGeom>
          <a:solidFill>
            <a:srgbClr val="000000"/>
          </a:solidFill>
          <a:ln w="127000">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53" name="Oval 31"/>
          <p:cNvSpPr>
            <a:spLocks noChangeArrowheads="1"/>
          </p:cNvSpPr>
          <p:nvPr/>
        </p:nvSpPr>
        <p:spPr bwMode="auto">
          <a:xfrm>
            <a:off x="2454275" y="3498850"/>
            <a:ext cx="4919663" cy="849313"/>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54" name="Line 32"/>
          <p:cNvSpPr>
            <a:spLocks noChangeShapeType="1"/>
          </p:cNvSpPr>
          <p:nvPr/>
        </p:nvSpPr>
        <p:spPr bwMode="auto">
          <a:xfrm>
            <a:off x="4945063" y="3706813"/>
            <a:ext cx="0" cy="641350"/>
          </a:xfrm>
          <a:prstGeom prst="line">
            <a:avLst/>
          </a:prstGeom>
          <a:noFill/>
          <a:ln w="38100">
            <a:solidFill>
              <a:srgbClr val="80808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55" name="Freeform 33"/>
          <p:cNvSpPr>
            <a:spLocks/>
          </p:cNvSpPr>
          <p:nvPr/>
        </p:nvSpPr>
        <p:spPr bwMode="auto">
          <a:xfrm>
            <a:off x="2527300" y="3370263"/>
            <a:ext cx="244475" cy="708025"/>
          </a:xfrm>
          <a:custGeom>
            <a:avLst/>
            <a:gdLst>
              <a:gd name="T0" fmla="*/ 0 w 400"/>
              <a:gd name="T1" fmla="*/ 0 h 1269"/>
              <a:gd name="T2" fmla="*/ 2147483646 w 400"/>
              <a:gd name="T3" fmla="*/ 2147483646 h 1269"/>
              <a:gd name="T4" fmla="*/ 2147483646 w 400"/>
              <a:gd name="T5" fmla="*/ 2147483646 h 1269"/>
              <a:gd name="T6" fmla="*/ 0 w 400"/>
              <a:gd name="T7" fmla="*/ 2147483646 h 1269"/>
              <a:gd name="T8" fmla="*/ 0 w 400"/>
              <a:gd name="T9" fmla="*/ 0 h 1269"/>
              <a:gd name="T10" fmla="*/ 0 60000 65536"/>
              <a:gd name="T11" fmla="*/ 0 60000 65536"/>
              <a:gd name="T12" fmla="*/ 0 60000 65536"/>
              <a:gd name="T13" fmla="*/ 0 60000 65536"/>
              <a:gd name="T14" fmla="*/ 0 60000 65536"/>
              <a:gd name="T15" fmla="*/ 0 w 400"/>
              <a:gd name="T16" fmla="*/ 0 h 1269"/>
              <a:gd name="T17" fmla="*/ 400 w 400"/>
              <a:gd name="T18" fmla="*/ 1269 h 1269"/>
            </a:gdLst>
            <a:ahLst/>
            <a:cxnLst>
              <a:cxn ang="T10">
                <a:pos x="T0" y="T1"/>
              </a:cxn>
              <a:cxn ang="T11">
                <a:pos x="T2" y="T3"/>
              </a:cxn>
              <a:cxn ang="T12">
                <a:pos x="T4" y="T5"/>
              </a:cxn>
              <a:cxn ang="T13">
                <a:pos x="T6" y="T7"/>
              </a:cxn>
              <a:cxn ang="T14">
                <a:pos x="T8" y="T9"/>
              </a:cxn>
            </a:cxnLst>
            <a:rect l="T15" t="T16" r="T17" b="T18"/>
            <a:pathLst>
              <a:path w="400" h="1269">
                <a:moveTo>
                  <a:pt x="0" y="0"/>
                </a:moveTo>
                <a:lnTo>
                  <a:pt x="380" y="230"/>
                </a:lnTo>
                <a:lnTo>
                  <a:pt x="400" y="1269"/>
                </a:lnTo>
                <a:lnTo>
                  <a:pt x="0" y="1200"/>
                </a:lnTo>
                <a:lnTo>
                  <a:pt x="0" y="0"/>
                </a:lnTo>
                <a:close/>
              </a:path>
            </a:pathLst>
          </a:custGeom>
          <a:gradFill rotWithShape="1">
            <a:gsLst>
              <a:gs pos="0">
                <a:srgbClr val="808080"/>
              </a:gs>
              <a:gs pos="100000">
                <a:srgbClr val="3B3B3B"/>
              </a:gs>
            </a:gsLst>
            <a:lin ang="0" scaled="1"/>
          </a:gradFill>
          <a:ln w="38100">
            <a:solidFill>
              <a:srgbClr val="333333"/>
            </a:solidFill>
            <a:round/>
            <a:headEnd/>
            <a:tailEnd/>
          </a:ln>
        </p:spPr>
        <p:txBody>
          <a:bodyPr/>
          <a:lstStyle/>
          <a:p>
            <a:endParaRPr lang="en-AU"/>
          </a:p>
        </p:txBody>
      </p:sp>
      <p:sp>
        <p:nvSpPr>
          <p:cNvPr id="31756" name="Freeform 34" descr="Narrow vertical"/>
          <p:cNvSpPr>
            <a:spLocks/>
          </p:cNvSpPr>
          <p:nvPr/>
        </p:nvSpPr>
        <p:spPr bwMode="auto">
          <a:xfrm>
            <a:off x="2735263" y="3498850"/>
            <a:ext cx="400050" cy="742950"/>
          </a:xfrm>
          <a:custGeom>
            <a:avLst/>
            <a:gdLst>
              <a:gd name="T0" fmla="*/ 2147483646 w 630"/>
              <a:gd name="T1" fmla="*/ 0 h 1171"/>
              <a:gd name="T2" fmla="*/ 2147483646 w 630"/>
              <a:gd name="T3" fmla="*/ 2147483646 h 1171"/>
              <a:gd name="T4" fmla="*/ 2147483646 w 630"/>
              <a:gd name="T5" fmla="*/ 2147483646 h 1171"/>
              <a:gd name="T6" fmla="*/ 0 w 630"/>
              <a:gd name="T7" fmla="*/ 2147483646 h 1171"/>
              <a:gd name="T8" fmla="*/ 2147483646 w 630"/>
              <a:gd name="T9" fmla="*/ 0 h 1171"/>
              <a:gd name="T10" fmla="*/ 0 60000 65536"/>
              <a:gd name="T11" fmla="*/ 0 60000 65536"/>
              <a:gd name="T12" fmla="*/ 0 60000 65536"/>
              <a:gd name="T13" fmla="*/ 0 60000 65536"/>
              <a:gd name="T14" fmla="*/ 0 60000 65536"/>
              <a:gd name="T15" fmla="*/ 0 w 630"/>
              <a:gd name="T16" fmla="*/ 0 h 1171"/>
              <a:gd name="T17" fmla="*/ 630 w 630"/>
              <a:gd name="T18" fmla="*/ 1171 h 1171"/>
            </a:gdLst>
            <a:ahLst/>
            <a:cxnLst>
              <a:cxn ang="T10">
                <a:pos x="T0" y="T1"/>
              </a:cxn>
              <a:cxn ang="T11">
                <a:pos x="T2" y="T3"/>
              </a:cxn>
              <a:cxn ang="T12">
                <a:pos x="T4" y="T5"/>
              </a:cxn>
              <a:cxn ang="T13">
                <a:pos x="T6" y="T7"/>
              </a:cxn>
              <a:cxn ang="T14">
                <a:pos x="T8" y="T9"/>
              </a:cxn>
            </a:cxnLst>
            <a:rect l="T15" t="T16" r="T17" b="T18"/>
            <a:pathLst>
              <a:path w="630" h="1171">
                <a:moveTo>
                  <a:pt x="40" y="0"/>
                </a:moveTo>
                <a:lnTo>
                  <a:pt x="630" y="136"/>
                </a:lnTo>
                <a:lnTo>
                  <a:pt x="615" y="1171"/>
                </a:lnTo>
                <a:lnTo>
                  <a:pt x="0" y="1066"/>
                </a:lnTo>
                <a:lnTo>
                  <a:pt x="40" y="0"/>
                </a:lnTo>
                <a:close/>
              </a:path>
            </a:pathLst>
          </a:custGeom>
          <a:pattFill prst="narVert">
            <a:fgClr>
              <a:srgbClr val="808080"/>
            </a:fgClr>
            <a:bgClr>
              <a:srgbClr val="3B3B3B"/>
            </a:bgClr>
          </a:pattFill>
          <a:ln w="38100">
            <a:solidFill>
              <a:srgbClr val="000000"/>
            </a:solidFill>
            <a:round/>
            <a:headEnd/>
            <a:tailEnd/>
          </a:ln>
        </p:spPr>
        <p:txBody>
          <a:bodyPr/>
          <a:lstStyle/>
          <a:p>
            <a:endParaRPr lang="en-AU"/>
          </a:p>
        </p:txBody>
      </p:sp>
      <p:sp>
        <p:nvSpPr>
          <p:cNvPr id="31757" name="Freeform 35"/>
          <p:cNvSpPr>
            <a:spLocks/>
          </p:cNvSpPr>
          <p:nvPr/>
        </p:nvSpPr>
        <p:spPr bwMode="auto">
          <a:xfrm>
            <a:off x="3138488" y="3559175"/>
            <a:ext cx="512762" cy="704850"/>
          </a:xfrm>
          <a:custGeom>
            <a:avLst/>
            <a:gdLst>
              <a:gd name="T0" fmla="*/ 0 w 840"/>
              <a:gd name="T1" fmla="*/ 0 h 1260"/>
              <a:gd name="T2" fmla="*/ 2147483646 w 840"/>
              <a:gd name="T3" fmla="*/ 2147483646 h 1260"/>
              <a:gd name="T4" fmla="*/ 2147483646 w 840"/>
              <a:gd name="T5" fmla="*/ 2147483646 h 1260"/>
              <a:gd name="T6" fmla="*/ 0 w 840"/>
              <a:gd name="T7" fmla="*/ 2147483646 h 1260"/>
              <a:gd name="T8" fmla="*/ 0 w 840"/>
              <a:gd name="T9" fmla="*/ 0 h 1260"/>
              <a:gd name="T10" fmla="*/ 0 60000 65536"/>
              <a:gd name="T11" fmla="*/ 0 60000 65536"/>
              <a:gd name="T12" fmla="*/ 0 60000 65536"/>
              <a:gd name="T13" fmla="*/ 0 60000 65536"/>
              <a:gd name="T14" fmla="*/ 0 60000 65536"/>
              <a:gd name="T15" fmla="*/ 0 w 840"/>
              <a:gd name="T16" fmla="*/ 0 h 1260"/>
              <a:gd name="T17" fmla="*/ 840 w 840"/>
              <a:gd name="T18" fmla="*/ 1260 h 1260"/>
            </a:gdLst>
            <a:ahLst/>
            <a:cxnLst>
              <a:cxn ang="T10">
                <a:pos x="T0" y="T1"/>
              </a:cxn>
              <a:cxn ang="T11">
                <a:pos x="T2" y="T3"/>
              </a:cxn>
              <a:cxn ang="T12">
                <a:pos x="T4" y="T5"/>
              </a:cxn>
              <a:cxn ang="T13">
                <a:pos x="T6" y="T7"/>
              </a:cxn>
              <a:cxn ang="T14">
                <a:pos x="T8" y="T9"/>
              </a:cxn>
            </a:cxnLst>
            <a:rect l="T15" t="T16" r="T17" b="T18"/>
            <a:pathLst>
              <a:path w="840" h="1260">
                <a:moveTo>
                  <a:pt x="0" y="0"/>
                </a:moveTo>
                <a:lnTo>
                  <a:pt x="840" y="140"/>
                </a:lnTo>
                <a:lnTo>
                  <a:pt x="840" y="1209"/>
                </a:lnTo>
                <a:lnTo>
                  <a:pt x="0" y="1260"/>
                </a:lnTo>
                <a:lnTo>
                  <a:pt x="0" y="0"/>
                </a:lnTo>
                <a:close/>
              </a:path>
            </a:pathLst>
          </a:custGeom>
          <a:gradFill rotWithShape="1">
            <a:gsLst>
              <a:gs pos="0">
                <a:srgbClr val="808080"/>
              </a:gs>
              <a:gs pos="100000">
                <a:srgbClr val="3B3B3B"/>
              </a:gs>
            </a:gsLst>
            <a:lin ang="0" scaled="1"/>
          </a:gradFill>
          <a:ln w="38100">
            <a:solidFill>
              <a:srgbClr val="000000"/>
            </a:solidFill>
            <a:round/>
            <a:headEnd/>
            <a:tailEnd/>
          </a:ln>
        </p:spPr>
        <p:txBody>
          <a:bodyPr/>
          <a:lstStyle/>
          <a:p>
            <a:endParaRPr lang="en-AU"/>
          </a:p>
        </p:txBody>
      </p:sp>
      <p:sp>
        <p:nvSpPr>
          <p:cNvPr id="31758" name="Freeform 36" descr="Light vertical"/>
          <p:cNvSpPr>
            <a:spLocks/>
          </p:cNvSpPr>
          <p:nvPr/>
        </p:nvSpPr>
        <p:spPr bwMode="auto">
          <a:xfrm>
            <a:off x="3651250" y="3649663"/>
            <a:ext cx="574675" cy="735012"/>
          </a:xfrm>
          <a:custGeom>
            <a:avLst/>
            <a:gdLst>
              <a:gd name="T0" fmla="*/ 0 w 980"/>
              <a:gd name="T1" fmla="*/ 0 h 1159"/>
              <a:gd name="T2" fmla="*/ 2147483646 w 980"/>
              <a:gd name="T3" fmla="*/ 2147483646 h 1159"/>
              <a:gd name="T4" fmla="*/ 2147483646 w 980"/>
              <a:gd name="T5" fmla="*/ 2147483646 h 1159"/>
              <a:gd name="T6" fmla="*/ 2147483646 w 980"/>
              <a:gd name="T7" fmla="*/ 2147483646 h 1159"/>
              <a:gd name="T8" fmla="*/ 2147483646 w 980"/>
              <a:gd name="T9" fmla="*/ 2147483646 h 1159"/>
              <a:gd name="T10" fmla="*/ 0 w 980"/>
              <a:gd name="T11" fmla="*/ 2147483646 h 1159"/>
              <a:gd name="T12" fmla="*/ 0 w 980"/>
              <a:gd name="T13" fmla="*/ 0 h 1159"/>
              <a:gd name="T14" fmla="*/ 0 60000 65536"/>
              <a:gd name="T15" fmla="*/ 0 60000 65536"/>
              <a:gd name="T16" fmla="*/ 0 60000 65536"/>
              <a:gd name="T17" fmla="*/ 0 60000 65536"/>
              <a:gd name="T18" fmla="*/ 0 60000 65536"/>
              <a:gd name="T19" fmla="*/ 0 60000 65536"/>
              <a:gd name="T20" fmla="*/ 0 60000 65536"/>
              <a:gd name="T21" fmla="*/ 0 w 980"/>
              <a:gd name="T22" fmla="*/ 0 h 1159"/>
              <a:gd name="T23" fmla="*/ 980 w 980"/>
              <a:gd name="T24" fmla="*/ 1159 h 1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0" h="1159">
                <a:moveTo>
                  <a:pt x="0" y="0"/>
                </a:moveTo>
                <a:lnTo>
                  <a:pt x="980" y="91"/>
                </a:lnTo>
                <a:lnTo>
                  <a:pt x="972" y="1159"/>
                </a:lnTo>
                <a:lnTo>
                  <a:pt x="942" y="1144"/>
                </a:lnTo>
                <a:lnTo>
                  <a:pt x="927" y="1129"/>
                </a:lnTo>
                <a:lnTo>
                  <a:pt x="0" y="1055"/>
                </a:lnTo>
                <a:lnTo>
                  <a:pt x="0" y="0"/>
                </a:lnTo>
                <a:close/>
              </a:path>
            </a:pathLst>
          </a:custGeom>
          <a:pattFill prst="ltVert">
            <a:fgClr>
              <a:srgbClr val="808080"/>
            </a:fgClr>
            <a:bgClr>
              <a:srgbClr val="3B3B3B"/>
            </a:bgClr>
          </a:pattFill>
          <a:ln w="38100">
            <a:solidFill>
              <a:srgbClr val="000000"/>
            </a:solidFill>
            <a:round/>
            <a:headEnd/>
            <a:tailEnd/>
          </a:ln>
        </p:spPr>
        <p:txBody>
          <a:bodyPr/>
          <a:lstStyle/>
          <a:p>
            <a:endParaRPr lang="en-AU"/>
          </a:p>
        </p:txBody>
      </p:sp>
      <p:sp>
        <p:nvSpPr>
          <p:cNvPr id="31759" name="Freeform 37"/>
          <p:cNvSpPr>
            <a:spLocks/>
          </p:cNvSpPr>
          <p:nvPr/>
        </p:nvSpPr>
        <p:spPr bwMode="auto">
          <a:xfrm>
            <a:off x="4284663" y="3613150"/>
            <a:ext cx="668337" cy="722313"/>
          </a:xfrm>
          <a:custGeom>
            <a:avLst/>
            <a:gdLst>
              <a:gd name="T0" fmla="*/ 0 w 1095"/>
              <a:gd name="T1" fmla="*/ 2147483646 h 1293"/>
              <a:gd name="T2" fmla="*/ 2147483646 w 1095"/>
              <a:gd name="T3" fmla="*/ 2147483646 h 1293"/>
              <a:gd name="T4" fmla="*/ 2147483646 w 1095"/>
              <a:gd name="T5" fmla="*/ 2147483646 h 1293"/>
              <a:gd name="T6" fmla="*/ 2147483646 w 1095"/>
              <a:gd name="T7" fmla="*/ 2147483646 h 1293"/>
              <a:gd name="T8" fmla="*/ 2147483646 w 1095"/>
              <a:gd name="T9" fmla="*/ 2147483646 h 1293"/>
              <a:gd name="T10" fmla="*/ 2147483646 w 1095"/>
              <a:gd name="T11" fmla="*/ 2147483646 h 1293"/>
              <a:gd name="T12" fmla="*/ 2147483646 w 1095"/>
              <a:gd name="T13" fmla="*/ 2147483646 h 1293"/>
              <a:gd name="T14" fmla="*/ 2147483646 w 1095"/>
              <a:gd name="T15" fmla="*/ 2147483646 h 1293"/>
              <a:gd name="T16" fmla="*/ 2147483646 w 1095"/>
              <a:gd name="T17" fmla="*/ 2147483646 h 1293"/>
              <a:gd name="T18" fmla="*/ 0 w 1095"/>
              <a:gd name="T19" fmla="*/ 2147483646 h 1293"/>
              <a:gd name="T20" fmla="*/ 0 w 1095"/>
              <a:gd name="T21" fmla="*/ 2147483646 h 12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5"/>
              <a:gd name="T34" fmla="*/ 0 h 1293"/>
              <a:gd name="T35" fmla="*/ 1095 w 1095"/>
              <a:gd name="T36" fmla="*/ 1293 h 12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5" h="1293">
                <a:moveTo>
                  <a:pt x="0" y="141"/>
                </a:moveTo>
                <a:cubicBezTo>
                  <a:pt x="122" y="223"/>
                  <a:pt x="0" y="134"/>
                  <a:pt x="305" y="149"/>
                </a:cubicBezTo>
                <a:cubicBezTo>
                  <a:pt x="327" y="150"/>
                  <a:pt x="368" y="151"/>
                  <a:pt x="390" y="156"/>
                </a:cubicBezTo>
                <a:cubicBezTo>
                  <a:pt x="469" y="176"/>
                  <a:pt x="630" y="171"/>
                  <a:pt x="630" y="171"/>
                </a:cubicBezTo>
                <a:cubicBezTo>
                  <a:pt x="710" y="151"/>
                  <a:pt x="707" y="216"/>
                  <a:pt x="773" y="163"/>
                </a:cubicBezTo>
                <a:cubicBezTo>
                  <a:pt x="834" y="175"/>
                  <a:pt x="826" y="160"/>
                  <a:pt x="885" y="178"/>
                </a:cubicBezTo>
                <a:cubicBezTo>
                  <a:pt x="915" y="187"/>
                  <a:pt x="1035" y="176"/>
                  <a:pt x="1065" y="186"/>
                </a:cubicBezTo>
                <a:cubicBezTo>
                  <a:pt x="1080" y="191"/>
                  <a:pt x="1083" y="0"/>
                  <a:pt x="1095" y="193"/>
                </a:cubicBezTo>
                <a:lnTo>
                  <a:pt x="1080" y="1232"/>
                </a:lnTo>
                <a:lnTo>
                  <a:pt x="0" y="1293"/>
                </a:lnTo>
                <a:lnTo>
                  <a:pt x="0" y="141"/>
                </a:lnTo>
                <a:close/>
              </a:path>
            </a:pathLst>
          </a:custGeom>
          <a:gradFill rotWithShape="1">
            <a:gsLst>
              <a:gs pos="0">
                <a:srgbClr val="808080"/>
              </a:gs>
              <a:gs pos="100000">
                <a:srgbClr val="3B3B3B"/>
              </a:gs>
            </a:gsLst>
            <a:lin ang="0" scaled="1"/>
          </a:gradFill>
          <a:ln w="38100">
            <a:solidFill>
              <a:srgbClr val="000000"/>
            </a:solidFill>
            <a:round/>
            <a:headEnd/>
            <a:tailEnd/>
          </a:ln>
        </p:spPr>
        <p:txBody>
          <a:bodyPr/>
          <a:lstStyle/>
          <a:p>
            <a:endParaRPr lang="en-AU"/>
          </a:p>
        </p:txBody>
      </p:sp>
      <p:sp>
        <p:nvSpPr>
          <p:cNvPr id="31760" name="Freeform 38" descr="Light vertical"/>
          <p:cNvSpPr>
            <a:spLocks/>
          </p:cNvSpPr>
          <p:nvPr/>
        </p:nvSpPr>
        <p:spPr bwMode="auto">
          <a:xfrm>
            <a:off x="4945063" y="3721100"/>
            <a:ext cx="585787" cy="717550"/>
          </a:xfrm>
          <a:custGeom>
            <a:avLst/>
            <a:gdLst>
              <a:gd name="T0" fmla="*/ 0 w 921"/>
              <a:gd name="T1" fmla="*/ 0 h 1129"/>
              <a:gd name="T2" fmla="*/ 2147483646 w 921"/>
              <a:gd name="T3" fmla="*/ 0 h 1129"/>
              <a:gd name="T4" fmla="*/ 2147483646 w 921"/>
              <a:gd name="T5" fmla="*/ 2147483646 h 1129"/>
              <a:gd name="T6" fmla="*/ 2147483646 w 921"/>
              <a:gd name="T7" fmla="*/ 2147483646 h 1129"/>
              <a:gd name="T8" fmla="*/ 0 w 921"/>
              <a:gd name="T9" fmla="*/ 0 h 1129"/>
              <a:gd name="T10" fmla="*/ 0 60000 65536"/>
              <a:gd name="T11" fmla="*/ 0 60000 65536"/>
              <a:gd name="T12" fmla="*/ 0 60000 65536"/>
              <a:gd name="T13" fmla="*/ 0 60000 65536"/>
              <a:gd name="T14" fmla="*/ 0 60000 65536"/>
              <a:gd name="T15" fmla="*/ 0 w 921"/>
              <a:gd name="T16" fmla="*/ 0 h 1129"/>
              <a:gd name="T17" fmla="*/ 921 w 921"/>
              <a:gd name="T18" fmla="*/ 1129 h 1129"/>
            </a:gdLst>
            <a:ahLst/>
            <a:cxnLst>
              <a:cxn ang="T10">
                <a:pos x="T0" y="T1"/>
              </a:cxn>
              <a:cxn ang="T11">
                <a:pos x="T2" y="T3"/>
              </a:cxn>
              <a:cxn ang="T12">
                <a:pos x="T4" y="T5"/>
              </a:cxn>
              <a:cxn ang="T13">
                <a:pos x="T6" y="T7"/>
              </a:cxn>
              <a:cxn ang="T14">
                <a:pos x="T8" y="T9"/>
              </a:cxn>
            </a:cxnLst>
            <a:rect l="T15" t="T16" r="T17" b="T18"/>
            <a:pathLst>
              <a:path w="921" h="1129">
                <a:moveTo>
                  <a:pt x="0" y="0"/>
                </a:moveTo>
                <a:lnTo>
                  <a:pt x="921" y="0"/>
                </a:lnTo>
                <a:lnTo>
                  <a:pt x="913" y="1084"/>
                </a:lnTo>
                <a:lnTo>
                  <a:pt x="13" y="1129"/>
                </a:lnTo>
                <a:lnTo>
                  <a:pt x="0" y="0"/>
                </a:lnTo>
                <a:close/>
              </a:path>
            </a:pathLst>
          </a:custGeom>
          <a:pattFill prst="ltVert">
            <a:fgClr>
              <a:srgbClr val="808080"/>
            </a:fgClr>
            <a:bgClr>
              <a:srgbClr val="3B3B3B"/>
            </a:bgClr>
          </a:pattFill>
          <a:ln w="38100">
            <a:solidFill>
              <a:srgbClr val="080808"/>
            </a:solidFill>
            <a:round/>
            <a:headEnd/>
            <a:tailEnd/>
          </a:ln>
        </p:spPr>
        <p:txBody>
          <a:bodyPr/>
          <a:lstStyle/>
          <a:p>
            <a:endParaRPr lang="en-AU"/>
          </a:p>
        </p:txBody>
      </p:sp>
      <p:sp>
        <p:nvSpPr>
          <p:cNvPr id="31761" name="Freeform 39"/>
          <p:cNvSpPr>
            <a:spLocks/>
          </p:cNvSpPr>
          <p:nvPr/>
        </p:nvSpPr>
        <p:spPr bwMode="auto">
          <a:xfrm>
            <a:off x="5494338" y="3668713"/>
            <a:ext cx="496887" cy="715962"/>
          </a:xfrm>
          <a:custGeom>
            <a:avLst/>
            <a:gdLst>
              <a:gd name="T0" fmla="*/ 2147483646 w 939"/>
              <a:gd name="T1" fmla="*/ 2147483646 h 1069"/>
              <a:gd name="T2" fmla="*/ 2147483646 w 939"/>
              <a:gd name="T3" fmla="*/ 0 h 1069"/>
              <a:gd name="T4" fmla="*/ 2147483646 w 939"/>
              <a:gd name="T5" fmla="*/ 2147483646 h 1069"/>
              <a:gd name="T6" fmla="*/ 0 w 939"/>
              <a:gd name="T7" fmla="*/ 2147483646 h 1069"/>
              <a:gd name="T8" fmla="*/ 2147483646 w 939"/>
              <a:gd name="T9" fmla="*/ 2147483646 h 1069"/>
              <a:gd name="T10" fmla="*/ 0 60000 65536"/>
              <a:gd name="T11" fmla="*/ 0 60000 65536"/>
              <a:gd name="T12" fmla="*/ 0 60000 65536"/>
              <a:gd name="T13" fmla="*/ 0 60000 65536"/>
              <a:gd name="T14" fmla="*/ 0 60000 65536"/>
              <a:gd name="T15" fmla="*/ 0 w 939"/>
              <a:gd name="T16" fmla="*/ 0 h 1069"/>
              <a:gd name="T17" fmla="*/ 939 w 939"/>
              <a:gd name="T18" fmla="*/ 1069 h 1069"/>
            </a:gdLst>
            <a:ahLst/>
            <a:cxnLst>
              <a:cxn ang="T10">
                <a:pos x="T0" y="T1"/>
              </a:cxn>
              <a:cxn ang="T11">
                <a:pos x="T2" y="T3"/>
              </a:cxn>
              <a:cxn ang="T12">
                <a:pos x="T4" y="T5"/>
              </a:cxn>
              <a:cxn ang="T13">
                <a:pos x="T6" y="T7"/>
              </a:cxn>
              <a:cxn ang="T14">
                <a:pos x="T8" y="T9"/>
              </a:cxn>
            </a:cxnLst>
            <a:rect l="T15" t="T16" r="T17" b="T18"/>
            <a:pathLst>
              <a:path w="939" h="1069">
                <a:moveTo>
                  <a:pt x="16" y="64"/>
                </a:moveTo>
                <a:lnTo>
                  <a:pt x="919" y="0"/>
                </a:lnTo>
                <a:lnTo>
                  <a:pt x="939" y="783"/>
                </a:lnTo>
                <a:lnTo>
                  <a:pt x="0" y="1069"/>
                </a:lnTo>
                <a:lnTo>
                  <a:pt x="16" y="64"/>
                </a:lnTo>
                <a:close/>
              </a:path>
            </a:pathLst>
          </a:custGeom>
          <a:gradFill rotWithShape="1">
            <a:gsLst>
              <a:gs pos="0">
                <a:srgbClr val="808080"/>
              </a:gs>
              <a:gs pos="100000">
                <a:srgbClr val="3B3B3B"/>
              </a:gs>
            </a:gsLst>
            <a:lin ang="0" scaled="1"/>
          </a:gradFill>
          <a:ln w="38100">
            <a:solidFill>
              <a:srgbClr val="080808"/>
            </a:solidFill>
            <a:round/>
            <a:headEnd/>
            <a:tailEnd/>
          </a:ln>
        </p:spPr>
        <p:txBody>
          <a:bodyPr/>
          <a:lstStyle/>
          <a:p>
            <a:endParaRPr lang="en-AU"/>
          </a:p>
        </p:txBody>
      </p:sp>
      <p:sp>
        <p:nvSpPr>
          <p:cNvPr id="31762" name="Freeform 40"/>
          <p:cNvSpPr>
            <a:spLocks/>
          </p:cNvSpPr>
          <p:nvPr/>
        </p:nvSpPr>
        <p:spPr bwMode="auto">
          <a:xfrm>
            <a:off x="6124575" y="3587750"/>
            <a:ext cx="381000" cy="673100"/>
          </a:xfrm>
          <a:custGeom>
            <a:avLst/>
            <a:gdLst>
              <a:gd name="T0" fmla="*/ 2147483646 w 812"/>
              <a:gd name="T1" fmla="*/ 2147483646 h 1061"/>
              <a:gd name="T2" fmla="*/ 2147483646 w 812"/>
              <a:gd name="T3" fmla="*/ 2147483646 h 1061"/>
              <a:gd name="T4" fmla="*/ 2147483646 w 812"/>
              <a:gd name="T5" fmla="*/ 0 h 1061"/>
              <a:gd name="T6" fmla="*/ 2147483646 w 812"/>
              <a:gd name="T7" fmla="*/ 2147483646 h 1061"/>
              <a:gd name="T8" fmla="*/ 0 w 812"/>
              <a:gd name="T9" fmla="*/ 2147483646 h 1061"/>
              <a:gd name="T10" fmla="*/ 2147483646 w 812"/>
              <a:gd name="T11" fmla="*/ 2147483646 h 1061"/>
              <a:gd name="T12" fmla="*/ 0 60000 65536"/>
              <a:gd name="T13" fmla="*/ 0 60000 65536"/>
              <a:gd name="T14" fmla="*/ 0 60000 65536"/>
              <a:gd name="T15" fmla="*/ 0 60000 65536"/>
              <a:gd name="T16" fmla="*/ 0 60000 65536"/>
              <a:gd name="T17" fmla="*/ 0 60000 65536"/>
              <a:gd name="T18" fmla="*/ 0 w 812"/>
              <a:gd name="T19" fmla="*/ 0 h 1061"/>
              <a:gd name="T20" fmla="*/ 812 w 812"/>
              <a:gd name="T21" fmla="*/ 1061 h 1061"/>
            </a:gdLst>
            <a:ahLst/>
            <a:cxnLst>
              <a:cxn ang="T12">
                <a:pos x="T0" y="T1"/>
              </a:cxn>
              <a:cxn ang="T13">
                <a:pos x="T2" y="T3"/>
              </a:cxn>
              <a:cxn ang="T14">
                <a:pos x="T4" y="T5"/>
              </a:cxn>
              <a:cxn ang="T15">
                <a:pos x="T6" y="T7"/>
              </a:cxn>
              <a:cxn ang="T16">
                <a:pos x="T8" y="T9"/>
              </a:cxn>
              <a:cxn ang="T17">
                <a:pos x="T10" y="T11"/>
              </a:cxn>
            </a:cxnLst>
            <a:rect l="T18" t="T19" r="T20" b="T21"/>
            <a:pathLst>
              <a:path w="812" h="1061">
                <a:moveTo>
                  <a:pt x="14" y="99"/>
                </a:moveTo>
                <a:cubicBezTo>
                  <a:pt x="45" y="99"/>
                  <a:pt x="76" y="99"/>
                  <a:pt x="108" y="99"/>
                </a:cubicBezTo>
                <a:lnTo>
                  <a:pt x="812" y="0"/>
                </a:lnTo>
                <a:lnTo>
                  <a:pt x="765" y="791"/>
                </a:lnTo>
                <a:lnTo>
                  <a:pt x="0" y="1061"/>
                </a:lnTo>
                <a:lnTo>
                  <a:pt x="14" y="99"/>
                </a:lnTo>
                <a:close/>
              </a:path>
            </a:pathLst>
          </a:custGeom>
          <a:gradFill rotWithShape="1">
            <a:gsLst>
              <a:gs pos="0">
                <a:srgbClr val="808080"/>
              </a:gs>
              <a:gs pos="100000">
                <a:srgbClr val="3B3B3B"/>
              </a:gs>
            </a:gsLst>
            <a:lin ang="0" scaled="1"/>
          </a:gradFill>
          <a:ln w="38100">
            <a:solidFill>
              <a:srgbClr val="000000"/>
            </a:solidFill>
            <a:round/>
            <a:headEnd/>
            <a:tailEnd/>
          </a:ln>
        </p:spPr>
        <p:txBody>
          <a:bodyPr/>
          <a:lstStyle/>
          <a:p>
            <a:endParaRPr lang="en-AU"/>
          </a:p>
        </p:txBody>
      </p:sp>
      <p:sp>
        <p:nvSpPr>
          <p:cNvPr id="31763" name="Freeform 41"/>
          <p:cNvSpPr>
            <a:spLocks/>
          </p:cNvSpPr>
          <p:nvPr/>
        </p:nvSpPr>
        <p:spPr bwMode="auto">
          <a:xfrm>
            <a:off x="6637338" y="3556000"/>
            <a:ext cx="211137" cy="735013"/>
          </a:xfrm>
          <a:custGeom>
            <a:avLst/>
            <a:gdLst>
              <a:gd name="T0" fmla="*/ 2147483646 w 333"/>
              <a:gd name="T1" fmla="*/ 2147483646 h 1058"/>
              <a:gd name="T2" fmla="*/ 2147483646 w 333"/>
              <a:gd name="T3" fmla="*/ 2147483646 h 1058"/>
              <a:gd name="T4" fmla="*/ 2147483646 w 333"/>
              <a:gd name="T5" fmla="*/ 2147483646 h 1058"/>
              <a:gd name="T6" fmla="*/ 2147483646 w 333"/>
              <a:gd name="T7" fmla="*/ 0 h 1058"/>
              <a:gd name="T8" fmla="*/ 2147483646 w 333"/>
              <a:gd name="T9" fmla="*/ 2147483646 h 1058"/>
              <a:gd name="T10" fmla="*/ 0 w 333"/>
              <a:gd name="T11" fmla="*/ 2147483646 h 1058"/>
              <a:gd name="T12" fmla="*/ 2147483646 w 333"/>
              <a:gd name="T13" fmla="*/ 2147483646 h 1058"/>
              <a:gd name="T14" fmla="*/ 0 60000 65536"/>
              <a:gd name="T15" fmla="*/ 0 60000 65536"/>
              <a:gd name="T16" fmla="*/ 0 60000 65536"/>
              <a:gd name="T17" fmla="*/ 0 60000 65536"/>
              <a:gd name="T18" fmla="*/ 0 60000 65536"/>
              <a:gd name="T19" fmla="*/ 0 60000 65536"/>
              <a:gd name="T20" fmla="*/ 0 60000 65536"/>
              <a:gd name="T21" fmla="*/ 0 w 333"/>
              <a:gd name="T22" fmla="*/ 0 h 1058"/>
              <a:gd name="T23" fmla="*/ 333 w 333"/>
              <a:gd name="T24" fmla="*/ 1058 h 10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 h="1058">
                <a:moveTo>
                  <a:pt x="8" y="50"/>
                </a:moveTo>
                <a:cubicBezTo>
                  <a:pt x="14" y="46"/>
                  <a:pt x="22" y="43"/>
                  <a:pt x="29" y="37"/>
                </a:cubicBezTo>
                <a:cubicBezTo>
                  <a:pt x="39" y="29"/>
                  <a:pt x="58" y="11"/>
                  <a:pt x="58" y="11"/>
                </a:cubicBezTo>
                <a:lnTo>
                  <a:pt x="318" y="0"/>
                </a:lnTo>
                <a:lnTo>
                  <a:pt x="333" y="870"/>
                </a:lnTo>
                <a:lnTo>
                  <a:pt x="0" y="1058"/>
                </a:lnTo>
                <a:lnTo>
                  <a:pt x="8" y="50"/>
                </a:lnTo>
                <a:close/>
              </a:path>
            </a:pathLst>
          </a:custGeom>
          <a:gradFill rotWithShape="1">
            <a:gsLst>
              <a:gs pos="0">
                <a:srgbClr val="808080"/>
              </a:gs>
              <a:gs pos="100000">
                <a:srgbClr val="3B3B3B"/>
              </a:gs>
            </a:gsLst>
            <a:lin ang="0" scaled="1"/>
          </a:gradFill>
          <a:ln w="38100">
            <a:solidFill>
              <a:srgbClr val="000000"/>
            </a:solidFill>
            <a:round/>
            <a:headEnd/>
            <a:tailEnd/>
          </a:ln>
        </p:spPr>
        <p:txBody>
          <a:bodyPr/>
          <a:lstStyle/>
          <a:p>
            <a:endParaRPr lang="en-AU"/>
          </a:p>
        </p:txBody>
      </p:sp>
      <p:sp>
        <p:nvSpPr>
          <p:cNvPr id="31764" name="Freeform 42"/>
          <p:cNvSpPr>
            <a:spLocks/>
          </p:cNvSpPr>
          <p:nvPr/>
        </p:nvSpPr>
        <p:spPr bwMode="auto">
          <a:xfrm>
            <a:off x="7010400" y="3403600"/>
            <a:ext cx="200025" cy="781050"/>
          </a:xfrm>
          <a:custGeom>
            <a:avLst/>
            <a:gdLst>
              <a:gd name="T0" fmla="*/ 2147483646 w 435"/>
              <a:gd name="T1" fmla="*/ 2147483646 h 1231"/>
              <a:gd name="T2" fmla="*/ 2147483646 w 435"/>
              <a:gd name="T3" fmla="*/ 0 h 1231"/>
              <a:gd name="T4" fmla="*/ 2147483646 w 435"/>
              <a:gd name="T5" fmla="*/ 2147483646 h 1231"/>
              <a:gd name="T6" fmla="*/ 0 w 435"/>
              <a:gd name="T7" fmla="*/ 2147483646 h 1231"/>
              <a:gd name="T8" fmla="*/ 2147483646 w 435"/>
              <a:gd name="T9" fmla="*/ 2147483646 h 1231"/>
              <a:gd name="T10" fmla="*/ 0 60000 65536"/>
              <a:gd name="T11" fmla="*/ 0 60000 65536"/>
              <a:gd name="T12" fmla="*/ 0 60000 65536"/>
              <a:gd name="T13" fmla="*/ 0 60000 65536"/>
              <a:gd name="T14" fmla="*/ 0 60000 65536"/>
              <a:gd name="T15" fmla="*/ 0 w 435"/>
              <a:gd name="T16" fmla="*/ 0 h 1231"/>
              <a:gd name="T17" fmla="*/ 435 w 435"/>
              <a:gd name="T18" fmla="*/ 1231 h 1231"/>
            </a:gdLst>
            <a:ahLst/>
            <a:cxnLst>
              <a:cxn ang="T10">
                <a:pos x="T0" y="T1"/>
              </a:cxn>
              <a:cxn ang="T11">
                <a:pos x="T2" y="T3"/>
              </a:cxn>
              <a:cxn ang="T12">
                <a:pos x="T4" y="T5"/>
              </a:cxn>
              <a:cxn ang="T13">
                <a:pos x="T6" y="T7"/>
              </a:cxn>
              <a:cxn ang="T14">
                <a:pos x="T8" y="T9"/>
              </a:cxn>
            </a:cxnLst>
            <a:rect l="T15" t="T16" r="T17" b="T18"/>
            <a:pathLst>
              <a:path w="435" h="1231">
                <a:moveTo>
                  <a:pt x="14" y="153"/>
                </a:moveTo>
                <a:lnTo>
                  <a:pt x="435" y="0"/>
                </a:lnTo>
                <a:lnTo>
                  <a:pt x="435" y="826"/>
                </a:lnTo>
                <a:lnTo>
                  <a:pt x="0" y="1231"/>
                </a:lnTo>
                <a:lnTo>
                  <a:pt x="14" y="153"/>
                </a:lnTo>
                <a:close/>
              </a:path>
            </a:pathLst>
          </a:custGeom>
          <a:gradFill rotWithShape="1">
            <a:gsLst>
              <a:gs pos="0">
                <a:srgbClr val="969696"/>
              </a:gs>
              <a:gs pos="100000">
                <a:srgbClr val="000000"/>
              </a:gs>
            </a:gsLst>
            <a:lin ang="0" scaled="1"/>
          </a:gradFill>
          <a:ln w="38100">
            <a:solidFill>
              <a:srgbClr val="000000"/>
            </a:solidFill>
            <a:round/>
            <a:headEnd/>
            <a:tailEnd/>
          </a:ln>
        </p:spPr>
        <p:txBody>
          <a:bodyPr/>
          <a:lstStyle/>
          <a:p>
            <a:endParaRPr lang="en-AU"/>
          </a:p>
        </p:txBody>
      </p:sp>
      <p:sp>
        <p:nvSpPr>
          <p:cNvPr id="31765" name="Freeform 43"/>
          <p:cNvSpPr>
            <a:spLocks/>
          </p:cNvSpPr>
          <p:nvPr/>
        </p:nvSpPr>
        <p:spPr bwMode="auto">
          <a:xfrm>
            <a:off x="7286625" y="3292475"/>
            <a:ext cx="87313" cy="736600"/>
          </a:xfrm>
          <a:custGeom>
            <a:avLst/>
            <a:gdLst>
              <a:gd name="T0" fmla="*/ 0 w 142"/>
              <a:gd name="T1" fmla="*/ 2147483646 h 1318"/>
              <a:gd name="T2" fmla="*/ 2147483646 w 142"/>
              <a:gd name="T3" fmla="*/ 2147483646 h 1318"/>
              <a:gd name="T4" fmla="*/ 2147483646 w 142"/>
              <a:gd name="T5" fmla="*/ 2147483646 h 1318"/>
              <a:gd name="T6" fmla="*/ 2147483646 w 142"/>
              <a:gd name="T7" fmla="*/ 0 h 1318"/>
              <a:gd name="T8" fmla="*/ 2147483646 w 142"/>
              <a:gd name="T9" fmla="*/ 2147483646 h 1318"/>
              <a:gd name="T10" fmla="*/ 2147483646 w 142"/>
              <a:gd name="T11" fmla="*/ 2147483646 h 1318"/>
              <a:gd name="T12" fmla="*/ 0 w 142"/>
              <a:gd name="T13" fmla="*/ 2147483646 h 1318"/>
              <a:gd name="T14" fmla="*/ 0 60000 65536"/>
              <a:gd name="T15" fmla="*/ 0 60000 65536"/>
              <a:gd name="T16" fmla="*/ 0 60000 65536"/>
              <a:gd name="T17" fmla="*/ 0 60000 65536"/>
              <a:gd name="T18" fmla="*/ 0 60000 65536"/>
              <a:gd name="T19" fmla="*/ 0 60000 65536"/>
              <a:gd name="T20" fmla="*/ 0 60000 65536"/>
              <a:gd name="T21" fmla="*/ 0 w 142"/>
              <a:gd name="T22" fmla="*/ 0 h 1318"/>
              <a:gd name="T23" fmla="*/ 142 w 142"/>
              <a:gd name="T24" fmla="*/ 1318 h 13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318">
                <a:moveTo>
                  <a:pt x="0" y="200"/>
                </a:moveTo>
                <a:cubicBezTo>
                  <a:pt x="38" y="142"/>
                  <a:pt x="29" y="161"/>
                  <a:pt x="83" y="125"/>
                </a:cubicBezTo>
                <a:cubicBezTo>
                  <a:pt x="90" y="130"/>
                  <a:pt x="105" y="140"/>
                  <a:pt x="105" y="140"/>
                </a:cubicBezTo>
                <a:lnTo>
                  <a:pt x="142" y="0"/>
                </a:lnTo>
                <a:lnTo>
                  <a:pt x="142" y="1175"/>
                </a:lnTo>
                <a:lnTo>
                  <a:pt x="1" y="1318"/>
                </a:lnTo>
                <a:lnTo>
                  <a:pt x="0" y="200"/>
                </a:lnTo>
                <a:close/>
              </a:path>
            </a:pathLst>
          </a:custGeom>
          <a:solidFill>
            <a:srgbClr val="333333"/>
          </a:solidFill>
          <a:ln w="38100">
            <a:solidFill>
              <a:srgbClr val="333333"/>
            </a:solidFill>
            <a:round/>
            <a:headEnd/>
            <a:tailEnd/>
          </a:ln>
        </p:spPr>
        <p:txBody>
          <a:bodyPr/>
          <a:lstStyle/>
          <a:p>
            <a:endParaRPr lang="en-AU"/>
          </a:p>
        </p:txBody>
      </p:sp>
      <p:sp>
        <p:nvSpPr>
          <p:cNvPr id="31766" name="Freeform 44"/>
          <p:cNvSpPr>
            <a:spLocks/>
          </p:cNvSpPr>
          <p:nvPr/>
        </p:nvSpPr>
        <p:spPr bwMode="auto">
          <a:xfrm>
            <a:off x="2451100" y="3298825"/>
            <a:ext cx="76200" cy="730250"/>
          </a:xfrm>
          <a:custGeom>
            <a:avLst/>
            <a:gdLst>
              <a:gd name="T0" fmla="*/ 0 w 127"/>
              <a:gd name="T1" fmla="*/ 0 h 1306"/>
              <a:gd name="T2" fmla="*/ 2147483646 w 127"/>
              <a:gd name="T3" fmla="*/ 2147483646 h 1306"/>
              <a:gd name="T4" fmla="*/ 2147483646 w 127"/>
              <a:gd name="T5" fmla="*/ 2147483646 h 1306"/>
              <a:gd name="T6" fmla="*/ 2147483646 w 127"/>
              <a:gd name="T7" fmla="*/ 2147483646 h 1306"/>
              <a:gd name="T8" fmla="*/ 2147483646 w 127"/>
              <a:gd name="T9" fmla="*/ 2147483646 h 1306"/>
              <a:gd name="T10" fmla="*/ 2147483646 w 127"/>
              <a:gd name="T11" fmla="*/ 2147483646 h 1306"/>
              <a:gd name="T12" fmla="*/ 0 w 127"/>
              <a:gd name="T13" fmla="*/ 0 h 1306"/>
              <a:gd name="T14" fmla="*/ 0 60000 65536"/>
              <a:gd name="T15" fmla="*/ 0 60000 65536"/>
              <a:gd name="T16" fmla="*/ 0 60000 65536"/>
              <a:gd name="T17" fmla="*/ 0 60000 65536"/>
              <a:gd name="T18" fmla="*/ 0 60000 65536"/>
              <a:gd name="T19" fmla="*/ 0 60000 65536"/>
              <a:gd name="T20" fmla="*/ 0 60000 65536"/>
              <a:gd name="T21" fmla="*/ 0 w 127"/>
              <a:gd name="T22" fmla="*/ 0 h 1306"/>
              <a:gd name="T23" fmla="*/ 127 w 127"/>
              <a:gd name="T24" fmla="*/ 1306 h 13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306">
                <a:moveTo>
                  <a:pt x="0" y="0"/>
                </a:moveTo>
                <a:cubicBezTo>
                  <a:pt x="5" y="10"/>
                  <a:pt x="10" y="20"/>
                  <a:pt x="15" y="30"/>
                </a:cubicBezTo>
                <a:cubicBezTo>
                  <a:pt x="20" y="42"/>
                  <a:pt x="30" y="67"/>
                  <a:pt x="30" y="67"/>
                </a:cubicBezTo>
                <a:lnTo>
                  <a:pt x="127" y="127"/>
                </a:lnTo>
                <a:lnTo>
                  <a:pt x="127" y="1306"/>
                </a:lnTo>
                <a:lnTo>
                  <a:pt x="7" y="1155"/>
                </a:lnTo>
                <a:lnTo>
                  <a:pt x="0" y="0"/>
                </a:lnTo>
                <a:close/>
              </a:path>
            </a:pathLst>
          </a:custGeom>
          <a:solidFill>
            <a:srgbClr val="333333"/>
          </a:solidFill>
          <a:ln w="38100">
            <a:solidFill>
              <a:srgbClr val="000000"/>
            </a:solidFill>
            <a:round/>
            <a:headEnd/>
            <a:tailEnd/>
          </a:ln>
        </p:spPr>
        <p:txBody>
          <a:bodyPr/>
          <a:lstStyle/>
          <a:p>
            <a:endParaRPr lang="en-AU"/>
          </a:p>
        </p:txBody>
      </p:sp>
      <p:sp>
        <p:nvSpPr>
          <p:cNvPr id="31767" name="Line 45"/>
          <p:cNvSpPr>
            <a:spLocks noChangeShapeType="1"/>
          </p:cNvSpPr>
          <p:nvPr/>
        </p:nvSpPr>
        <p:spPr bwMode="auto">
          <a:xfrm>
            <a:off x="5545138" y="3716338"/>
            <a:ext cx="0"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68" name="Line 46"/>
          <p:cNvSpPr>
            <a:spLocks noChangeShapeType="1"/>
          </p:cNvSpPr>
          <p:nvPr/>
        </p:nvSpPr>
        <p:spPr bwMode="auto">
          <a:xfrm>
            <a:off x="6126163" y="3649663"/>
            <a:ext cx="1587"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69" name="Line 47"/>
          <p:cNvSpPr>
            <a:spLocks noChangeShapeType="1"/>
          </p:cNvSpPr>
          <p:nvPr/>
        </p:nvSpPr>
        <p:spPr bwMode="auto">
          <a:xfrm flipH="1">
            <a:off x="7031038" y="3498850"/>
            <a:ext cx="0" cy="663575"/>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0" name="Line 48"/>
          <p:cNvSpPr>
            <a:spLocks noChangeShapeType="1"/>
          </p:cNvSpPr>
          <p:nvPr/>
        </p:nvSpPr>
        <p:spPr bwMode="auto">
          <a:xfrm>
            <a:off x="7286625" y="3370263"/>
            <a:ext cx="1588" cy="65881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1" name="Line 49"/>
          <p:cNvSpPr>
            <a:spLocks noChangeShapeType="1"/>
          </p:cNvSpPr>
          <p:nvPr/>
        </p:nvSpPr>
        <p:spPr bwMode="auto">
          <a:xfrm>
            <a:off x="6637338" y="3587750"/>
            <a:ext cx="3175"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2" name="Line 50"/>
          <p:cNvSpPr>
            <a:spLocks noChangeShapeType="1"/>
          </p:cNvSpPr>
          <p:nvPr/>
        </p:nvSpPr>
        <p:spPr bwMode="auto">
          <a:xfrm>
            <a:off x="3651250" y="3649663"/>
            <a:ext cx="1588" cy="669925"/>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3" name="Line 51"/>
          <p:cNvSpPr>
            <a:spLocks noChangeShapeType="1"/>
          </p:cNvSpPr>
          <p:nvPr/>
        </p:nvSpPr>
        <p:spPr bwMode="auto">
          <a:xfrm>
            <a:off x="3138488" y="3559175"/>
            <a:ext cx="0" cy="7048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4" name="Line 52"/>
          <p:cNvSpPr>
            <a:spLocks noChangeShapeType="1"/>
          </p:cNvSpPr>
          <p:nvPr/>
        </p:nvSpPr>
        <p:spPr bwMode="auto">
          <a:xfrm flipH="1">
            <a:off x="2760663" y="3498850"/>
            <a:ext cx="0" cy="663575"/>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5" name="Line 53"/>
          <p:cNvSpPr>
            <a:spLocks noChangeShapeType="1"/>
          </p:cNvSpPr>
          <p:nvPr/>
        </p:nvSpPr>
        <p:spPr bwMode="auto">
          <a:xfrm>
            <a:off x="2527300" y="3370263"/>
            <a:ext cx="1588" cy="65881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6" name="Line 54"/>
          <p:cNvSpPr>
            <a:spLocks noChangeShapeType="1"/>
          </p:cNvSpPr>
          <p:nvPr/>
        </p:nvSpPr>
        <p:spPr bwMode="auto">
          <a:xfrm>
            <a:off x="4273550" y="3706813"/>
            <a:ext cx="0"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7" name="Line 55"/>
          <p:cNvSpPr>
            <a:spLocks noChangeShapeType="1"/>
          </p:cNvSpPr>
          <p:nvPr/>
        </p:nvSpPr>
        <p:spPr bwMode="auto">
          <a:xfrm flipV="1">
            <a:off x="4945063" y="4384675"/>
            <a:ext cx="585787" cy="285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78" name="Text Box 58"/>
          <p:cNvSpPr txBox="1">
            <a:spLocks noChangeArrowheads="1"/>
          </p:cNvSpPr>
          <p:nvPr/>
        </p:nvSpPr>
        <p:spPr bwMode="auto">
          <a:xfrm>
            <a:off x="827088" y="5856288"/>
            <a:ext cx="80756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545" tIns="31273" rIns="62545" bIns="31273"/>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000" b="1"/>
              <a:t>Air picks up heat from pipes beneath a canopy creating a water-to-air heat exchanger, before entering the vortex engine main swirl chamber </a:t>
            </a:r>
          </a:p>
        </p:txBody>
      </p:sp>
      <p:sp>
        <p:nvSpPr>
          <p:cNvPr id="31779" name="Freeform 59"/>
          <p:cNvSpPr>
            <a:spLocks/>
          </p:cNvSpPr>
          <p:nvPr/>
        </p:nvSpPr>
        <p:spPr bwMode="auto">
          <a:xfrm>
            <a:off x="2859088" y="3189288"/>
            <a:ext cx="3997325" cy="446087"/>
          </a:xfrm>
          <a:custGeom>
            <a:avLst/>
            <a:gdLst>
              <a:gd name="T0" fmla="*/ 0 w 10280"/>
              <a:gd name="T1" fmla="*/ 0 h 1073"/>
              <a:gd name="T2" fmla="*/ 2147483646 w 10280"/>
              <a:gd name="T3" fmla="*/ 2147483646 h 1073"/>
              <a:gd name="T4" fmla="*/ 2147483646 w 10280"/>
              <a:gd name="T5" fmla="*/ 2147483646 h 1073"/>
              <a:gd name="T6" fmla="*/ 2147483646 w 10280"/>
              <a:gd name="T7" fmla="*/ 2147483646 h 1073"/>
              <a:gd name="T8" fmla="*/ 2147483646 w 10280"/>
              <a:gd name="T9" fmla="*/ 2147483646 h 1073"/>
              <a:gd name="T10" fmla="*/ 2147483646 w 10280"/>
              <a:gd name="T11" fmla="*/ 2147483646 h 1073"/>
              <a:gd name="T12" fmla="*/ 2147483646 w 10280"/>
              <a:gd name="T13" fmla="*/ 2147483646 h 1073"/>
              <a:gd name="T14" fmla="*/ 2147483646 w 10280"/>
              <a:gd name="T15" fmla="*/ 2147483646 h 1073"/>
              <a:gd name="T16" fmla="*/ 0 60000 65536"/>
              <a:gd name="T17" fmla="*/ 0 60000 65536"/>
              <a:gd name="T18" fmla="*/ 0 60000 65536"/>
              <a:gd name="T19" fmla="*/ 0 60000 65536"/>
              <a:gd name="T20" fmla="*/ 0 60000 65536"/>
              <a:gd name="T21" fmla="*/ 0 60000 65536"/>
              <a:gd name="T22" fmla="*/ 0 60000 65536"/>
              <a:gd name="T23" fmla="*/ 0 60000 65536"/>
              <a:gd name="T24" fmla="*/ 0 w 10280"/>
              <a:gd name="T25" fmla="*/ 0 h 1073"/>
              <a:gd name="T26" fmla="*/ 10280 w 10280"/>
              <a:gd name="T27" fmla="*/ 1073 h 10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80" h="1073">
                <a:moveTo>
                  <a:pt x="0" y="0"/>
                </a:moveTo>
                <a:cubicBezTo>
                  <a:pt x="53" y="57"/>
                  <a:pt x="103" y="234"/>
                  <a:pt x="320" y="341"/>
                </a:cubicBezTo>
                <a:cubicBezTo>
                  <a:pt x="537" y="448"/>
                  <a:pt x="877" y="543"/>
                  <a:pt x="1300" y="640"/>
                </a:cubicBezTo>
                <a:cubicBezTo>
                  <a:pt x="1723" y="737"/>
                  <a:pt x="2277" y="853"/>
                  <a:pt x="2860" y="920"/>
                </a:cubicBezTo>
                <a:cubicBezTo>
                  <a:pt x="3443" y="987"/>
                  <a:pt x="4130" y="1023"/>
                  <a:pt x="4800" y="1040"/>
                </a:cubicBezTo>
                <a:cubicBezTo>
                  <a:pt x="5470" y="1057"/>
                  <a:pt x="6187" y="1073"/>
                  <a:pt x="6880" y="1020"/>
                </a:cubicBezTo>
                <a:cubicBezTo>
                  <a:pt x="7573" y="967"/>
                  <a:pt x="8393" y="830"/>
                  <a:pt x="8960" y="720"/>
                </a:cubicBezTo>
                <a:cubicBezTo>
                  <a:pt x="9527" y="610"/>
                  <a:pt x="10047" y="433"/>
                  <a:pt x="10280" y="360"/>
                </a:cubicBezTo>
              </a:path>
            </a:pathLst>
          </a:custGeom>
          <a:noFill/>
          <a:ln w="762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1780" name="Line 60"/>
          <p:cNvSpPr>
            <a:spLocks noChangeShapeType="1"/>
          </p:cNvSpPr>
          <p:nvPr/>
        </p:nvSpPr>
        <p:spPr bwMode="auto">
          <a:xfrm>
            <a:off x="2906713" y="2022475"/>
            <a:ext cx="473075" cy="1588"/>
          </a:xfrm>
          <a:prstGeom prst="line">
            <a:avLst/>
          </a:prstGeom>
          <a:noFill/>
          <a:ln w="9525">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1781" name="Oval 61"/>
          <p:cNvSpPr>
            <a:spLocks noChangeArrowheads="1"/>
          </p:cNvSpPr>
          <p:nvPr/>
        </p:nvSpPr>
        <p:spPr bwMode="auto">
          <a:xfrm>
            <a:off x="2967038" y="2905125"/>
            <a:ext cx="4011612" cy="6318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82" name="Line 62"/>
          <p:cNvSpPr>
            <a:spLocks noChangeShapeType="1"/>
          </p:cNvSpPr>
          <p:nvPr/>
        </p:nvSpPr>
        <p:spPr bwMode="auto">
          <a:xfrm>
            <a:off x="4997450" y="2692400"/>
            <a:ext cx="0" cy="755650"/>
          </a:xfrm>
          <a:prstGeom prst="line">
            <a:avLst/>
          </a:prstGeom>
          <a:noFill/>
          <a:ln w="38100">
            <a:solidFill>
              <a:srgbClr val="333333"/>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83" name="Freeform 63"/>
          <p:cNvSpPr>
            <a:spLocks/>
          </p:cNvSpPr>
          <p:nvPr/>
        </p:nvSpPr>
        <p:spPr bwMode="auto">
          <a:xfrm>
            <a:off x="4459288" y="3529013"/>
            <a:ext cx="7937" cy="19050"/>
          </a:xfrm>
          <a:custGeom>
            <a:avLst/>
            <a:gdLst>
              <a:gd name="T0" fmla="*/ 0 w 15"/>
              <a:gd name="T1" fmla="*/ 0 h 45"/>
              <a:gd name="T2" fmla="*/ 2147483646 w 15"/>
              <a:gd name="T3" fmla="*/ 2147483646 h 45"/>
              <a:gd name="T4" fmla="*/ 0 w 15"/>
              <a:gd name="T5" fmla="*/ 0 h 45"/>
              <a:gd name="T6" fmla="*/ 0 60000 65536"/>
              <a:gd name="T7" fmla="*/ 0 60000 65536"/>
              <a:gd name="T8" fmla="*/ 0 60000 65536"/>
              <a:gd name="T9" fmla="*/ 0 w 15"/>
              <a:gd name="T10" fmla="*/ 0 h 45"/>
              <a:gd name="T11" fmla="*/ 15 w 15"/>
              <a:gd name="T12" fmla="*/ 45 h 45"/>
            </a:gdLst>
            <a:ahLst/>
            <a:cxnLst>
              <a:cxn ang="T6">
                <a:pos x="T0" y="T1"/>
              </a:cxn>
              <a:cxn ang="T7">
                <a:pos x="T2" y="T3"/>
              </a:cxn>
              <a:cxn ang="T8">
                <a:pos x="T4" y="T5"/>
              </a:cxn>
            </a:cxnLst>
            <a:rect l="T9" t="T10" r="T11" b="T12"/>
            <a:pathLst>
              <a:path w="15" h="45">
                <a:moveTo>
                  <a:pt x="0" y="0"/>
                </a:moveTo>
                <a:cubicBezTo>
                  <a:pt x="5" y="15"/>
                  <a:pt x="15" y="45"/>
                  <a:pt x="15" y="45"/>
                </a:cubicBezTo>
                <a:cubicBezTo>
                  <a:pt x="15" y="45"/>
                  <a:pt x="5" y="15"/>
                  <a:pt x="0" y="0"/>
                </a:cubicBezTo>
                <a:close/>
              </a:path>
            </a:pathLst>
          </a:custGeom>
          <a:solidFill>
            <a:srgbClr val="FFFFFF"/>
          </a:solidFill>
          <a:ln w="38100">
            <a:solidFill>
              <a:srgbClr val="333333"/>
            </a:solidFill>
            <a:round/>
            <a:headEnd/>
            <a:tailEnd/>
          </a:ln>
        </p:spPr>
        <p:txBody>
          <a:bodyPr/>
          <a:lstStyle/>
          <a:p>
            <a:endParaRPr lang="en-AU"/>
          </a:p>
        </p:txBody>
      </p:sp>
      <p:sp>
        <p:nvSpPr>
          <p:cNvPr id="31784" name="Freeform 64"/>
          <p:cNvSpPr>
            <a:spLocks/>
          </p:cNvSpPr>
          <p:nvPr/>
        </p:nvSpPr>
        <p:spPr bwMode="auto">
          <a:xfrm>
            <a:off x="4459288" y="3516313"/>
            <a:ext cx="36512" cy="7937"/>
          </a:xfrm>
          <a:custGeom>
            <a:avLst/>
            <a:gdLst>
              <a:gd name="T0" fmla="*/ 0 w 75"/>
              <a:gd name="T1" fmla="*/ 0 h 15"/>
              <a:gd name="T2" fmla="*/ 2147483646 w 75"/>
              <a:gd name="T3" fmla="*/ 2147483646 h 15"/>
              <a:gd name="T4" fmla="*/ 0 w 75"/>
              <a:gd name="T5" fmla="*/ 0 h 15"/>
              <a:gd name="T6" fmla="*/ 0 60000 65536"/>
              <a:gd name="T7" fmla="*/ 0 60000 65536"/>
              <a:gd name="T8" fmla="*/ 0 60000 65536"/>
              <a:gd name="T9" fmla="*/ 0 w 75"/>
              <a:gd name="T10" fmla="*/ 0 h 15"/>
              <a:gd name="T11" fmla="*/ 75 w 75"/>
              <a:gd name="T12" fmla="*/ 15 h 15"/>
            </a:gdLst>
            <a:ahLst/>
            <a:cxnLst>
              <a:cxn ang="T6">
                <a:pos x="T0" y="T1"/>
              </a:cxn>
              <a:cxn ang="T7">
                <a:pos x="T2" y="T3"/>
              </a:cxn>
              <a:cxn ang="T8">
                <a:pos x="T4" y="T5"/>
              </a:cxn>
            </a:cxnLst>
            <a:rect l="T9" t="T10" r="T11" b="T12"/>
            <a:pathLst>
              <a:path w="75" h="15">
                <a:moveTo>
                  <a:pt x="0" y="0"/>
                </a:moveTo>
                <a:cubicBezTo>
                  <a:pt x="25" y="5"/>
                  <a:pt x="75" y="15"/>
                  <a:pt x="75" y="15"/>
                </a:cubicBezTo>
                <a:cubicBezTo>
                  <a:pt x="75" y="15"/>
                  <a:pt x="25" y="5"/>
                  <a:pt x="0" y="0"/>
                </a:cubicBezTo>
                <a:close/>
              </a:path>
            </a:pathLst>
          </a:custGeom>
          <a:solidFill>
            <a:srgbClr val="FFFFFF"/>
          </a:solidFill>
          <a:ln w="38100">
            <a:solidFill>
              <a:srgbClr val="333333"/>
            </a:solidFill>
            <a:round/>
            <a:headEnd/>
            <a:tailEnd/>
          </a:ln>
        </p:spPr>
        <p:txBody>
          <a:bodyPr/>
          <a:lstStyle/>
          <a:p>
            <a:endParaRPr lang="en-AU"/>
          </a:p>
        </p:txBody>
      </p:sp>
      <p:sp>
        <p:nvSpPr>
          <p:cNvPr id="31785" name="Line 65"/>
          <p:cNvSpPr>
            <a:spLocks noChangeShapeType="1"/>
          </p:cNvSpPr>
          <p:nvPr/>
        </p:nvSpPr>
        <p:spPr bwMode="auto">
          <a:xfrm flipV="1">
            <a:off x="5006975" y="3521075"/>
            <a:ext cx="487363" cy="7938"/>
          </a:xfrm>
          <a:prstGeom prst="line">
            <a:avLst/>
          </a:prstGeom>
          <a:noFill/>
          <a:ln w="38100">
            <a:solidFill>
              <a:srgbClr val="333333"/>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86" name="Oval 66"/>
          <p:cNvSpPr>
            <a:spLocks noChangeArrowheads="1"/>
          </p:cNvSpPr>
          <p:nvPr/>
        </p:nvSpPr>
        <p:spPr bwMode="auto">
          <a:xfrm>
            <a:off x="2735263" y="1568450"/>
            <a:ext cx="4379912" cy="247650"/>
          </a:xfrm>
          <a:prstGeom prst="ellipse">
            <a:avLst/>
          </a:prstGeom>
          <a:gradFill rotWithShape="1">
            <a:gsLst>
              <a:gs pos="0">
                <a:srgbClr val="595959"/>
              </a:gs>
              <a:gs pos="50000">
                <a:srgbClr val="C0C0C0"/>
              </a:gs>
              <a:gs pos="100000">
                <a:srgbClr val="595959"/>
              </a:gs>
            </a:gsLst>
            <a:lin ang="0" scaled="1"/>
          </a:gradFill>
          <a:ln w="57150">
            <a:solidFill>
              <a:srgbClr val="333333">
                <a:alpha val="76077"/>
              </a:srgbClr>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87" name="Freeform 67"/>
          <p:cNvSpPr>
            <a:spLocks/>
          </p:cNvSpPr>
          <p:nvPr/>
        </p:nvSpPr>
        <p:spPr bwMode="auto">
          <a:xfrm>
            <a:off x="6067425" y="1677988"/>
            <a:ext cx="1047750" cy="1427162"/>
          </a:xfrm>
          <a:custGeom>
            <a:avLst/>
            <a:gdLst>
              <a:gd name="T0" fmla="*/ 2147483646 w 1890"/>
              <a:gd name="T1" fmla="*/ 0 h 3084"/>
              <a:gd name="T2" fmla="*/ 2147483646 w 1890"/>
              <a:gd name="T3" fmla="*/ 2147483646 h 3084"/>
              <a:gd name="T4" fmla="*/ 0 w 1890"/>
              <a:gd name="T5" fmla="*/ 2147483646 h 3084"/>
              <a:gd name="T6" fmla="*/ 2147483646 w 1890"/>
              <a:gd name="T7" fmla="*/ 0 h 3084"/>
              <a:gd name="T8" fmla="*/ 0 60000 65536"/>
              <a:gd name="T9" fmla="*/ 0 60000 65536"/>
              <a:gd name="T10" fmla="*/ 0 60000 65536"/>
              <a:gd name="T11" fmla="*/ 0 60000 65536"/>
              <a:gd name="T12" fmla="*/ 0 w 1890"/>
              <a:gd name="T13" fmla="*/ 0 h 3084"/>
              <a:gd name="T14" fmla="*/ 1890 w 1890"/>
              <a:gd name="T15" fmla="*/ 3084 h 3084"/>
            </a:gdLst>
            <a:ahLst/>
            <a:cxnLst>
              <a:cxn ang="T8">
                <a:pos x="T0" y="T1"/>
              </a:cxn>
              <a:cxn ang="T9">
                <a:pos x="T2" y="T3"/>
              </a:cxn>
              <a:cxn ang="T10">
                <a:pos x="T4" y="T5"/>
              </a:cxn>
              <a:cxn ang="T11">
                <a:pos x="T6" y="T7"/>
              </a:cxn>
            </a:cxnLst>
            <a:rect l="T12" t="T13" r="T14" b="T15"/>
            <a:pathLst>
              <a:path w="1890" h="3084">
                <a:moveTo>
                  <a:pt x="1890" y="0"/>
                </a:moveTo>
                <a:lnTo>
                  <a:pt x="1638" y="3084"/>
                </a:lnTo>
                <a:lnTo>
                  <a:pt x="0" y="3009"/>
                </a:lnTo>
                <a:lnTo>
                  <a:pt x="1890" y="0"/>
                </a:lnTo>
                <a:close/>
              </a:path>
            </a:pathLst>
          </a:custGeom>
          <a:gradFill rotWithShape="1">
            <a:gsLst>
              <a:gs pos="0">
                <a:srgbClr val="808080"/>
              </a:gs>
              <a:gs pos="100000">
                <a:srgbClr val="3B3B3B"/>
              </a:gs>
            </a:gsLst>
            <a:lin ang="0" scaled="1"/>
          </a:gradFill>
          <a:ln w="38100">
            <a:solidFill>
              <a:srgbClr val="333333"/>
            </a:solidFill>
            <a:round/>
            <a:headEnd/>
            <a:tailEnd/>
          </a:ln>
        </p:spPr>
        <p:txBody>
          <a:bodyPr/>
          <a:lstStyle/>
          <a:p>
            <a:endParaRPr lang="en-AU"/>
          </a:p>
        </p:txBody>
      </p:sp>
      <p:sp>
        <p:nvSpPr>
          <p:cNvPr id="31788" name="Oval 68"/>
          <p:cNvSpPr>
            <a:spLocks noChangeArrowheads="1"/>
          </p:cNvSpPr>
          <p:nvPr/>
        </p:nvSpPr>
        <p:spPr bwMode="auto">
          <a:xfrm>
            <a:off x="2962275" y="2795588"/>
            <a:ext cx="4013200" cy="720725"/>
          </a:xfrm>
          <a:prstGeom prst="ellipse">
            <a:avLst/>
          </a:prstGeom>
          <a:gradFill rotWithShape="1">
            <a:gsLst>
              <a:gs pos="0">
                <a:srgbClr val="454545"/>
              </a:gs>
              <a:gs pos="50000">
                <a:srgbClr val="969696"/>
              </a:gs>
              <a:gs pos="100000">
                <a:srgbClr val="454545"/>
              </a:gs>
            </a:gsLst>
            <a:lin ang="0" scaled="1"/>
          </a:gradFill>
          <a:ln w="38100">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89" name="Freeform 69"/>
          <p:cNvSpPr>
            <a:spLocks/>
          </p:cNvSpPr>
          <p:nvPr/>
        </p:nvSpPr>
        <p:spPr bwMode="auto">
          <a:xfrm>
            <a:off x="5035550" y="1677988"/>
            <a:ext cx="2079625" cy="1373187"/>
          </a:xfrm>
          <a:custGeom>
            <a:avLst/>
            <a:gdLst>
              <a:gd name="T0" fmla="*/ 2147483646 w 3750"/>
              <a:gd name="T1" fmla="*/ 0 h 2969"/>
              <a:gd name="T2" fmla="*/ 2147483646 w 3750"/>
              <a:gd name="T3" fmla="*/ 2147483646 h 2969"/>
              <a:gd name="T4" fmla="*/ 0 w 3750"/>
              <a:gd name="T5" fmla="*/ 2147483646 h 2969"/>
              <a:gd name="T6" fmla="*/ 2147483646 w 3750"/>
              <a:gd name="T7" fmla="*/ 2147483646 h 2969"/>
              <a:gd name="T8" fmla="*/ 2147483646 w 3750"/>
              <a:gd name="T9" fmla="*/ 2147483646 h 2969"/>
              <a:gd name="T10" fmla="*/ 2147483646 w 3750"/>
              <a:gd name="T11" fmla="*/ 2147483646 h 2969"/>
              <a:gd name="T12" fmla="*/ 2147483646 w 3750"/>
              <a:gd name="T13" fmla="*/ 2147483646 h 2969"/>
              <a:gd name="T14" fmla="*/ 2147483646 w 3750"/>
              <a:gd name="T15" fmla="*/ 2147483646 h 2969"/>
              <a:gd name="T16" fmla="*/ 2147483646 w 3750"/>
              <a:gd name="T17" fmla="*/ 2147483646 h 2969"/>
              <a:gd name="T18" fmla="*/ 2147483646 w 3750"/>
              <a:gd name="T19" fmla="*/ 2147483646 h 2969"/>
              <a:gd name="T20" fmla="*/ 2147483646 w 3750"/>
              <a:gd name="T21" fmla="*/ 2147483646 h 2969"/>
              <a:gd name="T22" fmla="*/ 2147483646 w 3750"/>
              <a:gd name="T23" fmla="*/ 0 h 29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50"/>
              <a:gd name="T37" fmla="*/ 0 h 2969"/>
              <a:gd name="T38" fmla="*/ 3750 w 3750"/>
              <a:gd name="T39" fmla="*/ 2969 h 29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50" h="2969">
                <a:moveTo>
                  <a:pt x="3750" y="0"/>
                </a:moveTo>
                <a:lnTo>
                  <a:pt x="1920" y="2969"/>
                </a:lnTo>
                <a:lnTo>
                  <a:pt x="0" y="2969"/>
                </a:lnTo>
                <a:lnTo>
                  <a:pt x="53" y="319"/>
                </a:lnTo>
                <a:lnTo>
                  <a:pt x="412" y="319"/>
                </a:lnTo>
                <a:lnTo>
                  <a:pt x="830" y="319"/>
                </a:lnTo>
                <a:lnTo>
                  <a:pt x="1266" y="319"/>
                </a:lnTo>
                <a:lnTo>
                  <a:pt x="1889" y="302"/>
                </a:lnTo>
                <a:lnTo>
                  <a:pt x="2751" y="237"/>
                </a:lnTo>
                <a:lnTo>
                  <a:pt x="3252" y="197"/>
                </a:lnTo>
                <a:lnTo>
                  <a:pt x="3504" y="177"/>
                </a:lnTo>
                <a:lnTo>
                  <a:pt x="3750" y="0"/>
                </a:lnTo>
                <a:close/>
              </a:path>
            </a:pathLst>
          </a:custGeom>
          <a:gradFill rotWithShape="1">
            <a:gsLst>
              <a:gs pos="0">
                <a:srgbClr val="C0C0C0"/>
              </a:gs>
              <a:gs pos="100000">
                <a:srgbClr val="595959"/>
              </a:gs>
            </a:gsLst>
            <a:lin ang="0" scaled="1"/>
          </a:gradFill>
          <a:ln w="38100">
            <a:solidFill>
              <a:srgbClr val="333333"/>
            </a:solidFill>
            <a:round/>
            <a:headEnd/>
            <a:tailEnd/>
          </a:ln>
        </p:spPr>
        <p:txBody>
          <a:bodyPr/>
          <a:lstStyle/>
          <a:p>
            <a:endParaRPr lang="en-AU"/>
          </a:p>
        </p:txBody>
      </p:sp>
      <p:sp>
        <p:nvSpPr>
          <p:cNvPr id="31790" name="Oval 70"/>
          <p:cNvSpPr>
            <a:spLocks noChangeArrowheads="1"/>
          </p:cNvSpPr>
          <p:nvPr/>
        </p:nvSpPr>
        <p:spPr bwMode="auto">
          <a:xfrm>
            <a:off x="3943350" y="2963863"/>
            <a:ext cx="2139950" cy="250825"/>
          </a:xfrm>
          <a:prstGeom prst="ellipse">
            <a:avLst/>
          </a:prstGeom>
          <a:solidFill>
            <a:srgbClr val="000000"/>
          </a:solidFill>
          <a:ln w="38100">
            <a:solidFill>
              <a:srgbClr val="333333"/>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91" name="Freeform 71"/>
          <p:cNvSpPr>
            <a:spLocks/>
          </p:cNvSpPr>
          <p:nvPr/>
        </p:nvSpPr>
        <p:spPr bwMode="auto">
          <a:xfrm>
            <a:off x="2735263" y="1677988"/>
            <a:ext cx="2332037" cy="1858962"/>
          </a:xfrm>
          <a:custGeom>
            <a:avLst/>
            <a:gdLst>
              <a:gd name="T0" fmla="*/ 2147483646 w 4204"/>
              <a:gd name="T1" fmla="*/ 2147483646 h 4017"/>
              <a:gd name="T2" fmla="*/ 0 w 4204"/>
              <a:gd name="T3" fmla="*/ 0 h 4017"/>
              <a:gd name="T4" fmla="*/ 2147483646 w 4204"/>
              <a:gd name="T5" fmla="*/ 2147483646 h 4017"/>
              <a:gd name="T6" fmla="*/ 2147483646 w 4204"/>
              <a:gd name="T7" fmla="*/ 2147483646 h 4017"/>
              <a:gd name="T8" fmla="*/ 2147483646 w 4204"/>
              <a:gd name="T9" fmla="*/ 2147483646 h 4017"/>
              <a:gd name="T10" fmla="*/ 2147483646 w 4204"/>
              <a:gd name="T11" fmla="*/ 2147483646 h 4017"/>
              <a:gd name="T12" fmla="*/ 2147483646 w 4204"/>
              <a:gd name="T13" fmla="*/ 2147483646 h 4017"/>
              <a:gd name="T14" fmla="*/ 2147483646 w 4204"/>
              <a:gd name="T15" fmla="*/ 2147483646 h 4017"/>
              <a:gd name="T16" fmla="*/ 2147483646 w 4204"/>
              <a:gd name="T17" fmla="*/ 2147483646 h 4017"/>
              <a:gd name="T18" fmla="*/ 2147483646 w 4204"/>
              <a:gd name="T19" fmla="*/ 2147483646 h 4017"/>
              <a:gd name="T20" fmla="*/ 2147483646 w 4204"/>
              <a:gd name="T21" fmla="*/ 2147483646 h 4017"/>
              <a:gd name="T22" fmla="*/ 2147483646 w 4204"/>
              <a:gd name="T23" fmla="*/ 2147483646 h 4017"/>
              <a:gd name="T24" fmla="*/ 2147483646 w 4204"/>
              <a:gd name="T25" fmla="*/ 2147483646 h 4017"/>
              <a:gd name="T26" fmla="*/ 2147483646 w 4204"/>
              <a:gd name="T27" fmla="*/ 2147483646 h 4017"/>
              <a:gd name="T28" fmla="*/ 2147483646 w 4204"/>
              <a:gd name="T29" fmla="*/ 2147483646 h 4017"/>
              <a:gd name="T30" fmla="*/ 2147483646 w 4204"/>
              <a:gd name="T31" fmla="*/ 2147483646 h 4017"/>
              <a:gd name="T32" fmla="*/ 2147483646 w 4204"/>
              <a:gd name="T33" fmla="*/ 2147483646 h 4017"/>
              <a:gd name="T34" fmla="*/ 2147483646 w 4204"/>
              <a:gd name="T35" fmla="*/ 2147483646 h 4017"/>
              <a:gd name="T36" fmla="*/ 2147483646 w 4204"/>
              <a:gd name="T37" fmla="*/ 2147483646 h 4017"/>
              <a:gd name="T38" fmla="*/ 2147483646 w 4204"/>
              <a:gd name="T39" fmla="*/ 2147483646 h 4017"/>
              <a:gd name="T40" fmla="*/ 2147483646 w 4204"/>
              <a:gd name="T41" fmla="*/ 2147483646 h 4017"/>
              <a:gd name="T42" fmla="*/ 2147483646 w 4204"/>
              <a:gd name="T43" fmla="*/ 2147483646 h 4017"/>
              <a:gd name="T44" fmla="*/ 2147483646 w 4204"/>
              <a:gd name="T45" fmla="*/ 2147483646 h 4017"/>
              <a:gd name="T46" fmla="*/ 2147483646 w 4204"/>
              <a:gd name="T47" fmla="*/ 2147483646 h 4017"/>
              <a:gd name="T48" fmla="*/ 2147483646 w 4204"/>
              <a:gd name="T49" fmla="*/ 2147483646 h 4017"/>
              <a:gd name="T50" fmla="*/ 2147483646 w 4204"/>
              <a:gd name="T51" fmla="*/ 2147483646 h 4017"/>
              <a:gd name="T52" fmla="*/ 2147483646 w 4204"/>
              <a:gd name="T53" fmla="*/ 2147483646 h 4017"/>
              <a:gd name="T54" fmla="*/ 2147483646 w 4204"/>
              <a:gd name="T55" fmla="*/ 2147483646 h 4017"/>
              <a:gd name="T56" fmla="*/ 2147483646 w 4204"/>
              <a:gd name="T57" fmla="*/ 2147483646 h 40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4"/>
              <a:gd name="T88" fmla="*/ 0 h 4017"/>
              <a:gd name="T89" fmla="*/ 4204 w 4204"/>
              <a:gd name="T90" fmla="*/ 4017 h 40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4" h="4017">
                <a:moveTo>
                  <a:pt x="226" y="3084"/>
                </a:moveTo>
                <a:lnTo>
                  <a:pt x="0" y="0"/>
                </a:lnTo>
                <a:lnTo>
                  <a:pt x="179" y="151"/>
                </a:lnTo>
                <a:lnTo>
                  <a:pt x="340" y="168"/>
                </a:lnTo>
                <a:lnTo>
                  <a:pt x="697" y="218"/>
                </a:lnTo>
                <a:lnTo>
                  <a:pt x="1199" y="257"/>
                </a:lnTo>
                <a:lnTo>
                  <a:pt x="1704" y="287"/>
                </a:lnTo>
                <a:lnTo>
                  <a:pt x="2234" y="302"/>
                </a:lnTo>
                <a:lnTo>
                  <a:pt x="2719" y="317"/>
                </a:lnTo>
                <a:lnTo>
                  <a:pt x="3233" y="337"/>
                </a:lnTo>
                <a:lnTo>
                  <a:pt x="3699" y="337"/>
                </a:lnTo>
                <a:lnTo>
                  <a:pt x="3924" y="347"/>
                </a:lnTo>
                <a:lnTo>
                  <a:pt x="4014" y="347"/>
                </a:lnTo>
                <a:lnTo>
                  <a:pt x="4134" y="347"/>
                </a:lnTo>
                <a:lnTo>
                  <a:pt x="4204" y="347"/>
                </a:lnTo>
                <a:lnTo>
                  <a:pt x="4159" y="4017"/>
                </a:lnTo>
                <a:lnTo>
                  <a:pt x="4026" y="4013"/>
                </a:lnTo>
                <a:lnTo>
                  <a:pt x="3869" y="3997"/>
                </a:lnTo>
                <a:lnTo>
                  <a:pt x="3592" y="3997"/>
                </a:lnTo>
                <a:lnTo>
                  <a:pt x="3146" y="3989"/>
                </a:lnTo>
                <a:lnTo>
                  <a:pt x="2752" y="3945"/>
                </a:lnTo>
                <a:lnTo>
                  <a:pt x="2326" y="3909"/>
                </a:lnTo>
                <a:lnTo>
                  <a:pt x="2062" y="3855"/>
                </a:lnTo>
                <a:lnTo>
                  <a:pt x="1693" y="3782"/>
                </a:lnTo>
                <a:lnTo>
                  <a:pt x="1193" y="3684"/>
                </a:lnTo>
                <a:lnTo>
                  <a:pt x="797" y="3589"/>
                </a:lnTo>
                <a:lnTo>
                  <a:pt x="550" y="3477"/>
                </a:lnTo>
                <a:lnTo>
                  <a:pt x="358" y="3353"/>
                </a:lnTo>
                <a:lnTo>
                  <a:pt x="226" y="3084"/>
                </a:lnTo>
                <a:close/>
              </a:path>
            </a:pathLst>
          </a:custGeom>
          <a:gradFill rotWithShape="1">
            <a:gsLst>
              <a:gs pos="0">
                <a:srgbClr val="3B3B3B"/>
              </a:gs>
              <a:gs pos="100000">
                <a:srgbClr val="808080"/>
              </a:gs>
            </a:gsLst>
            <a:lin ang="0" scaled="1"/>
          </a:gradFill>
          <a:ln w="38100">
            <a:solidFill>
              <a:srgbClr val="333333"/>
            </a:solidFill>
            <a:round/>
            <a:headEnd/>
            <a:tailEnd/>
          </a:ln>
        </p:spPr>
        <p:txBody>
          <a:bodyPr/>
          <a:lstStyle/>
          <a:p>
            <a:endParaRPr lang="en-AU"/>
          </a:p>
        </p:txBody>
      </p:sp>
      <p:sp>
        <p:nvSpPr>
          <p:cNvPr id="31792" name="Line 72"/>
          <p:cNvSpPr>
            <a:spLocks noChangeShapeType="1"/>
          </p:cNvSpPr>
          <p:nvPr/>
        </p:nvSpPr>
        <p:spPr bwMode="auto">
          <a:xfrm flipH="1">
            <a:off x="6975475" y="1677988"/>
            <a:ext cx="139700" cy="1427162"/>
          </a:xfrm>
          <a:prstGeom prst="line">
            <a:avLst/>
          </a:prstGeom>
          <a:noFill/>
          <a:ln w="38100">
            <a:solidFill>
              <a:srgbClr val="333333"/>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793" name="Line 73"/>
          <p:cNvSpPr>
            <a:spLocks noChangeShapeType="1"/>
          </p:cNvSpPr>
          <p:nvPr/>
        </p:nvSpPr>
        <p:spPr bwMode="auto">
          <a:xfrm>
            <a:off x="4962525" y="3665538"/>
            <a:ext cx="4873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5654" name="AutoShape 75"/>
          <p:cNvSpPr>
            <a:spLocks noChangeArrowheads="1"/>
          </p:cNvSpPr>
          <p:nvPr/>
        </p:nvSpPr>
        <p:spPr bwMode="auto">
          <a:xfrm rot="-9305163">
            <a:off x="7524750" y="3178175"/>
            <a:ext cx="1836738" cy="973138"/>
          </a:xfrm>
          <a:prstGeom prst="rightArrow">
            <a:avLst>
              <a:gd name="adj1" fmla="val 50000"/>
              <a:gd name="adj2" fmla="val 34926"/>
            </a:avLst>
          </a:prstGeom>
          <a:solidFill>
            <a:srgbClr val="4F81BD">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5655" name="AutoShape 78"/>
          <p:cNvSpPr>
            <a:spLocks noChangeArrowheads="1"/>
          </p:cNvSpPr>
          <p:nvPr/>
        </p:nvSpPr>
        <p:spPr bwMode="auto">
          <a:xfrm rot="750020">
            <a:off x="457200" y="3194050"/>
            <a:ext cx="1905000" cy="973138"/>
          </a:xfrm>
          <a:prstGeom prst="rightArrow">
            <a:avLst>
              <a:gd name="adj1" fmla="val 50000"/>
              <a:gd name="adj2" fmla="val 34928"/>
            </a:avLst>
          </a:prstGeom>
          <a:solidFill>
            <a:srgbClr val="4F81BD">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96" name="Line 81"/>
          <p:cNvSpPr>
            <a:spLocks noChangeShapeType="1"/>
          </p:cNvSpPr>
          <p:nvPr/>
        </p:nvSpPr>
        <p:spPr bwMode="auto">
          <a:xfrm flipV="1">
            <a:off x="1530350" y="3889375"/>
            <a:ext cx="33338" cy="18637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1797" name="Line 82"/>
          <p:cNvSpPr>
            <a:spLocks noChangeShapeType="1"/>
          </p:cNvSpPr>
          <p:nvPr/>
        </p:nvSpPr>
        <p:spPr bwMode="auto">
          <a:xfrm>
            <a:off x="1935163" y="1568450"/>
            <a:ext cx="800100" cy="1587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1798" name="Rectangle 83"/>
          <p:cNvSpPr>
            <a:spLocks noChangeArrowheads="1"/>
          </p:cNvSpPr>
          <p:nvPr/>
        </p:nvSpPr>
        <p:spPr bwMode="auto">
          <a:xfrm>
            <a:off x="5943600" y="3665538"/>
            <a:ext cx="180975" cy="625475"/>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799" name="Rectangle 84"/>
          <p:cNvSpPr>
            <a:spLocks noChangeArrowheads="1"/>
          </p:cNvSpPr>
          <p:nvPr/>
        </p:nvSpPr>
        <p:spPr bwMode="auto">
          <a:xfrm>
            <a:off x="4848225" y="3721100"/>
            <a:ext cx="96838" cy="627063"/>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800" name="Rectangle 85"/>
          <p:cNvSpPr>
            <a:spLocks noChangeArrowheads="1"/>
          </p:cNvSpPr>
          <p:nvPr/>
        </p:nvSpPr>
        <p:spPr bwMode="auto">
          <a:xfrm flipH="1">
            <a:off x="6838950" y="3535363"/>
            <a:ext cx="171450" cy="627062"/>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801" name="Rectangle 86"/>
          <p:cNvSpPr>
            <a:spLocks noChangeArrowheads="1"/>
          </p:cNvSpPr>
          <p:nvPr/>
        </p:nvSpPr>
        <p:spPr bwMode="auto">
          <a:xfrm flipH="1">
            <a:off x="3554413" y="3665538"/>
            <a:ext cx="44450" cy="625475"/>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802" name="Text Box 87"/>
          <p:cNvSpPr txBox="1">
            <a:spLocks noChangeArrowheads="1"/>
          </p:cNvSpPr>
          <p:nvPr/>
        </p:nvSpPr>
        <p:spPr bwMode="auto">
          <a:xfrm>
            <a:off x="2465388" y="4881563"/>
            <a:ext cx="127158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Turbine inlets </a:t>
            </a:r>
          </a:p>
        </p:txBody>
      </p:sp>
      <p:sp>
        <p:nvSpPr>
          <p:cNvPr id="31803" name="Freeform 89" descr="Light vertical"/>
          <p:cNvSpPr>
            <a:spLocks/>
          </p:cNvSpPr>
          <p:nvPr/>
        </p:nvSpPr>
        <p:spPr bwMode="auto">
          <a:xfrm>
            <a:off x="3135313" y="3582988"/>
            <a:ext cx="463550" cy="736600"/>
          </a:xfrm>
          <a:custGeom>
            <a:avLst/>
            <a:gdLst>
              <a:gd name="T0" fmla="*/ 0 w 980"/>
              <a:gd name="T1" fmla="*/ 0 h 1159"/>
              <a:gd name="T2" fmla="*/ 2147483646 w 980"/>
              <a:gd name="T3" fmla="*/ 2147483646 h 1159"/>
              <a:gd name="T4" fmla="*/ 2147483646 w 980"/>
              <a:gd name="T5" fmla="*/ 2147483646 h 1159"/>
              <a:gd name="T6" fmla="*/ 2147483646 w 980"/>
              <a:gd name="T7" fmla="*/ 2147483646 h 1159"/>
              <a:gd name="T8" fmla="*/ 2147483646 w 980"/>
              <a:gd name="T9" fmla="*/ 2147483646 h 1159"/>
              <a:gd name="T10" fmla="*/ 0 w 980"/>
              <a:gd name="T11" fmla="*/ 2147483646 h 1159"/>
              <a:gd name="T12" fmla="*/ 0 w 980"/>
              <a:gd name="T13" fmla="*/ 0 h 1159"/>
              <a:gd name="T14" fmla="*/ 0 60000 65536"/>
              <a:gd name="T15" fmla="*/ 0 60000 65536"/>
              <a:gd name="T16" fmla="*/ 0 60000 65536"/>
              <a:gd name="T17" fmla="*/ 0 60000 65536"/>
              <a:gd name="T18" fmla="*/ 0 60000 65536"/>
              <a:gd name="T19" fmla="*/ 0 60000 65536"/>
              <a:gd name="T20" fmla="*/ 0 60000 65536"/>
              <a:gd name="T21" fmla="*/ 0 w 980"/>
              <a:gd name="T22" fmla="*/ 0 h 1159"/>
              <a:gd name="T23" fmla="*/ 980 w 980"/>
              <a:gd name="T24" fmla="*/ 1159 h 1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0" h="1159">
                <a:moveTo>
                  <a:pt x="0" y="0"/>
                </a:moveTo>
                <a:lnTo>
                  <a:pt x="980" y="91"/>
                </a:lnTo>
                <a:lnTo>
                  <a:pt x="972" y="1159"/>
                </a:lnTo>
                <a:lnTo>
                  <a:pt x="942" y="1144"/>
                </a:lnTo>
                <a:lnTo>
                  <a:pt x="927" y="1129"/>
                </a:lnTo>
                <a:lnTo>
                  <a:pt x="0" y="1055"/>
                </a:lnTo>
                <a:lnTo>
                  <a:pt x="0" y="0"/>
                </a:lnTo>
                <a:close/>
              </a:path>
            </a:pathLst>
          </a:custGeom>
          <a:pattFill prst="ltVert">
            <a:fgClr>
              <a:srgbClr val="808080"/>
            </a:fgClr>
            <a:bgClr>
              <a:srgbClr val="3B3B3B"/>
            </a:bgClr>
          </a:pattFill>
          <a:ln w="38100">
            <a:solidFill>
              <a:srgbClr val="000000"/>
            </a:solidFill>
            <a:round/>
            <a:headEnd/>
            <a:tailEnd/>
          </a:ln>
        </p:spPr>
        <p:txBody>
          <a:bodyPr/>
          <a:lstStyle/>
          <a:p>
            <a:endParaRPr lang="en-AU"/>
          </a:p>
        </p:txBody>
      </p:sp>
      <p:sp>
        <p:nvSpPr>
          <p:cNvPr id="31804" name="Freeform 90" descr="Narrow vertical"/>
          <p:cNvSpPr>
            <a:spLocks/>
          </p:cNvSpPr>
          <p:nvPr/>
        </p:nvSpPr>
        <p:spPr bwMode="auto">
          <a:xfrm>
            <a:off x="2497138" y="3417888"/>
            <a:ext cx="263525" cy="744537"/>
          </a:xfrm>
          <a:custGeom>
            <a:avLst/>
            <a:gdLst>
              <a:gd name="T0" fmla="*/ 0 w 413"/>
              <a:gd name="T1" fmla="*/ 0 h 1171"/>
              <a:gd name="T2" fmla="*/ 2147483646 w 413"/>
              <a:gd name="T3" fmla="*/ 2147483646 h 1171"/>
              <a:gd name="T4" fmla="*/ 2147483646 w 413"/>
              <a:gd name="T5" fmla="*/ 2147483646 h 1171"/>
              <a:gd name="T6" fmla="*/ 2147483646 w 413"/>
              <a:gd name="T7" fmla="*/ 2147483646 h 1171"/>
              <a:gd name="T8" fmla="*/ 0 w 413"/>
              <a:gd name="T9" fmla="*/ 0 h 1171"/>
              <a:gd name="T10" fmla="*/ 0 60000 65536"/>
              <a:gd name="T11" fmla="*/ 0 60000 65536"/>
              <a:gd name="T12" fmla="*/ 0 60000 65536"/>
              <a:gd name="T13" fmla="*/ 0 60000 65536"/>
              <a:gd name="T14" fmla="*/ 0 60000 65536"/>
              <a:gd name="T15" fmla="*/ 0 w 413"/>
              <a:gd name="T16" fmla="*/ 0 h 1171"/>
              <a:gd name="T17" fmla="*/ 413 w 413"/>
              <a:gd name="T18" fmla="*/ 1171 h 1171"/>
            </a:gdLst>
            <a:ahLst/>
            <a:cxnLst>
              <a:cxn ang="T10">
                <a:pos x="T0" y="T1"/>
              </a:cxn>
              <a:cxn ang="T11">
                <a:pos x="T2" y="T3"/>
              </a:cxn>
              <a:cxn ang="T12">
                <a:pos x="T4" y="T5"/>
              </a:cxn>
              <a:cxn ang="T13">
                <a:pos x="T6" y="T7"/>
              </a:cxn>
              <a:cxn ang="T14">
                <a:pos x="T8" y="T9"/>
              </a:cxn>
            </a:cxnLst>
            <a:rect l="T15" t="T16" r="T17" b="T18"/>
            <a:pathLst>
              <a:path w="413" h="1171">
                <a:moveTo>
                  <a:pt x="0" y="0"/>
                </a:moveTo>
                <a:lnTo>
                  <a:pt x="413" y="136"/>
                </a:lnTo>
                <a:lnTo>
                  <a:pt x="403" y="1171"/>
                </a:lnTo>
                <a:lnTo>
                  <a:pt x="13" y="1042"/>
                </a:lnTo>
                <a:lnTo>
                  <a:pt x="0" y="0"/>
                </a:lnTo>
                <a:close/>
              </a:path>
            </a:pathLst>
          </a:custGeom>
          <a:pattFill prst="narVert">
            <a:fgClr>
              <a:srgbClr val="808080"/>
            </a:fgClr>
            <a:bgClr>
              <a:srgbClr val="3B3B3B"/>
            </a:bgClr>
          </a:pattFill>
          <a:ln w="38100">
            <a:solidFill>
              <a:srgbClr val="000000"/>
            </a:solidFill>
            <a:round/>
            <a:headEnd/>
            <a:tailEnd/>
          </a:ln>
        </p:spPr>
        <p:txBody>
          <a:bodyPr/>
          <a:lstStyle/>
          <a:p>
            <a:endParaRPr lang="en-AU"/>
          </a:p>
        </p:txBody>
      </p:sp>
      <p:sp>
        <p:nvSpPr>
          <p:cNvPr id="31805" name="Freeform 91" descr="Light vertical"/>
          <p:cNvSpPr>
            <a:spLocks/>
          </p:cNvSpPr>
          <p:nvPr/>
        </p:nvSpPr>
        <p:spPr bwMode="auto">
          <a:xfrm>
            <a:off x="4284663" y="3717925"/>
            <a:ext cx="617537" cy="739775"/>
          </a:xfrm>
          <a:custGeom>
            <a:avLst/>
            <a:gdLst>
              <a:gd name="T0" fmla="*/ 0 w 973"/>
              <a:gd name="T1" fmla="*/ 2147483646 h 1164"/>
              <a:gd name="T2" fmla="*/ 2147483646 w 973"/>
              <a:gd name="T3" fmla="*/ 2147483646 h 1164"/>
              <a:gd name="T4" fmla="*/ 2147483646 w 973"/>
              <a:gd name="T5" fmla="*/ 0 h 1164"/>
              <a:gd name="T6" fmla="*/ 2147483646 w 973"/>
              <a:gd name="T7" fmla="*/ 2147483646 h 1164"/>
              <a:gd name="T8" fmla="*/ 2147483646 w 973"/>
              <a:gd name="T9" fmla="*/ 2147483646 h 1164"/>
              <a:gd name="T10" fmla="*/ 2147483646 w 973"/>
              <a:gd name="T11" fmla="*/ 2147483646 h 1164"/>
              <a:gd name="T12" fmla="*/ 0 w 973"/>
              <a:gd name="T13" fmla="*/ 2147483646 h 1164"/>
              <a:gd name="T14" fmla="*/ 0 w 973"/>
              <a:gd name="T15" fmla="*/ 2147483646 h 1164"/>
              <a:gd name="T16" fmla="*/ 0 60000 65536"/>
              <a:gd name="T17" fmla="*/ 0 60000 65536"/>
              <a:gd name="T18" fmla="*/ 0 60000 65536"/>
              <a:gd name="T19" fmla="*/ 0 60000 65536"/>
              <a:gd name="T20" fmla="*/ 0 60000 65536"/>
              <a:gd name="T21" fmla="*/ 0 60000 65536"/>
              <a:gd name="T22" fmla="*/ 0 60000 65536"/>
              <a:gd name="T23" fmla="*/ 0 60000 65536"/>
              <a:gd name="T24" fmla="*/ 0 w 973"/>
              <a:gd name="T25" fmla="*/ 0 h 1164"/>
              <a:gd name="T26" fmla="*/ 973 w 973"/>
              <a:gd name="T27" fmla="*/ 1164 h 1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3" h="1164">
                <a:moveTo>
                  <a:pt x="0" y="5"/>
                </a:moveTo>
                <a:lnTo>
                  <a:pt x="923" y="35"/>
                </a:lnTo>
                <a:lnTo>
                  <a:pt x="973" y="0"/>
                </a:lnTo>
                <a:lnTo>
                  <a:pt x="952" y="1164"/>
                </a:lnTo>
                <a:lnTo>
                  <a:pt x="923" y="1075"/>
                </a:lnTo>
                <a:lnTo>
                  <a:pt x="903" y="1085"/>
                </a:lnTo>
                <a:lnTo>
                  <a:pt x="0" y="1060"/>
                </a:lnTo>
                <a:lnTo>
                  <a:pt x="0" y="5"/>
                </a:lnTo>
                <a:close/>
              </a:path>
            </a:pathLst>
          </a:custGeom>
          <a:pattFill prst="ltVert">
            <a:fgClr>
              <a:srgbClr val="808080"/>
            </a:fgClr>
            <a:bgClr>
              <a:srgbClr val="3B3B3B"/>
            </a:bgClr>
          </a:pattFill>
          <a:ln w="38100">
            <a:solidFill>
              <a:srgbClr val="000000"/>
            </a:solidFill>
            <a:round/>
            <a:headEnd/>
            <a:tailEnd/>
          </a:ln>
        </p:spPr>
        <p:txBody>
          <a:bodyPr/>
          <a:lstStyle/>
          <a:p>
            <a:endParaRPr lang="en-AU"/>
          </a:p>
        </p:txBody>
      </p:sp>
      <p:sp>
        <p:nvSpPr>
          <p:cNvPr id="31806" name="Line 92"/>
          <p:cNvSpPr>
            <a:spLocks noChangeShapeType="1"/>
          </p:cNvSpPr>
          <p:nvPr/>
        </p:nvSpPr>
        <p:spPr bwMode="auto">
          <a:xfrm>
            <a:off x="4902200" y="3771900"/>
            <a:ext cx="1588"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807" name="Line 93"/>
          <p:cNvSpPr>
            <a:spLocks noChangeShapeType="1"/>
          </p:cNvSpPr>
          <p:nvPr/>
        </p:nvSpPr>
        <p:spPr bwMode="auto">
          <a:xfrm>
            <a:off x="4271963" y="3743325"/>
            <a:ext cx="1587" cy="64135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en-AU"/>
          </a:p>
        </p:txBody>
      </p:sp>
      <p:grpSp>
        <p:nvGrpSpPr>
          <p:cNvPr id="31808" name="Group 94"/>
          <p:cNvGrpSpPr>
            <a:grpSpLocks/>
          </p:cNvGrpSpPr>
          <p:nvPr/>
        </p:nvGrpSpPr>
        <p:grpSpPr bwMode="auto">
          <a:xfrm>
            <a:off x="6505575" y="2755900"/>
            <a:ext cx="1866900" cy="536575"/>
            <a:chOff x="10158" y="3239"/>
            <a:chExt cx="3891" cy="865"/>
          </a:xfrm>
        </p:grpSpPr>
        <p:sp>
          <p:nvSpPr>
            <p:cNvPr id="31837" name="Line 95"/>
            <p:cNvSpPr>
              <a:spLocks noChangeShapeType="1"/>
            </p:cNvSpPr>
            <p:nvPr/>
          </p:nvSpPr>
          <p:spPr bwMode="auto">
            <a:xfrm flipH="1">
              <a:off x="10158" y="3239"/>
              <a:ext cx="3891" cy="86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1838" name="Line 96"/>
            <p:cNvSpPr>
              <a:spLocks noChangeShapeType="1"/>
            </p:cNvSpPr>
            <p:nvPr/>
          </p:nvSpPr>
          <p:spPr bwMode="auto">
            <a:xfrm flipH="1">
              <a:off x="10158" y="3866"/>
              <a:ext cx="1012" cy="238"/>
            </a:xfrm>
            <a:prstGeom prst="line">
              <a:avLst/>
            </a:prstGeom>
            <a:noFill/>
            <a:ln w="28575">
              <a:solidFill>
                <a:srgbClr val="FFCC99">
                  <a:alpha val="81960"/>
                </a:srgbClr>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sp>
        <p:nvSpPr>
          <p:cNvPr id="31809" name="Freeform 97"/>
          <p:cNvSpPr>
            <a:spLocks/>
          </p:cNvSpPr>
          <p:nvPr/>
        </p:nvSpPr>
        <p:spPr bwMode="auto">
          <a:xfrm>
            <a:off x="2405063" y="3200400"/>
            <a:ext cx="5016500" cy="1263650"/>
          </a:xfrm>
          <a:custGeom>
            <a:avLst/>
            <a:gdLst>
              <a:gd name="T0" fmla="*/ 2147483646 w 7900"/>
              <a:gd name="T1" fmla="*/ 2147483646 h 1989"/>
              <a:gd name="T2" fmla="*/ 0 w 7900"/>
              <a:gd name="T3" fmla="*/ 0 h 1989"/>
              <a:gd name="T4" fmla="*/ 2147483646 w 7900"/>
              <a:gd name="T5" fmla="*/ 2147483646 h 1989"/>
              <a:gd name="T6" fmla="*/ 2147483646 w 7900"/>
              <a:gd name="T7" fmla="*/ 2147483646 h 1989"/>
              <a:gd name="T8" fmla="*/ 2147483646 w 7900"/>
              <a:gd name="T9" fmla="*/ 2147483646 h 1989"/>
              <a:gd name="T10" fmla="*/ 2147483646 w 7900"/>
              <a:gd name="T11" fmla="*/ 2147483646 h 1989"/>
              <a:gd name="T12" fmla="*/ 2147483646 w 7900"/>
              <a:gd name="T13" fmla="*/ 2147483646 h 1989"/>
              <a:gd name="T14" fmla="*/ 2147483646 w 7900"/>
              <a:gd name="T15" fmla="*/ 2147483646 h 1989"/>
              <a:gd name="T16" fmla="*/ 2147483646 w 7900"/>
              <a:gd name="T17" fmla="*/ 2147483646 h 1989"/>
              <a:gd name="T18" fmla="*/ 2147483646 w 7900"/>
              <a:gd name="T19" fmla="*/ 2147483646 h 1989"/>
              <a:gd name="T20" fmla="*/ 2147483646 w 7900"/>
              <a:gd name="T21" fmla="*/ 2147483646 h 1989"/>
              <a:gd name="T22" fmla="*/ 2147483646 w 7900"/>
              <a:gd name="T23" fmla="*/ 2147483646 h 1989"/>
              <a:gd name="T24" fmla="*/ 2147483646 w 7900"/>
              <a:gd name="T25" fmla="*/ 2147483646 h 1989"/>
              <a:gd name="T26" fmla="*/ 2147483646 w 7900"/>
              <a:gd name="T27" fmla="*/ 2147483646 h 1989"/>
              <a:gd name="T28" fmla="*/ 2147483646 w 7900"/>
              <a:gd name="T29" fmla="*/ 2147483646 h 1989"/>
              <a:gd name="T30" fmla="*/ 2147483646 w 7900"/>
              <a:gd name="T31" fmla="*/ 2147483646 h 1989"/>
              <a:gd name="T32" fmla="*/ 2147483646 w 7900"/>
              <a:gd name="T33" fmla="*/ 2147483646 h 1989"/>
              <a:gd name="T34" fmla="*/ 2147483646 w 7900"/>
              <a:gd name="T35" fmla="*/ 2147483646 h 1989"/>
              <a:gd name="T36" fmla="*/ 2147483646 w 7900"/>
              <a:gd name="T37" fmla="*/ 2147483646 h 1989"/>
              <a:gd name="T38" fmla="*/ 2147483646 w 7900"/>
              <a:gd name="T39" fmla="*/ 2147483646 h 1989"/>
              <a:gd name="T40" fmla="*/ 2147483646 w 7900"/>
              <a:gd name="T41" fmla="*/ 2147483646 h 1989"/>
              <a:gd name="T42" fmla="*/ 2147483646 w 7900"/>
              <a:gd name="T43" fmla="*/ 2147483646 h 19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00"/>
              <a:gd name="T67" fmla="*/ 0 h 1989"/>
              <a:gd name="T68" fmla="*/ 7900 w 7900"/>
              <a:gd name="T69" fmla="*/ 1989 h 198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00" h="1989">
                <a:moveTo>
                  <a:pt x="52" y="1409"/>
                </a:moveTo>
                <a:lnTo>
                  <a:pt x="0" y="0"/>
                </a:lnTo>
                <a:lnTo>
                  <a:pt x="113" y="186"/>
                </a:lnTo>
                <a:lnTo>
                  <a:pt x="863" y="456"/>
                </a:lnTo>
                <a:lnTo>
                  <a:pt x="1583" y="603"/>
                </a:lnTo>
                <a:lnTo>
                  <a:pt x="2421" y="686"/>
                </a:lnTo>
                <a:lnTo>
                  <a:pt x="3293" y="738"/>
                </a:lnTo>
                <a:lnTo>
                  <a:pt x="4208" y="756"/>
                </a:lnTo>
                <a:lnTo>
                  <a:pt x="5213" y="686"/>
                </a:lnTo>
                <a:lnTo>
                  <a:pt x="6113" y="603"/>
                </a:lnTo>
                <a:lnTo>
                  <a:pt x="7148" y="396"/>
                </a:lnTo>
                <a:lnTo>
                  <a:pt x="7658" y="216"/>
                </a:lnTo>
                <a:lnTo>
                  <a:pt x="7900" y="45"/>
                </a:lnTo>
                <a:lnTo>
                  <a:pt x="7900" y="603"/>
                </a:lnTo>
                <a:lnTo>
                  <a:pt x="7267" y="797"/>
                </a:lnTo>
                <a:lnTo>
                  <a:pt x="6608" y="921"/>
                </a:lnTo>
                <a:lnTo>
                  <a:pt x="4872" y="1129"/>
                </a:lnTo>
                <a:lnTo>
                  <a:pt x="4847" y="1974"/>
                </a:lnTo>
                <a:lnTo>
                  <a:pt x="3107" y="1989"/>
                </a:lnTo>
                <a:lnTo>
                  <a:pt x="1712" y="1869"/>
                </a:lnTo>
                <a:lnTo>
                  <a:pt x="512" y="1659"/>
                </a:lnTo>
                <a:lnTo>
                  <a:pt x="52" y="1409"/>
                </a:lnTo>
                <a:close/>
              </a:path>
            </a:pathLst>
          </a:custGeom>
          <a:solidFill>
            <a:srgbClr val="FF66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25671" name="AutoShape 99"/>
          <p:cNvSpPr>
            <a:spLocks noChangeArrowheads="1"/>
          </p:cNvSpPr>
          <p:nvPr/>
        </p:nvSpPr>
        <p:spPr bwMode="auto">
          <a:xfrm rot="-634775">
            <a:off x="2082800" y="4217988"/>
            <a:ext cx="1811338" cy="973137"/>
          </a:xfrm>
          <a:prstGeom prst="rightArrow">
            <a:avLst>
              <a:gd name="adj1" fmla="val 50000"/>
              <a:gd name="adj2" fmla="val 34943"/>
            </a:avLst>
          </a:prstGeom>
          <a:solidFill>
            <a:srgbClr val="4F81B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811" name="AutoShape 101"/>
          <p:cNvSpPr>
            <a:spLocks noChangeArrowheads="1"/>
          </p:cNvSpPr>
          <p:nvPr/>
        </p:nvSpPr>
        <p:spPr bwMode="auto">
          <a:xfrm rot="-674136">
            <a:off x="5549900" y="4208463"/>
            <a:ext cx="496888" cy="1857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81 w 21600"/>
              <a:gd name="T13" fmla="*/ 0 h 21600"/>
              <a:gd name="T14" fmla="*/ 21219 w 21600"/>
              <a:gd name="T15" fmla="*/ 11060 h 21600"/>
            </a:gdLst>
            <a:ahLst/>
            <a:cxnLst>
              <a:cxn ang="T8">
                <a:pos x="T0" y="T1"/>
              </a:cxn>
              <a:cxn ang="T9">
                <a:pos x="T2" y="T3"/>
              </a:cxn>
              <a:cxn ang="T10">
                <a:pos x="T4" y="T5"/>
              </a:cxn>
              <a:cxn ang="T11">
                <a:pos x="T6" y="T7"/>
              </a:cxn>
            </a:cxnLst>
            <a:rect l="T12" t="T13" r="T14" b="T15"/>
            <a:pathLst>
              <a:path w="21600" h="21600">
                <a:moveTo>
                  <a:pt x="9815" y="10779"/>
                </a:moveTo>
                <a:cubicBezTo>
                  <a:pt x="9826" y="10243"/>
                  <a:pt x="10264" y="9814"/>
                  <a:pt x="10800" y="9815"/>
                </a:cubicBezTo>
                <a:cubicBezTo>
                  <a:pt x="11335" y="9815"/>
                  <a:pt x="11773" y="10243"/>
                  <a:pt x="11784" y="10779"/>
                </a:cubicBezTo>
                <a:lnTo>
                  <a:pt x="21597" y="10569"/>
                </a:lnTo>
                <a:cubicBezTo>
                  <a:pt x="21472" y="4696"/>
                  <a:pt x="16674" y="-1"/>
                  <a:pt x="10799" y="0"/>
                </a:cubicBezTo>
                <a:cubicBezTo>
                  <a:pt x="4925" y="0"/>
                  <a:pt x="127" y="4696"/>
                  <a:pt x="2" y="10569"/>
                </a:cubicBezTo>
                <a:lnTo>
                  <a:pt x="9815" y="10779"/>
                </a:lnTo>
                <a:close/>
              </a:path>
            </a:pathLst>
          </a:custGeom>
          <a:solidFill>
            <a:srgbClr val="000000"/>
          </a:solidFill>
          <a:ln w="9525">
            <a:solidFill>
              <a:srgbClr val="000000"/>
            </a:solidFill>
            <a:miter lim="800000"/>
            <a:headEnd/>
            <a:tailEnd/>
          </a:ln>
        </p:spPr>
        <p:txBody>
          <a:bodyPr/>
          <a:lstStyle/>
          <a:p>
            <a:endParaRPr lang="en-AU"/>
          </a:p>
        </p:txBody>
      </p:sp>
      <p:sp>
        <p:nvSpPr>
          <p:cNvPr id="31812" name="AutoShape 102"/>
          <p:cNvSpPr>
            <a:spLocks noChangeArrowheads="1"/>
          </p:cNvSpPr>
          <p:nvPr/>
        </p:nvSpPr>
        <p:spPr bwMode="auto">
          <a:xfrm rot="-1106204">
            <a:off x="6156325" y="4105275"/>
            <a:ext cx="461963" cy="21431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81 w 21600"/>
              <a:gd name="T13" fmla="*/ 0 h 21600"/>
              <a:gd name="T14" fmla="*/ 21219 w 21600"/>
              <a:gd name="T15" fmla="*/ 11059 h 21600"/>
            </a:gdLst>
            <a:ahLst/>
            <a:cxnLst>
              <a:cxn ang="T8">
                <a:pos x="T0" y="T1"/>
              </a:cxn>
              <a:cxn ang="T9">
                <a:pos x="T2" y="T3"/>
              </a:cxn>
              <a:cxn ang="T10">
                <a:pos x="T4" y="T5"/>
              </a:cxn>
              <a:cxn ang="T11">
                <a:pos x="T6" y="T7"/>
              </a:cxn>
            </a:cxnLst>
            <a:rect l="T12" t="T13" r="T14" b="T15"/>
            <a:pathLst>
              <a:path w="21600" h="21600">
                <a:moveTo>
                  <a:pt x="9815" y="10779"/>
                </a:moveTo>
                <a:cubicBezTo>
                  <a:pt x="9826" y="10243"/>
                  <a:pt x="10264" y="9814"/>
                  <a:pt x="10800" y="9815"/>
                </a:cubicBezTo>
                <a:cubicBezTo>
                  <a:pt x="11335" y="9815"/>
                  <a:pt x="11773" y="10243"/>
                  <a:pt x="11784" y="10779"/>
                </a:cubicBezTo>
                <a:lnTo>
                  <a:pt x="21597" y="10569"/>
                </a:lnTo>
                <a:cubicBezTo>
                  <a:pt x="21472" y="4696"/>
                  <a:pt x="16674" y="-1"/>
                  <a:pt x="10799" y="0"/>
                </a:cubicBezTo>
                <a:cubicBezTo>
                  <a:pt x="4925" y="0"/>
                  <a:pt x="127" y="4696"/>
                  <a:pt x="2" y="10569"/>
                </a:cubicBezTo>
                <a:lnTo>
                  <a:pt x="9815" y="10779"/>
                </a:lnTo>
                <a:close/>
              </a:path>
            </a:pathLst>
          </a:custGeom>
          <a:solidFill>
            <a:srgbClr val="000000"/>
          </a:solidFill>
          <a:ln w="9525">
            <a:solidFill>
              <a:srgbClr val="000000"/>
            </a:solidFill>
            <a:miter lim="800000"/>
            <a:headEnd/>
            <a:tailEnd/>
          </a:ln>
        </p:spPr>
        <p:txBody>
          <a:bodyPr/>
          <a:lstStyle/>
          <a:p>
            <a:endParaRPr lang="en-AU"/>
          </a:p>
        </p:txBody>
      </p:sp>
      <p:sp>
        <p:nvSpPr>
          <p:cNvPr id="31813" name="AutoShape 103"/>
          <p:cNvSpPr>
            <a:spLocks noChangeArrowheads="1"/>
          </p:cNvSpPr>
          <p:nvPr/>
        </p:nvSpPr>
        <p:spPr bwMode="auto">
          <a:xfrm rot="-2934998">
            <a:off x="6633369" y="4067969"/>
            <a:ext cx="347663" cy="2127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81 w 21600"/>
              <a:gd name="T13" fmla="*/ 0 h 21600"/>
              <a:gd name="T14" fmla="*/ 21219 w 21600"/>
              <a:gd name="T15" fmla="*/ 11059 h 21600"/>
            </a:gdLst>
            <a:ahLst/>
            <a:cxnLst>
              <a:cxn ang="T8">
                <a:pos x="T0" y="T1"/>
              </a:cxn>
              <a:cxn ang="T9">
                <a:pos x="T2" y="T3"/>
              </a:cxn>
              <a:cxn ang="T10">
                <a:pos x="T4" y="T5"/>
              </a:cxn>
              <a:cxn ang="T11">
                <a:pos x="T6" y="T7"/>
              </a:cxn>
            </a:cxnLst>
            <a:rect l="T12" t="T13" r="T14" b="T15"/>
            <a:pathLst>
              <a:path w="21600" h="21600">
                <a:moveTo>
                  <a:pt x="9815" y="10779"/>
                </a:moveTo>
                <a:cubicBezTo>
                  <a:pt x="9826" y="10243"/>
                  <a:pt x="10264" y="9814"/>
                  <a:pt x="10800" y="9815"/>
                </a:cubicBezTo>
                <a:cubicBezTo>
                  <a:pt x="11335" y="9815"/>
                  <a:pt x="11773" y="10243"/>
                  <a:pt x="11784" y="10779"/>
                </a:cubicBezTo>
                <a:lnTo>
                  <a:pt x="21597" y="10569"/>
                </a:lnTo>
                <a:cubicBezTo>
                  <a:pt x="21472" y="4696"/>
                  <a:pt x="16674" y="-1"/>
                  <a:pt x="10799" y="0"/>
                </a:cubicBezTo>
                <a:cubicBezTo>
                  <a:pt x="4925" y="0"/>
                  <a:pt x="127" y="4696"/>
                  <a:pt x="2" y="10569"/>
                </a:cubicBezTo>
                <a:lnTo>
                  <a:pt x="9815" y="10779"/>
                </a:lnTo>
                <a:close/>
              </a:path>
            </a:pathLst>
          </a:custGeom>
          <a:solidFill>
            <a:srgbClr val="000000"/>
          </a:solidFill>
          <a:ln w="9525">
            <a:solidFill>
              <a:srgbClr val="000000"/>
            </a:solidFill>
            <a:miter lim="800000"/>
            <a:headEnd/>
            <a:tailEnd/>
          </a:ln>
        </p:spPr>
        <p:txBody>
          <a:bodyPr/>
          <a:lstStyle/>
          <a:p>
            <a:endParaRPr lang="en-AU"/>
          </a:p>
        </p:txBody>
      </p:sp>
      <p:sp>
        <p:nvSpPr>
          <p:cNvPr id="31814" name="AutoShape 104"/>
          <p:cNvSpPr>
            <a:spLocks noChangeArrowheads="1"/>
          </p:cNvSpPr>
          <p:nvPr/>
        </p:nvSpPr>
        <p:spPr bwMode="auto">
          <a:xfrm rot="-3373938">
            <a:off x="7005638" y="3995737"/>
            <a:ext cx="342900" cy="2000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81 w 21600"/>
              <a:gd name="T13" fmla="*/ 0 h 21600"/>
              <a:gd name="T14" fmla="*/ 21219 w 21600"/>
              <a:gd name="T15" fmla="*/ 11059 h 21600"/>
            </a:gdLst>
            <a:ahLst/>
            <a:cxnLst>
              <a:cxn ang="T8">
                <a:pos x="T0" y="T1"/>
              </a:cxn>
              <a:cxn ang="T9">
                <a:pos x="T2" y="T3"/>
              </a:cxn>
              <a:cxn ang="T10">
                <a:pos x="T4" y="T5"/>
              </a:cxn>
              <a:cxn ang="T11">
                <a:pos x="T6" y="T7"/>
              </a:cxn>
            </a:cxnLst>
            <a:rect l="T12" t="T13" r="T14" b="T15"/>
            <a:pathLst>
              <a:path w="21600" h="21600">
                <a:moveTo>
                  <a:pt x="9815" y="10779"/>
                </a:moveTo>
                <a:cubicBezTo>
                  <a:pt x="9826" y="10243"/>
                  <a:pt x="10264" y="9814"/>
                  <a:pt x="10800" y="9815"/>
                </a:cubicBezTo>
                <a:cubicBezTo>
                  <a:pt x="11335" y="9815"/>
                  <a:pt x="11773" y="10243"/>
                  <a:pt x="11784" y="10779"/>
                </a:cubicBezTo>
                <a:lnTo>
                  <a:pt x="21597" y="10569"/>
                </a:lnTo>
                <a:cubicBezTo>
                  <a:pt x="21472" y="4696"/>
                  <a:pt x="16674" y="-1"/>
                  <a:pt x="10799" y="0"/>
                </a:cubicBezTo>
                <a:cubicBezTo>
                  <a:pt x="4925" y="0"/>
                  <a:pt x="127" y="4696"/>
                  <a:pt x="2" y="10569"/>
                </a:cubicBezTo>
                <a:lnTo>
                  <a:pt x="9815" y="10779"/>
                </a:lnTo>
                <a:close/>
              </a:path>
            </a:pathLst>
          </a:custGeom>
          <a:solidFill>
            <a:srgbClr val="000000"/>
          </a:solidFill>
          <a:ln w="9525">
            <a:solidFill>
              <a:srgbClr val="000000"/>
            </a:solidFill>
            <a:miter lim="800000"/>
            <a:headEnd/>
            <a:tailEnd/>
          </a:ln>
        </p:spPr>
        <p:txBody>
          <a:bodyPr/>
          <a:lstStyle/>
          <a:p>
            <a:endParaRPr lang="en-AU"/>
          </a:p>
        </p:txBody>
      </p:sp>
      <p:sp>
        <p:nvSpPr>
          <p:cNvPr id="31815" name="Line 105"/>
          <p:cNvSpPr>
            <a:spLocks noChangeShapeType="1"/>
          </p:cNvSpPr>
          <p:nvPr/>
        </p:nvSpPr>
        <p:spPr bwMode="auto">
          <a:xfrm flipH="1" flipV="1">
            <a:off x="6661150" y="3838575"/>
            <a:ext cx="333375" cy="565150"/>
          </a:xfrm>
          <a:prstGeom prst="line">
            <a:avLst/>
          </a:prstGeom>
          <a:noFill/>
          <a:ln w="28575">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25677" name="AutoShape 107"/>
          <p:cNvSpPr>
            <a:spLocks noChangeArrowheads="1"/>
          </p:cNvSpPr>
          <p:nvPr/>
        </p:nvSpPr>
        <p:spPr bwMode="auto">
          <a:xfrm rot="-5400000">
            <a:off x="5981700" y="4122738"/>
            <a:ext cx="1350963" cy="973137"/>
          </a:xfrm>
          <a:prstGeom prst="rightArrow">
            <a:avLst>
              <a:gd name="adj1" fmla="val 50000"/>
              <a:gd name="adj2" fmla="val 34918"/>
            </a:avLst>
          </a:prstGeom>
          <a:solidFill>
            <a:srgbClr val="4F81B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1817" name="Line 110"/>
          <p:cNvSpPr>
            <a:spLocks noChangeShapeType="1"/>
          </p:cNvSpPr>
          <p:nvPr/>
        </p:nvSpPr>
        <p:spPr bwMode="auto">
          <a:xfrm flipV="1">
            <a:off x="3411538" y="4184650"/>
            <a:ext cx="411162" cy="6445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1818" name="Freeform 111"/>
          <p:cNvSpPr>
            <a:spLocks/>
          </p:cNvSpPr>
          <p:nvPr/>
        </p:nvSpPr>
        <p:spPr bwMode="auto">
          <a:xfrm>
            <a:off x="2735263" y="1568450"/>
            <a:ext cx="4384675" cy="1952625"/>
          </a:xfrm>
          <a:custGeom>
            <a:avLst/>
            <a:gdLst>
              <a:gd name="T0" fmla="*/ 2147483646 w 6906"/>
              <a:gd name="T1" fmla="*/ 2147483646 h 3075"/>
              <a:gd name="T2" fmla="*/ 0 w 6906"/>
              <a:gd name="T3" fmla="*/ 2147483646 h 3075"/>
              <a:gd name="T4" fmla="*/ 2147483646 w 6906"/>
              <a:gd name="T5" fmla="*/ 2147483646 h 3075"/>
              <a:gd name="T6" fmla="*/ 2147483646 w 6906"/>
              <a:gd name="T7" fmla="*/ 2147483646 h 3075"/>
              <a:gd name="T8" fmla="*/ 2147483646 w 6906"/>
              <a:gd name="T9" fmla="*/ 0 h 3075"/>
              <a:gd name="T10" fmla="*/ 2147483646 w 6906"/>
              <a:gd name="T11" fmla="*/ 0 h 3075"/>
              <a:gd name="T12" fmla="*/ 2147483646 w 6906"/>
              <a:gd name="T13" fmla="*/ 0 h 3075"/>
              <a:gd name="T14" fmla="*/ 2147483646 w 6906"/>
              <a:gd name="T15" fmla="*/ 0 h 3075"/>
              <a:gd name="T16" fmla="*/ 2147483646 w 6906"/>
              <a:gd name="T17" fmla="*/ 0 h 3075"/>
              <a:gd name="T18" fmla="*/ 2147483646 w 6906"/>
              <a:gd name="T19" fmla="*/ 2147483646 h 3075"/>
              <a:gd name="T20" fmla="*/ 2147483646 w 6906"/>
              <a:gd name="T21" fmla="*/ 2147483646 h 3075"/>
              <a:gd name="T22" fmla="*/ 2147483646 w 6906"/>
              <a:gd name="T23" fmla="*/ 2147483646 h 3075"/>
              <a:gd name="T24" fmla="*/ 2147483646 w 6906"/>
              <a:gd name="T25" fmla="*/ 2147483646 h 3075"/>
              <a:gd name="T26" fmla="*/ 2147483646 w 6906"/>
              <a:gd name="T27" fmla="*/ 2147483646 h 3075"/>
              <a:gd name="T28" fmla="*/ 2147483646 w 6906"/>
              <a:gd name="T29" fmla="*/ 2147483646 h 3075"/>
              <a:gd name="T30" fmla="*/ 2147483646 w 6906"/>
              <a:gd name="T31" fmla="*/ 2147483646 h 3075"/>
              <a:gd name="T32" fmla="*/ 2147483646 w 6906"/>
              <a:gd name="T33" fmla="*/ 2147483646 h 3075"/>
              <a:gd name="T34" fmla="*/ 2147483646 w 6906"/>
              <a:gd name="T35" fmla="*/ 2147483646 h 3075"/>
              <a:gd name="T36" fmla="*/ 2147483646 w 6906"/>
              <a:gd name="T37" fmla="*/ 2147483646 h 3075"/>
              <a:gd name="T38" fmla="*/ 2147483646 w 6906"/>
              <a:gd name="T39" fmla="*/ 2147483646 h 3075"/>
              <a:gd name="T40" fmla="*/ 2147483646 w 6906"/>
              <a:gd name="T41" fmla="*/ 2147483646 h 3075"/>
              <a:gd name="T42" fmla="*/ 2147483646 w 6906"/>
              <a:gd name="T43" fmla="*/ 2147483646 h 30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06"/>
              <a:gd name="T67" fmla="*/ 0 h 3075"/>
              <a:gd name="T68" fmla="*/ 6906 w 6906"/>
              <a:gd name="T69" fmla="*/ 3075 h 30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06" h="3075">
                <a:moveTo>
                  <a:pt x="196" y="2552"/>
                </a:moveTo>
                <a:lnTo>
                  <a:pt x="0" y="171"/>
                </a:lnTo>
                <a:lnTo>
                  <a:pt x="359" y="88"/>
                </a:lnTo>
                <a:lnTo>
                  <a:pt x="1059" y="28"/>
                </a:lnTo>
                <a:lnTo>
                  <a:pt x="1903" y="0"/>
                </a:lnTo>
                <a:lnTo>
                  <a:pt x="2559" y="0"/>
                </a:lnTo>
                <a:lnTo>
                  <a:pt x="3328" y="0"/>
                </a:lnTo>
                <a:lnTo>
                  <a:pt x="4074" y="0"/>
                </a:lnTo>
                <a:lnTo>
                  <a:pt x="4822" y="0"/>
                </a:lnTo>
                <a:lnTo>
                  <a:pt x="5874" y="43"/>
                </a:lnTo>
                <a:lnTo>
                  <a:pt x="6480" y="88"/>
                </a:lnTo>
                <a:lnTo>
                  <a:pt x="6906" y="171"/>
                </a:lnTo>
                <a:lnTo>
                  <a:pt x="6680" y="2614"/>
                </a:lnTo>
                <a:lnTo>
                  <a:pt x="6465" y="2715"/>
                </a:lnTo>
                <a:lnTo>
                  <a:pt x="5838" y="2889"/>
                </a:lnTo>
                <a:lnTo>
                  <a:pt x="4822" y="3068"/>
                </a:lnTo>
                <a:lnTo>
                  <a:pt x="3580" y="3075"/>
                </a:lnTo>
                <a:lnTo>
                  <a:pt x="2350" y="3039"/>
                </a:lnTo>
                <a:lnTo>
                  <a:pt x="1275" y="2913"/>
                </a:lnTo>
                <a:lnTo>
                  <a:pt x="804" y="2836"/>
                </a:lnTo>
                <a:lnTo>
                  <a:pt x="489" y="2725"/>
                </a:lnTo>
                <a:lnTo>
                  <a:pt x="196" y="2552"/>
                </a:lnTo>
                <a:close/>
              </a:path>
            </a:pathLst>
          </a:custGeom>
          <a:solidFill>
            <a:srgbClr val="808000">
              <a:alpha val="12941"/>
            </a:srgbClr>
          </a:solidFill>
          <a:ln w="9525">
            <a:solidFill>
              <a:srgbClr val="000000"/>
            </a:solidFill>
            <a:round/>
            <a:headEnd/>
            <a:tailEnd/>
          </a:ln>
        </p:spPr>
        <p:txBody>
          <a:bodyPr/>
          <a:lstStyle/>
          <a:p>
            <a:endParaRPr lang="en-AU"/>
          </a:p>
        </p:txBody>
      </p:sp>
      <p:sp>
        <p:nvSpPr>
          <p:cNvPr id="5232" name="Freeform 112"/>
          <p:cNvSpPr>
            <a:spLocks/>
          </p:cNvSpPr>
          <p:nvPr/>
        </p:nvSpPr>
        <p:spPr bwMode="auto">
          <a:xfrm>
            <a:off x="3073400" y="406400"/>
            <a:ext cx="3759200" cy="2679700"/>
          </a:xfrm>
          <a:custGeom>
            <a:avLst/>
            <a:gdLst/>
            <a:ahLst/>
            <a:cxnLst>
              <a:cxn ang="0">
                <a:pos x="1888" y="1688"/>
              </a:cxn>
              <a:cxn ang="0">
                <a:pos x="2368" y="0"/>
              </a:cxn>
              <a:cxn ang="0">
                <a:pos x="0" y="8"/>
              </a:cxn>
              <a:cxn ang="0">
                <a:pos x="256" y="856"/>
              </a:cxn>
              <a:cxn ang="0">
                <a:pos x="496" y="880"/>
              </a:cxn>
              <a:cxn ang="0">
                <a:pos x="768" y="888"/>
              </a:cxn>
              <a:cxn ang="0">
                <a:pos x="1024" y="896"/>
              </a:cxn>
              <a:cxn ang="0">
                <a:pos x="1248" y="904"/>
              </a:cxn>
              <a:cxn ang="0">
                <a:pos x="1256" y="1600"/>
              </a:cxn>
              <a:cxn ang="0">
                <a:pos x="1456" y="1616"/>
              </a:cxn>
              <a:cxn ang="0">
                <a:pos x="1696" y="1632"/>
              </a:cxn>
              <a:cxn ang="0">
                <a:pos x="1856" y="1664"/>
              </a:cxn>
              <a:cxn ang="0">
                <a:pos x="1888" y="1688"/>
              </a:cxn>
            </a:cxnLst>
            <a:rect l="0" t="0" r="r" b="b"/>
            <a:pathLst>
              <a:path w="2368" h="1688">
                <a:moveTo>
                  <a:pt x="1888" y="1688"/>
                </a:moveTo>
                <a:lnTo>
                  <a:pt x="2368" y="0"/>
                </a:lnTo>
                <a:lnTo>
                  <a:pt x="0" y="8"/>
                </a:lnTo>
                <a:lnTo>
                  <a:pt x="256" y="856"/>
                </a:lnTo>
                <a:lnTo>
                  <a:pt x="496" y="880"/>
                </a:lnTo>
                <a:lnTo>
                  <a:pt x="768" y="888"/>
                </a:lnTo>
                <a:lnTo>
                  <a:pt x="1024" y="896"/>
                </a:lnTo>
                <a:lnTo>
                  <a:pt x="1248" y="904"/>
                </a:lnTo>
                <a:lnTo>
                  <a:pt x="1256" y="1600"/>
                </a:lnTo>
                <a:lnTo>
                  <a:pt x="1456" y="1616"/>
                </a:lnTo>
                <a:lnTo>
                  <a:pt x="1696" y="1632"/>
                </a:lnTo>
                <a:lnTo>
                  <a:pt x="1856" y="1664"/>
                </a:lnTo>
                <a:lnTo>
                  <a:pt x="1888" y="1688"/>
                </a:lnTo>
                <a:close/>
              </a:path>
            </a:pathLst>
          </a:custGeom>
          <a:gradFill rotWithShape="1">
            <a:gsLst>
              <a:gs pos="0">
                <a:srgbClr val="969696">
                  <a:alpha val="0"/>
                </a:srgbClr>
              </a:gs>
              <a:gs pos="50000">
                <a:srgbClr val="969696">
                  <a:gamma/>
                  <a:shade val="46275"/>
                  <a:invGamma/>
                </a:srgbClr>
              </a:gs>
              <a:gs pos="100000">
                <a:srgbClr val="969696">
                  <a:alpha val="0"/>
                </a:srgbClr>
              </a:gs>
            </a:gsLst>
            <a:lin ang="0" scaled="1"/>
          </a:gradFill>
          <a:ln w="9525" cap="flat" cmpd="sng">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31822" name="Rectangle 4"/>
          <p:cNvSpPr>
            <a:spLocks noGrp="1" noChangeArrowheads="1"/>
          </p:cNvSpPr>
          <p:nvPr>
            <p:ph type="title" idx="4294967295"/>
          </p:nvPr>
        </p:nvSpPr>
        <p:spPr>
          <a:xfrm>
            <a:off x="474663" y="-19050"/>
            <a:ext cx="8229600" cy="835025"/>
          </a:xfrm>
        </p:spPr>
        <p:txBody>
          <a:bodyPr/>
          <a:lstStyle/>
          <a:p>
            <a:pPr eaLnBrk="1" hangingPunct="1"/>
            <a:r>
              <a:rPr lang="en-US" altLang="en-US" b="1">
                <a:solidFill>
                  <a:srgbClr val="FF0000"/>
                </a:solidFill>
                <a:latin typeface="Arial" panose="020B0604020202020204" pitchFamily="34" charset="0"/>
                <a:cs typeface="Arial" panose="020B0604020202020204" pitchFamily="34" charset="0"/>
              </a:rPr>
              <a:t>Third</a:t>
            </a:r>
            <a:r>
              <a:rPr lang="en-US" altLang="en-US" b="1">
                <a:solidFill>
                  <a:srgbClr val="FF0000"/>
                </a:solidFill>
              </a:rPr>
              <a:t>,</a:t>
            </a:r>
            <a:r>
              <a:rPr lang="en-US" altLang="en-US" b="1">
                <a:solidFill>
                  <a:srgbClr val="FF0000"/>
                </a:solidFill>
                <a:latin typeface="Arial" panose="020B0604020202020204" pitchFamily="34" charset="0"/>
                <a:cs typeface="Arial" panose="020B0604020202020204" pitchFamily="34" charset="0"/>
              </a:rPr>
              <a:t> the Vortex Engine</a:t>
            </a:r>
          </a:p>
        </p:txBody>
      </p:sp>
      <p:cxnSp>
        <p:nvCxnSpPr>
          <p:cNvPr id="88" name="Straight Arrow Connector 87"/>
          <p:cNvCxnSpPr/>
          <p:nvPr/>
        </p:nvCxnSpPr>
        <p:spPr>
          <a:xfrm rot="10800000" flipV="1">
            <a:off x="7524750" y="1989138"/>
            <a:ext cx="792163" cy="647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824" name="TextBox 88"/>
          <p:cNvSpPr txBox="1">
            <a:spLocks noChangeArrowheads="1"/>
          </p:cNvSpPr>
          <p:nvPr/>
        </p:nvSpPr>
        <p:spPr bwMode="auto">
          <a:xfrm>
            <a:off x="7512050" y="1214438"/>
            <a:ext cx="1512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a:latin typeface="Arial" panose="020B0604020202020204" pitchFamily="34" charset="0"/>
              </a:rPr>
              <a:t>Solid canopy around one kilometre diameter over air intake</a:t>
            </a:r>
          </a:p>
        </p:txBody>
      </p:sp>
      <p:sp>
        <p:nvSpPr>
          <p:cNvPr id="3" name="Freeform 2"/>
          <p:cNvSpPr/>
          <p:nvPr/>
        </p:nvSpPr>
        <p:spPr>
          <a:xfrm>
            <a:off x="4597400" y="5421313"/>
            <a:ext cx="347663" cy="347662"/>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99244"/>
              <a:gd name="connsiteY0" fmla="*/ 347729 h 347729"/>
              <a:gd name="connsiteX1" fmla="*/ 0 w 399244"/>
              <a:gd name="connsiteY1" fmla="*/ 0 h 347729"/>
              <a:gd name="connsiteX2" fmla="*/ 347729 w 399244"/>
              <a:gd name="connsiteY2" fmla="*/ 0 h 347729"/>
              <a:gd name="connsiteX3" fmla="*/ 399244 w 399244"/>
              <a:gd name="connsiteY3" fmla="*/ 180304 h 347729"/>
              <a:gd name="connsiteX4" fmla="*/ 0 w 399244"/>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180304 h 347729"/>
              <a:gd name="connsiteX4" fmla="*/ 0 w 347729"/>
              <a:gd name="connsiteY4" fmla="*/ 347729 h 34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47729">
                <a:moveTo>
                  <a:pt x="0" y="347729"/>
                </a:moveTo>
                <a:lnTo>
                  <a:pt x="0" y="0"/>
                </a:lnTo>
                <a:lnTo>
                  <a:pt x="347729" y="0"/>
                </a:lnTo>
                <a:lnTo>
                  <a:pt x="334850" y="180304"/>
                </a:lnTo>
                <a:lnTo>
                  <a:pt x="0" y="3477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4" name="Freeform 83"/>
          <p:cNvSpPr/>
          <p:nvPr/>
        </p:nvSpPr>
        <p:spPr>
          <a:xfrm>
            <a:off x="7264400" y="5200650"/>
            <a:ext cx="252413" cy="400050"/>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34851 w 347729"/>
              <a:gd name="connsiteY3" fmla="*/ 141668 h 347729"/>
              <a:gd name="connsiteX4" fmla="*/ 0 w 347729"/>
              <a:gd name="connsiteY4" fmla="*/ 347729 h 347729"/>
              <a:gd name="connsiteX0" fmla="*/ 0 w 347729"/>
              <a:gd name="connsiteY0" fmla="*/ 399244 h 399244"/>
              <a:gd name="connsiteX1" fmla="*/ 0 w 347729"/>
              <a:gd name="connsiteY1" fmla="*/ 51515 h 399244"/>
              <a:gd name="connsiteX2" fmla="*/ 347729 w 347729"/>
              <a:gd name="connsiteY2" fmla="*/ 0 h 399244"/>
              <a:gd name="connsiteX3" fmla="*/ 334851 w 347729"/>
              <a:gd name="connsiteY3" fmla="*/ 193183 h 399244"/>
              <a:gd name="connsiteX4" fmla="*/ 0 w 347729"/>
              <a:gd name="connsiteY4" fmla="*/ 399244 h 3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99244">
                <a:moveTo>
                  <a:pt x="0" y="399244"/>
                </a:moveTo>
                <a:lnTo>
                  <a:pt x="0" y="51515"/>
                </a:lnTo>
                <a:lnTo>
                  <a:pt x="347729" y="0"/>
                </a:lnTo>
                <a:lnTo>
                  <a:pt x="334851" y="193183"/>
                </a:lnTo>
                <a:lnTo>
                  <a:pt x="0" y="3992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5" name="Freeform 84"/>
          <p:cNvSpPr/>
          <p:nvPr/>
        </p:nvSpPr>
        <p:spPr>
          <a:xfrm>
            <a:off x="6478588" y="5340350"/>
            <a:ext cx="287337" cy="347663"/>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19300 w 347729"/>
              <a:gd name="connsiteY3" fmla="*/ 193182 h 347729"/>
              <a:gd name="connsiteX4" fmla="*/ 0 w 347729"/>
              <a:gd name="connsiteY4" fmla="*/ 347729 h 34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47729">
                <a:moveTo>
                  <a:pt x="0" y="347729"/>
                </a:moveTo>
                <a:lnTo>
                  <a:pt x="0" y="0"/>
                </a:lnTo>
                <a:lnTo>
                  <a:pt x="347729" y="0"/>
                </a:lnTo>
                <a:lnTo>
                  <a:pt x="319300" y="193182"/>
                </a:lnTo>
                <a:lnTo>
                  <a:pt x="0" y="3477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7" name="Freeform 86"/>
          <p:cNvSpPr/>
          <p:nvPr/>
        </p:nvSpPr>
        <p:spPr>
          <a:xfrm>
            <a:off x="5580063" y="5407025"/>
            <a:ext cx="325437" cy="347663"/>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8672"/>
              <a:gd name="connsiteY0" fmla="*/ 347729 h 347729"/>
              <a:gd name="connsiteX1" fmla="*/ 0 w 348672"/>
              <a:gd name="connsiteY1" fmla="*/ 0 h 347729"/>
              <a:gd name="connsiteX2" fmla="*/ 347729 w 348672"/>
              <a:gd name="connsiteY2" fmla="*/ 0 h 347729"/>
              <a:gd name="connsiteX3" fmla="*/ 348672 w 348672"/>
              <a:gd name="connsiteY3" fmla="*/ 193183 h 347729"/>
              <a:gd name="connsiteX4" fmla="*/ 0 w 348672"/>
              <a:gd name="connsiteY4" fmla="*/ 347729 h 34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72" h="347729">
                <a:moveTo>
                  <a:pt x="0" y="347729"/>
                </a:moveTo>
                <a:lnTo>
                  <a:pt x="0" y="0"/>
                </a:lnTo>
                <a:lnTo>
                  <a:pt x="347729" y="0"/>
                </a:lnTo>
                <a:cubicBezTo>
                  <a:pt x="348043" y="64394"/>
                  <a:pt x="348358" y="128789"/>
                  <a:pt x="348672" y="193183"/>
                </a:cubicBezTo>
                <a:lnTo>
                  <a:pt x="0" y="3477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 name="Freeform 1"/>
          <p:cNvSpPr/>
          <p:nvPr/>
        </p:nvSpPr>
        <p:spPr>
          <a:xfrm>
            <a:off x="-1200150" y="4095750"/>
            <a:ext cx="11595100" cy="1657350"/>
          </a:xfrm>
          <a:custGeom>
            <a:avLst/>
            <a:gdLst>
              <a:gd name="connsiteX0" fmla="*/ 30945 w 11598242"/>
              <a:gd name="connsiteY0" fmla="*/ 12879 h 1657616"/>
              <a:gd name="connsiteX1" fmla="*/ 5187 w 11598242"/>
              <a:gd name="connsiteY1" fmla="*/ 180304 h 1657616"/>
              <a:gd name="connsiteX2" fmla="*/ 121097 w 11598242"/>
              <a:gd name="connsiteY2" fmla="*/ 489397 h 1657616"/>
              <a:gd name="connsiteX3" fmla="*/ 533221 w 11598242"/>
              <a:gd name="connsiteY3" fmla="*/ 785611 h 1657616"/>
              <a:gd name="connsiteX4" fmla="*/ 1937018 w 11598242"/>
              <a:gd name="connsiteY4" fmla="*/ 1300766 h 1657616"/>
              <a:gd name="connsiteX5" fmla="*/ 3302178 w 11598242"/>
              <a:gd name="connsiteY5" fmla="*/ 1506828 h 1657616"/>
              <a:gd name="connsiteX6" fmla="*/ 4899159 w 11598242"/>
              <a:gd name="connsiteY6" fmla="*/ 1648495 h 1657616"/>
              <a:gd name="connsiteX7" fmla="*/ 6380229 w 11598242"/>
              <a:gd name="connsiteY7" fmla="*/ 1635617 h 1657616"/>
              <a:gd name="connsiteX8" fmla="*/ 7487812 w 11598242"/>
              <a:gd name="connsiteY8" fmla="*/ 1571222 h 1657616"/>
              <a:gd name="connsiteX9" fmla="*/ 8569637 w 11598242"/>
              <a:gd name="connsiteY9" fmla="*/ 1481070 h 1657616"/>
              <a:gd name="connsiteX10" fmla="*/ 9664342 w 11598242"/>
              <a:gd name="connsiteY10" fmla="*/ 1275008 h 1657616"/>
              <a:gd name="connsiteX11" fmla="*/ 10514347 w 11598242"/>
              <a:gd name="connsiteY11" fmla="*/ 1030310 h 1657616"/>
              <a:gd name="connsiteX12" fmla="*/ 11003745 w 11598242"/>
              <a:gd name="connsiteY12" fmla="*/ 824248 h 1657616"/>
              <a:gd name="connsiteX13" fmla="*/ 11312837 w 11598242"/>
              <a:gd name="connsiteY13" fmla="*/ 656822 h 1657616"/>
              <a:gd name="connsiteX14" fmla="*/ 11454505 w 11598242"/>
              <a:gd name="connsiteY14" fmla="*/ 489397 h 1657616"/>
              <a:gd name="connsiteX15" fmla="*/ 11570415 w 11598242"/>
              <a:gd name="connsiteY15" fmla="*/ 334850 h 1657616"/>
              <a:gd name="connsiteX16" fmla="*/ 11596173 w 11598242"/>
              <a:gd name="connsiteY16" fmla="*/ 167425 h 1657616"/>
              <a:gd name="connsiteX17" fmla="*/ 11531778 w 11598242"/>
              <a:gd name="connsiteY17" fmla="*/ 0 h 1657616"/>
              <a:gd name="connsiteX0" fmla="*/ 27722 w 11595019"/>
              <a:gd name="connsiteY0" fmla="*/ 12879 h 1657616"/>
              <a:gd name="connsiteX1" fmla="*/ 1964 w 11595019"/>
              <a:gd name="connsiteY1" fmla="*/ 180304 h 1657616"/>
              <a:gd name="connsiteX2" fmla="*/ 14843 w 11595019"/>
              <a:gd name="connsiteY2" fmla="*/ 321972 h 1657616"/>
              <a:gd name="connsiteX3" fmla="*/ 117874 w 11595019"/>
              <a:gd name="connsiteY3" fmla="*/ 489397 h 1657616"/>
              <a:gd name="connsiteX4" fmla="*/ 529998 w 11595019"/>
              <a:gd name="connsiteY4" fmla="*/ 785611 h 1657616"/>
              <a:gd name="connsiteX5" fmla="*/ 1933795 w 11595019"/>
              <a:gd name="connsiteY5" fmla="*/ 1300766 h 1657616"/>
              <a:gd name="connsiteX6" fmla="*/ 3298955 w 11595019"/>
              <a:gd name="connsiteY6" fmla="*/ 1506828 h 1657616"/>
              <a:gd name="connsiteX7" fmla="*/ 4895936 w 11595019"/>
              <a:gd name="connsiteY7" fmla="*/ 1648495 h 1657616"/>
              <a:gd name="connsiteX8" fmla="*/ 6377006 w 11595019"/>
              <a:gd name="connsiteY8" fmla="*/ 1635617 h 1657616"/>
              <a:gd name="connsiteX9" fmla="*/ 7484589 w 11595019"/>
              <a:gd name="connsiteY9" fmla="*/ 1571222 h 1657616"/>
              <a:gd name="connsiteX10" fmla="*/ 8566414 w 11595019"/>
              <a:gd name="connsiteY10" fmla="*/ 1481070 h 1657616"/>
              <a:gd name="connsiteX11" fmla="*/ 9661119 w 11595019"/>
              <a:gd name="connsiteY11" fmla="*/ 1275008 h 1657616"/>
              <a:gd name="connsiteX12" fmla="*/ 10511124 w 11595019"/>
              <a:gd name="connsiteY12" fmla="*/ 1030310 h 1657616"/>
              <a:gd name="connsiteX13" fmla="*/ 11000522 w 11595019"/>
              <a:gd name="connsiteY13" fmla="*/ 824248 h 1657616"/>
              <a:gd name="connsiteX14" fmla="*/ 11309614 w 11595019"/>
              <a:gd name="connsiteY14" fmla="*/ 656822 h 1657616"/>
              <a:gd name="connsiteX15" fmla="*/ 11451282 w 11595019"/>
              <a:gd name="connsiteY15" fmla="*/ 489397 h 1657616"/>
              <a:gd name="connsiteX16" fmla="*/ 11567192 w 11595019"/>
              <a:gd name="connsiteY16" fmla="*/ 334850 h 1657616"/>
              <a:gd name="connsiteX17" fmla="*/ 11592950 w 11595019"/>
              <a:gd name="connsiteY17" fmla="*/ 167425 h 1657616"/>
              <a:gd name="connsiteX18" fmla="*/ 11528555 w 11595019"/>
              <a:gd name="connsiteY18" fmla="*/ 0 h 1657616"/>
              <a:gd name="connsiteX0" fmla="*/ 27722 w 11594471"/>
              <a:gd name="connsiteY0" fmla="*/ 12879 h 1657616"/>
              <a:gd name="connsiteX1" fmla="*/ 1964 w 11594471"/>
              <a:gd name="connsiteY1" fmla="*/ 180304 h 1657616"/>
              <a:gd name="connsiteX2" fmla="*/ 14843 w 11594471"/>
              <a:gd name="connsiteY2" fmla="*/ 321972 h 1657616"/>
              <a:gd name="connsiteX3" fmla="*/ 117874 w 11594471"/>
              <a:gd name="connsiteY3" fmla="*/ 489397 h 1657616"/>
              <a:gd name="connsiteX4" fmla="*/ 529998 w 11594471"/>
              <a:gd name="connsiteY4" fmla="*/ 785611 h 1657616"/>
              <a:gd name="connsiteX5" fmla="*/ 1933795 w 11594471"/>
              <a:gd name="connsiteY5" fmla="*/ 1300766 h 1657616"/>
              <a:gd name="connsiteX6" fmla="*/ 3298955 w 11594471"/>
              <a:gd name="connsiteY6" fmla="*/ 1506828 h 1657616"/>
              <a:gd name="connsiteX7" fmla="*/ 4895936 w 11594471"/>
              <a:gd name="connsiteY7" fmla="*/ 1648495 h 1657616"/>
              <a:gd name="connsiteX8" fmla="*/ 6377006 w 11594471"/>
              <a:gd name="connsiteY8" fmla="*/ 1635617 h 1657616"/>
              <a:gd name="connsiteX9" fmla="*/ 7484589 w 11594471"/>
              <a:gd name="connsiteY9" fmla="*/ 1571222 h 1657616"/>
              <a:gd name="connsiteX10" fmla="*/ 8566414 w 11594471"/>
              <a:gd name="connsiteY10" fmla="*/ 1481070 h 1657616"/>
              <a:gd name="connsiteX11" fmla="*/ 9661119 w 11594471"/>
              <a:gd name="connsiteY11" fmla="*/ 1275008 h 1657616"/>
              <a:gd name="connsiteX12" fmla="*/ 10511124 w 11594471"/>
              <a:gd name="connsiteY12" fmla="*/ 1030310 h 1657616"/>
              <a:gd name="connsiteX13" fmla="*/ 11000522 w 11594471"/>
              <a:gd name="connsiteY13" fmla="*/ 824248 h 1657616"/>
              <a:gd name="connsiteX14" fmla="*/ 11309614 w 11594471"/>
              <a:gd name="connsiteY14" fmla="*/ 656822 h 1657616"/>
              <a:gd name="connsiteX15" fmla="*/ 11489919 w 11594471"/>
              <a:gd name="connsiteY15" fmla="*/ 489397 h 1657616"/>
              <a:gd name="connsiteX16" fmla="*/ 11567192 w 11594471"/>
              <a:gd name="connsiteY16" fmla="*/ 334850 h 1657616"/>
              <a:gd name="connsiteX17" fmla="*/ 11592950 w 11594471"/>
              <a:gd name="connsiteY17" fmla="*/ 167425 h 1657616"/>
              <a:gd name="connsiteX18" fmla="*/ 11528555 w 11594471"/>
              <a:gd name="connsiteY18" fmla="*/ 0 h 1657616"/>
              <a:gd name="connsiteX0" fmla="*/ 27722 w 11594471"/>
              <a:gd name="connsiteY0" fmla="*/ 12879 h 1657616"/>
              <a:gd name="connsiteX1" fmla="*/ 1964 w 11594471"/>
              <a:gd name="connsiteY1" fmla="*/ 180304 h 1657616"/>
              <a:gd name="connsiteX2" fmla="*/ 14843 w 11594471"/>
              <a:gd name="connsiteY2" fmla="*/ 321972 h 1657616"/>
              <a:gd name="connsiteX3" fmla="*/ 117874 w 11594471"/>
              <a:gd name="connsiteY3" fmla="*/ 489397 h 1657616"/>
              <a:gd name="connsiteX4" fmla="*/ 529998 w 11594471"/>
              <a:gd name="connsiteY4" fmla="*/ 785611 h 1657616"/>
              <a:gd name="connsiteX5" fmla="*/ 1238336 w 11594471"/>
              <a:gd name="connsiteY5" fmla="*/ 1081825 h 1657616"/>
              <a:gd name="connsiteX6" fmla="*/ 1933795 w 11594471"/>
              <a:gd name="connsiteY6" fmla="*/ 1300766 h 1657616"/>
              <a:gd name="connsiteX7" fmla="*/ 3298955 w 11594471"/>
              <a:gd name="connsiteY7" fmla="*/ 1506828 h 1657616"/>
              <a:gd name="connsiteX8" fmla="*/ 4895936 w 11594471"/>
              <a:gd name="connsiteY8" fmla="*/ 1648495 h 1657616"/>
              <a:gd name="connsiteX9" fmla="*/ 6377006 w 11594471"/>
              <a:gd name="connsiteY9" fmla="*/ 1635617 h 1657616"/>
              <a:gd name="connsiteX10" fmla="*/ 7484589 w 11594471"/>
              <a:gd name="connsiteY10" fmla="*/ 1571222 h 1657616"/>
              <a:gd name="connsiteX11" fmla="*/ 8566414 w 11594471"/>
              <a:gd name="connsiteY11" fmla="*/ 1481070 h 1657616"/>
              <a:gd name="connsiteX12" fmla="*/ 9661119 w 11594471"/>
              <a:gd name="connsiteY12" fmla="*/ 1275008 h 1657616"/>
              <a:gd name="connsiteX13" fmla="*/ 10511124 w 11594471"/>
              <a:gd name="connsiteY13" fmla="*/ 1030310 h 1657616"/>
              <a:gd name="connsiteX14" fmla="*/ 11000522 w 11594471"/>
              <a:gd name="connsiteY14" fmla="*/ 824248 h 1657616"/>
              <a:gd name="connsiteX15" fmla="*/ 11309614 w 11594471"/>
              <a:gd name="connsiteY15" fmla="*/ 656822 h 1657616"/>
              <a:gd name="connsiteX16" fmla="*/ 11489919 w 11594471"/>
              <a:gd name="connsiteY16" fmla="*/ 489397 h 1657616"/>
              <a:gd name="connsiteX17" fmla="*/ 11567192 w 11594471"/>
              <a:gd name="connsiteY17" fmla="*/ 334850 h 1657616"/>
              <a:gd name="connsiteX18" fmla="*/ 11592950 w 11594471"/>
              <a:gd name="connsiteY18" fmla="*/ 167425 h 1657616"/>
              <a:gd name="connsiteX19" fmla="*/ 11528555 w 11594471"/>
              <a:gd name="connsiteY19" fmla="*/ 0 h 1657616"/>
              <a:gd name="connsiteX0" fmla="*/ 27722 w 11594471"/>
              <a:gd name="connsiteY0" fmla="*/ 12879 h 1657616"/>
              <a:gd name="connsiteX1" fmla="*/ 1964 w 11594471"/>
              <a:gd name="connsiteY1" fmla="*/ 180304 h 1657616"/>
              <a:gd name="connsiteX2" fmla="*/ 14843 w 11594471"/>
              <a:gd name="connsiteY2" fmla="*/ 321972 h 1657616"/>
              <a:gd name="connsiteX3" fmla="*/ 117874 w 11594471"/>
              <a:gd name="connsiteY3" fmla="*/ 489397 h 1657616"/>
              <a:gd name="connsiteX4" fmla="*/ 529998 w 11594471"/>
              <a:gd name="connsiteY4" fmla="*/ 785611 h 1657616"/>
              <a:gd name="connsiteX5" fmla="*/ 1238336 w 11594471"/>
              <a:gd name="connsiteY5" fmla="*/ 1081825 h 1657616"/>
              <a:gd name="connsiteX6" fmla="*/ 1946674 w 11594471"/>
              <a:gd name="connsiteY6" fmla="*/ 1287887 h 1657616"/>
              <a:gd name="connsiteX7" fmla="*/ 3298955 w 11594471"/>
              <a:gd name="connsiteY7" fmla="*/ 1506828 h 1657616"/>
              <a:gd name="connsiteX8" fmla="*/ 4895936 w 11594471"/>
              <a:gd name="connsiteY8" fmla="*/ 1648495 h 1657616"/>
              <a:gd name="connsiteX9" fmla="*/ 6377006 w 11594471"/>
              <a:gd name="connsiteY9" fmla="*/ 1635617 h 1657616"/>
              <a:gd name="connsiteX10" fmla="*/ 7484589 w 11594471"/>
              <a:gd name="connsiteY10" fmla="*/ 1571222 h 1657616"/>
              <a:gd name="connsiteX11" fmla="*/ 8566414 w 11594471"/>
              <a:gd name="connsiteY11" fmla="*/ 1481070 h 1657616"/>
              <a:gd name="connsiteX12" fmla="*/ 9661119 w 11594471"/>
              <a:gd name="connsiteY12" fmla="*/ 1275008 h 1657616"/>
              <a:gd name="connsiteX13" fmla="*/ 10511124 w 11594471"/>
              <a:gd name="connsiteY13" fmla="*/ 1030310 h 1657616"/>
              <a:gd name="connsiteX14" fmla="*/ 11000522 w 11594471"/>
              <a:gd name="connsiteY14" fmla="*/ 824248 h 1657616"/>
              <a:gd name="connsiteX15" fmla="*/ 11309614 w 11594471"/>
              <a:gd name="connsiteY15" fmla="*/ 656822 h 1657616"/>
              <a:gd name="connsiteX16" fmla="*/ 11489919 w 11594471"/>
              <a:gd name="connsiteY16" fmla="*/ 489397 h 1657616"/>
              <a:gd name="connsiteX17" fmla="*/ 11567192 w 11594471"/>
              <a:gd name="connsiteY17" fmla="*/ 334850 h 1657616"/>
              <a:gd name="connsiteX18" fmla="*/ 11592950 w 11594471"/>
              <a:gd name="connsiteY18" fmla="*/ 167425 h 1657616"/>
              <a:gd name="connsiteX19" fmla="*/ 11528555 w 11594471"/>
              <a:gd name="connsiteY19" fmla="*/ 0 h 1657616"/>
              <a:gd name="connsiteX0" fmla="*/ 27722 w 11594471"/>
              <a:gd name="connsiteY0" fmla="*/ 12879 h 1657616"/>
              <a:gd name="connsiteX1" fmla="*/ 1964 w 11594471"/>
              <a:gd name="connsiteY1" fmla="*/ 180304 h 1657616"/>
              <a:gd name="connsiteX2" fmla="*/ 14843 w 11594471"/>
              <a:gd name="connsiteY2" fmla="*/ 321972 h 1657616"/>
              <a:gd name="connsiteX3" fmla="*/ 117874 w 11594471"/>
              <a:gd name="connsiteY3" fmla="*/ 489397 h 1657616"/>
              <a:gd name="connsiteX4" fmla="*/ 529998 w 11594471"/>
              <a:gd name="connsiteY4" fmla="*/ 785611 h 1657616"/>
              <a:gd name="connsiteX5" fmla="*/ 1238336 w 11594471"/>
              <a:gd name="connsiteY5" fmla="*/ 1107583 h 1657616"/>
              <a:gd name="connsiteX6" fmla="*/ 1946674 w 11594471"/>
              <a:gd name="connsiteY6" fmla="*/ 1287887 h 1657616"/>
              <a:gd name="connsiteX7" fmla="*/ 3298955 w 11594471"/>
              <a:gd name="connsiteY7" fmla="*/ 1506828 h 1657616"/>
              <a:gd name="connsiteX8" fmla="*/ 4895936 w 11594471"/>
              <a:gd name="connsiteY8" fmla="*/ 1648495 h 1657616"/>
              <a:gd name="connsiteX9" fmla="*/ 6377006 w 11594471"/>
              <a:gd name="connsiteY9" fmla="*/ 1635617 h 1657616"/>
              <a:gd name="connsiteX10" fmla="*/ 7484589 w 11594471"/>
              <a:gd name="connsiteY10" fmla="*/ 1571222 h 1657616"/>
              <a:gd name="connsiteX11" fmla="*/ 8566414 w 11594471"/>
              <a:gd name="connsiteY11" fmla="*/ 1481070 h 1657616"/>
              <a:gd name="connsiteX12" fmla="*/ 9661119 w 11594471"/>
              <a:gd name="connsiteY12" fmla="*/ 1275008 h 1657616"/>
              <a:gd name="connsiteX13" fmla="*/ 10511124 w 11594471"/>
              <a:gd name="connsiteY13" fmla="*/ 1030310 h 1657616"/>
              <a:gd name="connsiteX14" fmla="*/ 11000522 w 11594471"/>
              <a:gd name="connsiteY14" fmla="*/ 824248 h 1657616"/>
              <a:gd name="connsiteX15" fmla="*/ 11309614 w 11594471"/>
              <a:gd name="connsiteY15" fmla="*/ 656822 h 1657616"/>
              <a:gd name="connsiteX16" fmla="*/ 11489919 w 11594471"/>
              <a:gd name="connsiteY16" fmla="*/ 489397 h 1657616"/>
              <a:gd name="connsiteX17" fmla="*/ 11567192 w 11594471"/>
              <a:gd name="connsiteY17" fmla="*/ 334850 h 1657616"/>
              <a:gd name="connsiteX18" fmla="*/ 11592950 w 11594471"/>
              <a:gd name="connsiteY18" fmla="*/ 167425 h 1657616"/>
              <a:gd name="connsiteX19" fmla="*/ 11528555 w 11594471"/>
              <a:gd name="connsiteY19" fmla="*/ 0 h 165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94471" h="1657616">
                <a:moveTo>
                  <a:pt x="27722" y="12879"/>
                </a:moveTo>
                <a:cubicBezTo>
                  <a:pt x="7330" y="56881"/>
                  <a:pt x="4110" y="128789"/>
                  <a:pt x="1964" y="180304"/>
                </a:cubicBezTo>
                <a:cubicBezTo>
                  <a:pt x="-182" y="231819"/>
                  <a:pt x="-4475" y="270457"/>
                  <a:pt x="14843" y="321972"/>
                </a:cubicBezTo>
                <a:cubicBezTo>
                  <a:pt x="34161" y="373487"/>
                  <a:pt x="32015" y="412124"/>
                  <a:pt x="117874" y="489397"/>
                </a:cubicBezTo>
                <a:cubicBezTo>
                  <a:pt x="203733" y="566670"/>
                  <a:pt x="343254" y="682580"/>
                  <a:pt x="529998" y="785611"/>
                </a:cubicBezTo>
                <a:cubicBezTo>
                  <a:pt x="716742" y="888642"/>
                  <a:pt x="1004370" y="1021724"/>
                  <a:pt x="1238336" y="1107583"/>
                </a:cubicBezTo>
                <a:cubicBezTo>
                  <a:pt x="1472302" y="1193442"/>
                  <a:pt x="1603238" y="1221346"/>
                  <a:pt x="1946674" y="1287887"/>
                </a:cubicBezTo>
                <a:cubicBezTo>
                  <a:pt x="2290111" y="1354428"/>
                  <a:pt x="2807411" y="1446727"/>
                  <a:pt x="3298955" y="1506828"/>
                </a:cubicBezTo>
                <a:cubicBezTo>
                  <a:pt x="3790499" y="1566929"/>
                  <a:pt x="4382928" y="1627030"/>
                  <a:pt x="4895936" y="1648495"/>
                </a:cubicBezTo>
                <a:cubicBezTo>
                  <a:pt x="5408945" y="1669960"/>
                  <a:pt x="5945564" y="1648496"/>
                  <a:pt x="6377006" y="1635617"/>
                </a:cubicBezTo>
                <a:cubicBezTo>
                  <a:pt x="6808448" y="1622738"/>
                  <a:pt x="7119688" y="1596980"/>
                  <a:pt x="7484589" y="1571222"/>
                </a:cubicBezTo>
                <a:cubicBezTo>
                  <a:pt x="7849490" y="1545464"/>
                  <a:pt x="8203659" y="1530439"/>
                  <a:pt x="8566414" y="1481070"/>
                </a:cubicBezTo>
                <a:cubicBezTo>
                  <a:pt x="8929169" y="1431701"/>
                  <a:pt x="9337001" y="1350135"/>
                  <a:pt x="9661119" y="1275008"/>
                </a:cubicBezTo>
                <a:cubicBezTo>
                  <a:pt x="9985237" y="1199881"/>
                  <a:pt x="10287890" y="1105437"/>
                  <a:pt x="10511124" y="1030310"/>
                </a:cubicBezTo>
                <a:cubicBezTo>
                  <a:pt x="10734358" y="955183"/>
                  <a:pt x="10867440" y="886496"/>
                  <a:pt x="11000522" y="824248"/>
                </a:cubicBezTo>
                <a:cubicBezTo>
                  <a:pt x="11133604" y="762000"/>
                  <a:pt x="11228048" y="712631"/>
                  <a:pt x="11309614" y="656822"/>
                </a:cubicBezTo>
                <a:cubicBezTo>
                  <a:pt x="11391180" y="601013"/>
                  <a:pt x="11446989" y="543059"/>
                  <a:pt x="11489919" y="489397"/>
                </a:cubicBezTo>
                <a:cubicBezTo>
                  <a:pt x="11532849" y="435735"/>
                  <a:pt x="11550020" y="388512"/>
                  <a:pt x="11567192" y="334850"/>
                </a:cubicBezTo>
                <a:cubicBezTo>
                  <a:pt x="11584364" y="281188"/>
                  <a:pt x="11599390" y="223233"/>
                  <a:pt x="11592950" y="167425"/>
                </a:cubicBezTo>
                <a:cubicBezTo>
                  <a:pt x="11586511" y="111617"/>
                  <a:pt x="11483479" y="92299"/>
                  <a:pt x="1152855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5" name="Straight Arrow Connector 4"/>
          <p:cNvCxnSpPr>
            <a:endCxn id="3" idx="1"/>
          </p:cNvCxnSpPr>
          <p:nvPr/>
        </p:nvCxnSpPr>
        <p:spPr>
          <a:xfrm>
            <a:off x="4271963" y="5099050"/>
            <a:ext cx="325437" cy="322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31" name="TextBox 5"/>
          <p:cNvSpPr txBox="1">
            <a:spLocks noChangeArrowheads="1"/>
          </p:cNvSpPr>
          <p:nvPr/>
        </p:nvSpPr>
        <p:spPr bwMode="auto">
          <a:xfrm>
            <a:off x="3944938" y="4941888"/>
            <a:ext cx="153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a:t>Swirl vanes</a:t>
            </a:r>
          </a:p>
        </p:txBody>
      </p:sp>
      <p:sp>
        <p:nvSpPr>
          <p:cNvPr id="90" name="Freeform 89"/>
          <p:cNvSpPr/>
          <p:nvPr/>
        </p:nvSpPr>
        <p:spPr>
          <a:xfrm>
            <a:off x="8513763" y="4976813"/>
            <a:ext cx="215900" cy="400050"/>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34851 w 347729"/>
              <a:gd name="connsiteY3" fmla="*/ 141668 h 347729"/>
              <a:gd name="connsiteX4" fmla="*/ 0 w 347729"/>
              <a:gd name="connsiteY4" fmla="*/ 347729 h 347729"/>
              <a:gd name="connsiteX0" fmla="*/ 0 w 347729"/>
              <a:gd name="connsiteY0" fmla="*/ 399244 h 399244"/>
              <a:gd name="connsiteX1" fmla="*/ 0 w 347729"/>
              <a:gd name="connsiteY1" fmla="*/ 51515 h 399244"/>
              <a:gd name="connsiteX2" fmla="*/ 347729 w 347729"/>
              <a:gd name="connsiteY2" fmla="*/ 0 h 399244"/>
              <a:gd name="connsiteX3" fmla="*/ 334851 w 347729"/>
              <a:gd name="connsiteY3" fmla="*/ 193183 h 399244"/>
              <a:gd name="connsiteX4" fmla="*/ 0 w 347729"/>
              <a:gd name="connsiteY4" fmla="*/ 399244 h 3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99244">
                <a:moveTo>
                  <a:pt x="0" y="399244"/>
                </a:moveTo>
                <a:lnTo>
                  <a:pt x="0" y="51515"/>
                </a:lnTo>
                <a:lnTo>
                  <a:pt x="347729" y="0"/>
                </a:lnTo>
                <a:lnTo>
                  <a:pt x="334851" y="193183"/>
                </a:lnTo>
                <a:lnTo>
                  <a:pt x="0" y="3992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1833" name="Text Box 80"/>
          <p:cNvSpPr txBox="1">
            <a:spLocks noChangeArrowheads="1"/>
          </p:cNvSpPr>
          <p:nvPr/>
        </p:nvSpPr>
        <p:spPr bwMode="auto">
          <a:xfrm>
            <a:off x="6961188" y="4267200"/>
            <a:ext cx="21177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b="1">
                <a:latin typeface="Arial" panose="020B0604020202020204" pitchFamily="34" charset="0"/>
              </a:rPr>
              <a:t>Adjustable dampers downstream of turbines modulate and guide the flow of hot air into the main vortex chamber.</a:t>
            </a:r>
          </a:p>
        </p:txBody>
      </p:sp>
      <p:sp>
        <p:nvSpPr>
          <p:cNvPr id="91" name="Freeform 90"/>
          <p:cNvSpPr/>
          <p:nvPr/>
        </p:nvSpPr>
        <p:spPr>
          <a:xfrm>
            <a:off x="8907463" y="4899025"/>
            <a:ext cx="179387" cy="360363"/>
          </a:xfrm>
          <a:custGeom>
            <a:avLst/>
            <a:gdLst>
              <a:gd name="connsiteX0" fmla="*/ 0 w 347729"/>
              <a:gd name="connsiteY0" fmla="*/ 347729 h 347729"/>
              <a:gd name="connsiteX1" fmla="*/ 0 w 347729"/>
              <a:gd name="connsiteY1" fmla="*/ 0 h 347729"/>
              <a:gd name="connsiteX2" fmla="*/ 347729 w 347729"/>
              <a:gd name="connsiteY2" fmla="*/ 0 h 347729"/>
              <a:gd name="connsiteX3" fmla="*/ 334850 w 347729"/>
              <a:gd name="connsiteY3" fmla="*/ 257577 h 347729"/>
              <a:gd name="connsiteX4" fmla="*/ 0 w 347729"/>
              <a:gd name="connsiteY4" fmla="*/ 347729 h 347729"/>
              <a:gd name="connsiteX0" fmla="*/ 0 w 347729"/>
              <a:gd name="connsiteY0" fmla="*/ 347729 h 347729"/>
              <a:gd name="connsiteX1" fmla="*/ 0 w 347729"/>
              <a:gd name="connsiteY1" fmla="*/ 0 h 347729"/>
              <a:gd name="connsiteX2" fmla="*/ 347729 w 347729"/>
              <a:gd name="connsiteY2" fmla="*/ 0 h 347729"/>
              <a:gd name="connsiteX3" fmla="*/ 334851 w 347729"/>
              <a:gd name="connsiteY3" fmla="*/ 141668 h 347729"/>
              <a:gd name="connsiteX4" fmla="*/ 0 w 347729"/>
              <a:gd name="connsiteY4" fmla="*/ 347729 h 347729"/>
              <a:gd name="connsiteX0" fmla="*/ 0 w 347729"/>
              <a:gd name="connsiteY0" fmla="*/ 399244 h 399244"/>
              <a:gd name="connsiteX1" fmla="*/ 0 w 347729"/>
              <a:gd name="connsiteY1" fmla="*/ 51515 h 399244"/>
              <a:gd name="connsiteX2" fmla="*/ 347729 w 347729"/>
              <a:gd name="connsiteY2" fmla="*/ 0 h 399244"/>
              <a:gd name="connsiteX3" fmla="*/ 334851 w 347729"/>
              <a:gd name="connsiteY3" fmla="*/ 193183 h 399244"/>
              <a:gd name="connsiteX4" fmla="*/ 0 w 347729"/>
              <a:gd name="connsiteY4" fmla="*/ 399244 h 39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 h="399244">
                <a:moveTo>
                  <a:pt x="0" y="399244"/>
                </a:moveTo>
                <a:lnTo>
                  <a:pt x="0" y="51515"/>
                </a:lnTo>
                <a:lnTo>
                  <a:pt x="347729" y="0"/>
                </a:lnTo>
                <a:lnTo>
                  <a:pt x="334851" y="193183"/>
                </a:lnTo>
                <a:lnTo>
                  <a:pt x="0" y="3992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 name="Curved Up Arrow 7"/>
          <p:cNvSpPr/>
          <p:nvPr/>
        </p:nvSpPr>
        <p:spPr>
          <a:xfrm>
            <a:off x="3355975" y="917575"/>
            <a:ext cx="3400425" cy="644525"/>
          </a:xfrm>
          <a:prstGeom prst="curvedUpArrow">
            <a:avLst>
              <a:gd name="adj1" fmla="val 50000"/>
              <a:gd name="adj2" fmla="val 121582"/>
              <a:gd name="adj3" fmla="val 458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7" name="TextBox 6"/>
          <p:cNvSpPr txBox="1">
            <a:spLocks noChangeArrowheads="1"/>
          </p:cNvSpPr>
          <p:nvPr/>
        </p:nvSpPr>
        <p:spPr bwMode="auto">
          <a:xfrm>
            <a:off x="3968750" y="885825"/>
            <a:ext cx="19367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9900"/>
                </a:solidFill>
              </a:rPr>
              <a:t>Vortex formed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55"/>
                                        </p:tgtEl>
                                        <p:attrNameLst>
                                          <p:attrName>style.visibility</p:attrName>
                                        </p:attrNameLst>
                                      </p:cBhvr>
                                      <p:to>
                                        <p:strVal val="visible"/>
                                      </p:to>
                                    </p:set>
                                    <p:animEffect transition="in" filter="fade">
                                      <p:cBhvr>
                                        <p:cTn id="7" dur="500"/>
                                        <p:tgtEl>
                                          <p:spTgt spid="256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71"/>
                                        </p:tgtEl>
                                        <p:attrNameLst>
                                          <p:attrName>style.visibility</p:attrName>
                                        </p:attrNameLst>
                                      </p:cBhvr>
                                      <p:to>
                                        <p:strVal val="visible"/>
                                      </p:to>
                                    </p:set>
                                    <p:animEffect transition="in" filter="fade">
                                      <p:cBhvr>
                                        <p:cTn id="10" dur="500"/>
                                        <p:tgtEl>
                                          <p:spTgt spid="256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77"/>
                                        </p:tgtEl>
                                        <p:attrNameLst>
                                          <p:attrName>style.visibility</p:attrName>
                                        </p:attrNameLst>
                                      </p:cBhvr>
                                      <p:to>
                                        <p:strVal val="visible"/>
                                      </p:to>
                                    </p:set>
                                    <p:animEffect transition="in" filter="fade">
                                      <p:cBhvr>
                                        <p:cTn id="13" dur="500"/>
                                        <p:tgtEl>
                                          <p:spTgt spid="256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54"/>
                                        </p:tgtEl>
                                        <p:attrNameLst>
                                          <p:attrName>style.visibility</p:attrName>
                                        </p:attrNameLst>
                                      </p:cBhvr>
                                      <p:to>
                                        <p:strVal val="visible"/>
                                      </p:to>
                                    </p:set>
                                    <p:animEffect transition="in" filter="fade">
                                      <p:cBhvr>
                                        <p:cTn id="16" dur="500"/>
                                        <p:tgtEl>
                                          <p:spTgt spid="2565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4" grpId="0" animBg="1"/>
      <p:bldP spid="25655" grpId="0" animBg="1"/>
      <p:bldP spid="25671" grpId="0" animBg="1"/>
      <p:bldP spid="25677" grpId="0" animBg="1"/>
      <p:bldP spid="8" grpId="0" animBg="1"/>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665163"/>
            <a:ext cx="8569325" cy="6192837"/>
          </a:xfrm>
        </p:spPr>
        <p:txBody>
          <a:bodyPr/>
          <a:lstStyle/>
          <a:p>
            <a:pPr marL="0" indent="0">
              <a:buFont typeface="Arial" panose="020B0604020202020204" pitchFamily="34" charset="0"/>
              <a:buNone/>
            </a:pPr>
            <a:r>
              <a:rPr lang="en-AU" altLang="en-US" sz="2200" i="1"/>
              <a:t>“...White </a:t>
            </a:r>
            <a:r>
              <a:rPr lang="en-AU" altLang="en-US" sz="2200" i="1" u="sng"/>
              <a:t>sulfur aerosols cool the climate</a:t>
            </a:r>
            <a:r>
              <a:rPr lang="en-AU" altLang="en-US" sz="2200" i="1"/>
              <a:t>; black carbon </a:t>
            </a:r>
            <a:r>
              <a:rPr lang="en-AU" altLang="en-US" sz="2200" i="1" u="sng"/>
              <a:t>soot warms the climate</a:t>
            </a:r>
            <a:r>
              <a:rPr lang="en-AU" altLang="en-US" sz="2200" i="1"/>
              <a:t>. So when you mix the two kinds of aerosol pollution up in the Asian brown cloud, one would expect climate effects to even out. Unfortunately in our physical world things are never that simple.”</a:t>
            </a:r>
            <a:endParaRPr lang="en-AU" altLang="en-US" sz="2200"/>
          </a:p>
          <a:p>
            <a:pPr marL="0" indent="0">
              <a:buFont typeface="Arial" panose="020B0604020202020204" pitchFamily="34" charset="0"/>
              <a:buNone/>
            </a:pPr>
            <a:r>
              <a:rPr lang="en-AU" altLang="en-US" sz="2200" b="1" i="1"/>
              <a:t>COOLING ON GROUND, WARMING IN AIR</a:t>
            </a:r>
            <a:endParaRPr lang="en-AU" altLang="en-US" sz="2200"/>
          </a:p>
          <a:p>
            <a:pPr marL="0" indent="0">
              <a:buFont typeface="Arial" panose="020B0604020202020204" pitchFamily="34" charset="0"/>
              <a:buNone/>
            </a:pPr>
            <a:r>
              <a:rPr lang="en-AU" altLang="en-US" sz="2200" i="1"/>
              <a:t>“The reason the reflective (light) and absorbing (dark) aerosols in the brownish mix do not compensate each other’s effects, is that they both block sunlight - so they both lead to cooling on the surface directly beneath the haze, which is thickest over the north of India, including the Ganges Basin. As darker-coloured soot aerosols are dominant in the mix higher up in the atmosphere, energy absorption outweighs solar reflection - so the brown haze leads to net atmospheric warming.”</a:t>
            </a:r>
            <a:endParaRPr lang="en-AU" altLang="en-US" sz="2200"/>
          </a:p>
          <a:p>
            <a:pPr marL="0" indent="0">
              <a:buFont typeface="Arial" panose="020B0604020202020204" pitchFamily="34" charset="0"/>
              <a:buNone/>
            </a:pPr>
            <a:r>
              <a:rPr lang="en-AU" altLang="en-US" sz="2200" b="1" i="1"/>
              <a:t>“When you have warm air up high and cooler temperatures on the ground, you create what meteorologists call a stable atmosphere, with suppressed convection, and little precipitation. Higher air pressure at the surface makes the brown haze block the monsoon …”</a:t>
            </a:r>
            <a:r>
              <a:rPr lang="en-AU" altLang="en-US" sz="2200" i="1"/>
              <a:t> </a:t>
            </a:r>
          </a:p>
          <a:p>
            <a:pPr marL="0" indent="0" algn="r">
              <a:buFont typeface="Arial" panose="020B0604020202020204" pitchFamily="34" charset="0"/>
              <a:buNone/>
            </a:pPr>
            <a:r>
              <a:rPr lang="en-AU" altLang="en-US" sz="1800">
                <a:hlinkClick r:id="rId2"/>
              </a:rPr>
              <a:t>http://www.bitsofscience.org/indian-monsoon-climate-change-3470/</a:t>
            </a:r>
            <a:endParaRPr lang="en-AU" altLang="en-US" sz="1800"/>
          </a:p>
          <a:p>
            <a:pPr marL="0" indent="0">
              <a:buFont typeface="Arial" panose="020B0604020202020204" pitchFamily="34" charset="0"/>
              <a:buNone/>
            </a:pPr>
            <a:endParaRPr lang="en-AU" altLang="en-US" sz="2200"/>
          </a:p>
        </p:txBody>
      </p:sp>
      <p:sp>
        <p:nvSpPr>
          <p:cNvPr id="167939" name="TextBox 1"/>
          <p:cNvSpPr txBox="1">
            <a:spLocks noChangeArrowheads="1"/>
          </p:cNvSpPr>
          <p:nvPr/>
        </p:nvSpPr>
        <p:spPr bwMode="auto">
          <a:xfrm>
            <a:off x="1187450" y="0"/>
            <a:ext cx="6697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Another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Atmospheric Brown Cloud&#10; Widespread layers of brownish&#10;haze&#10; Regions&#10; Indo Gangetic Plain in South Asia&#10; East Asia&#10; I..."/>
          <p:cNvPicPr>
            <a:picLocks noChangeAspect="1" noChangeArrowheads="1"/>
          </p:cNvPicPr>
          <p:nvPr/>
        </p:nvPicPr>
        <p:blipFill>
          <a:blip r:embed="rId2">
            <a:extLst>
              <a:ext uri="{28A0092B-C50C-407E-A947-70E740481C1C}">
                <a14:useLocalDpi xmlns:a14="http://schemas.microsoft.com/office/drawing/2010/main" val="0"/>
              </a:ext>
            </a:extLst>
          </a:blip>
          <a:srcRect t="3488" b="3488"/>
          <a:stretch>
            <a:fillRect/>
          </a:stretch>
        </p:blipFill>
        <p:spPr bwMode="auto">
          <a:xfrm>
            <a:off x="0" y="333375"/>
            <a:ext cx="91424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Box 3"/>
          <p:cNvSpPr txBox="1">
            <a:spLocks noChangeArrowheads="1"/>
          </p:cNvSpPr>
          <p:nvPr/>
        </p:nvSpPr>
        <p:spPr bwMode="auto">
          <a:xfrm>
            <a:off x="801688" y="6308725"/>
            <a:ext cx="831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AU" altLang="en-US">
                <a:hlinkClick r:id="rId3"/>
              </a:rPr>
              <a:t>http://www.slideshare.net/srujanirulzzworld/asian-brown-cloud</a:t>
            </a:r>
            <a:endParaRPr lang="en-AU"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s://upload.wikimedia.org/wikipedia/commons/6/6b/Omega-500-july-era40-19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550863"/>
            <a:ext cx="90630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Box 1"/>
          <p:cNvSpPr txBox="1">
            <a:spLocks noChangeArrowheads="1"/>
          </p:cNvSpPr>
          <p:nvPr/>
        </p:nvSpPr>
        <p:spPr bwMode="auto">
          <a:xfrm>
            <a:off x="19050" y="53022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Vertical air velocity at 500 hPa, July average. Ascent (negative values) is concentrated close to the solar equator; descent (positive values) is more diffuse</a:t>
            </a:r>
          </a:p>
        </p:txBody>
      </p:sp>
      <p:sp>
        <p:nvSpPr>
          <p:cNvPr id="169988" name="TextBox 2"/>
          <p:cNvSpPr txBox="1">
            <a:spLocks noChangeArrowheads="1"/>
          </p:cNvSpPr>
          <p:nvPr/>
        </p:nvSpPr>
        <p:spPr bwMode="auto">
          <a:xfrm>
            <a:off x="19050" y="5949950"/>
            <a:ext cx="9124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AU" altLang="en-US" sz="1400">
                <a:hlinkClick r:id="rId3"/>
              </a:rPr>
              <a:t>https://en.wikipedia.org/wiki/Intertropical_Convergence_Zone#/media/File:Omega-500-july-era40-1979.png</a:t>
            </a:r>
            <a:endParaRPr lang="en-AU" altLang="en-US" sz="1400"/>
          </a:p>
        </p:txBody>
      </p:sp>
      <p:sp>
        <p:nvSpPr>
          <p:cNvPr id="169989" name="TextBox 3"/>
          <p:cNvSpPr txBox="1">
            <a:spLocks noChangeArrowheads="1"/>
          </p:cNvSpPr>
          <p:nvPr/>
        </p:nvSpPr>
        <p:spPr bwMode="auto">
          <a:xfrm>
            <a:off x="19050" y="0"/>
            <a:ext cx="9124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Intertropical Convergence Zone</a:t>
            </a:r>
          </a:p>
          <a:p>
            <a:pPr algn="ctr" eaLnBrk="1" hangingPunct="1"/>
            <a:endParaRPr lang="en-AU" altLang="en-US" sz="3200" b="1"/>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www.goes-r.gov/users/comet/tropical/textbook_2nd_edition/media/graphics/tropical_tropopause_lay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853281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5554663" y="417513"/>
            <a:ext cx="2219325" cy="4740275"/>
          </a:xfrm>
          <a:custGeom>
            <a:avLst/>
            <a:gdLst>
              <a:gd name="connsiteX0" fmla="*/ 2124218 w 2151390"/>
              <a:gd name="connsiteY0" fmla="*/ 3899647 h 3899647"/>
              <a:gd name="connsiteX1" fmla="*/ 2124218 w 2151390"/>
              <a:gd name="connsiteY1" fmla="*/ 2958353 h 3899647"/>
              <a:gd name="connsiteX2" fmla="*/ 1841830 w 2151390"/>
              <a:gd name="connsiteY2" fmla="*/ 2447365 h 3899647"/>
              <a:gd name="connsiteX3" fmla="*/ 1572889 w 2151390"/>
              <a:gd name="connsiteY3" fmla="*/ 2151530 h 3899647"/>
              <a:gd name="connsiteX4" fmla="*/ 1277054 w 2151390"/>
              <a:gd name="connsiteY4" fmla="*/ 1936377 h 3899647"/>
              <a:gd name="connsiteX5" fmla="*/ 994665 w 2151390"/>
              <a:gd name="connsiteY5" fmla="*/ 1721224 h 3899647"/>
              <a:gd name="connsiteX6" fmla="*/ 671936 w 2151390"/>
              <a:gd name="connsiteY6" fmla="*/ 1532965 h 3899647"/>
              <a:gd name="connsiteX7" fmla="*/ 281971 w 2151390"/>
              <a:gd name="connsiteY7" fmla="*/ 1317812 h 3899647"/>
              <a:gd name="connsiteX8" fmla="*/ 13030 w 2151390"/>
              <a:gd name="connsiteY8" fmla="*/ 1021977 h 3899647"/>
              <a:gd name="connsiteX9" fmla="*/ 66818 w 2151390"/>
              <a:gd name="connsiteY9" fmla="*/ 685800 h 3899647"/>
              <a:gd name="connsiteX10" fmla="*/ 281971 w 2151390"/>
              <a:gd name="connsiteY10" fmla="*/ 322730 h 3899647"/>
              <a:gd name="connsiteX11" fmla="*/ 470230 w 2151390"/>
              <a:gd name="connsiteY11" fmla="*/ 0 h 3899647"/>
              <a:gd name="connsiteX0" fmla="*/ 2124218 w 2151390"/>
              <a:gd name="connsiteY0" fmla="*/ 3899647 h 3899647"/>
              <a:gd name="connsiteX1" fmla="*/ 2124218 w 2151390"/>
              <a:gd name="connsiteY1" fmla="*/ 2958353 h 3899647"/>
              <a:gd name="connsiteX2" fmla="*/ 1841830 w 2151390"/>
              <a:gd name="connsiteY2" fmla="*/ 2447365 h 3899647"/>
              <a:gd name="connsiteX3" fmla="*/ 1703795 w 2151390"/>
              <a:gd name="connsiteY3" fmla="*/ 2129136 h 3899647"/>
              <a:gd name="connsiteX4" fmla="*/ 1277054 w 2151390"/>
              <a:gd name="connsiteY4" fmla="*/ 1936377 h 3899647"/>
              <a:gd name="connsiteX5" fmla="*/ 994665 w 2151390"/>
              <a:gd name="connsiteY5" fmla="*/ 1721224 h 3899647"/>
              <a:gd name="connsiteX6" fmla="*/ 671936 w 2151390"/>
              <a:gd name="connsiteY6" fmla="*/ 1532965 h 3899647"/>
              <a:gd name="connsiteX7" fmla="*/ 281971 w 2151390"/>
              <a:gd name="connsiteY7" fmla="*/ 1317812 h 3899647"/>
              <a:gd name="connsiteX8" fmla="*/ 13030 w 2151390"/>
              <a:gd name="connsiteY8" fmla="*/ 1021977 h 3899647"/>
              <a:gd name="connsiteX9" fmla="*/ 66818 w 2151390"/>
              <a:gd name="connsiteY9" fmla="*/ 685800 h 3899647"/>
              <a:gd name="connsiteX10" fmla="*/ 281971 w 2151390"/>
              <a:gd name="connsiteY10" fmla="*/ 322730 h 3899647"/>
              <a:gd name="connsiteX11" fmla="*/ 470230 w 2151390"/>
              <a:gd name="connsiteY11" fmla="*/ 0 h 3899647"/>
              <a:gd name="connsiteX0" fmla="*/ 2124218 w 2151390"/>
              <a:gd name="connsiteY0" fmla="*/ 3899647 h 3899647"/>
              <a:gd name="connsiteX1" fmla="*/ 2124218 w 2151390"/>
              <a:gd name="connsiteY1" fmla="*/ 2958353 h 3899647"/>
              <a:gd name="connsiteX2" fmla="*/ 1841830 w 2151390"/>
              <a:gd name="connsiteY2" fmla="*/ 2447365 h 3899647"/>
              <a:gd name="connsiteX3" fmla="*/ 1703795 w 2151390"/>
              <a:gd name="connsiteY3" fmla="*/ 2129136 h 3899647"/>
              <a:gd name="connsiteX4" fmla="*/ 1467463 w 2151390"/>
              <a:gd name="connsiteY4" fmla="*/ 1902786 h 3899647"/>
              <a:gd name="connsiteX5" fmla="*/ 994665 w 2151390"/>
              <a:gd name="connsiteY5" fmla="*/ 1721224 h 3899647"/>
              <a:gd name="connsiteX6" fmla="*/ 671936 w 2151390"/>
              <a:gd name="connsiteY6" fmla="*/ 1532965 h 3899647"/>
              <a:gd name="connsiteX7" fmla="*/ 281971 w 2151390"/>
              <a:gd name="connsiteY7" fmla="*/ 1317812 h 3899647"/>
              <a:gd name="connsiteX8" fmla="*/ 13030 w 2151390"/>
              <a:gd name="connsiteY8" fmla="*/ 1021977 h 3899647"/>
              <a:gd name="connsiteX9" fmla="*/ 66818 w 2151390"/>
              <a:gd name="connsiteY9" fmla="*/ 685800 h 3899647"/>
              <a:gd name="connsiteX10" fmla="*/ 281971 w 2151390"/>
              <a:gd name="connsiteY10" fmla="*/ 322730 h 3899647"/>
              <a:gd name="connsiteX11" fmla="*/ 470230 w 2151390"/>
              <a:gd name="connsiteY11" fmla="*/ 0 h 3899647"/>
              <a:gd name="connsiteX0" fmla="*/ 2124218 w 2151390"/>
              <a:gd name="connsiteY0" fmla="*/ 3899647 h 3899647"/>
              <a:gd name="connsiteX1" fmla="*/ 2124218 w 2151390"/>
              <a:gd name="connsiteY1" fmla="*/ 2958353 h 3899647"/>
              <a:gd name="connsiteX2" fmla="*/ 1841830 w 2151390"/>
              <a:gd name="connsiteY2" fmla="*/ 2447365 h 3899647"/>
              <a:gd name="connsiteX3" fmla="*/ 1703795 w 2151390"/>
              <a:gd name="connsiteY3" fmla="*/ 2129136 h 3899647"/>
              <a:gd name="connsiteX4" fmla="*/ 1467463 w 2151390"/>
              <a:gd name="connsiteY4" fmla="*/ 1902786 h 3899647"/>
              <a:gd name="connsiteX5" fmla="*/ 1161273 w 2151390"/>
              <a:gd name="connsiteY5" fmla="*/ 1654043 h 3899647"/>
              <a:gd name="connsiteX6" fmla="*/ 671936 w 2151390"/>
              <a:gd name="connsiteY6" fmla="*/ 1532965 h 3899647"/>
              <a:gd name="connsiteX7" fmla="*/ 281971 w 2151390"/>
              <a:gd name="connsiteY7" fmla="*/ 1317812 h 3899647"/>
              <a:gd name="connsiteX8" fmla="*/ 13030 w 2151390"/>
              <a:gd name="connsiteY8" fmla="*/ 1021977 h 3899647"/>
              <a:gd name="connsiteX9" fmla="*/ 66818 w 2151390"/>
              <a:gd name="connsiteY9" fmla="*/ 685800 h 3899647"/>
              <a:gd name="connsiteX10" fmla="*/ 281971 w 2151390"/>
              <a:gd name="connsiteY10" fmla="*/ 322730 h 3899647"/>
              <a:gd name="connsiteX11" fmla="*/ 470230 w 2151390"/>
              <a:gd name="connsiteY11" fmla="*/ 0 h 3899647"/>
              <a:gd name="connsiteX0" fmla="*/ 2124218 w 2151390"/>
              <a:gd name="connsiteY0" fmla="*/ 3899647 h 3899647"/>
              <a:gd name="connsiteX1" fmla="*/ 2124218 w 2151390"/>
              <a:gd name="connsiteY1" fmla="*/ 2958353 h 3899647"/>
              <a:gd name="connsiteX2" fmla="*/ 1841830 w 2151390"/>
              <a:gd name="connsiteY2" fmla="*/ 2447365 h 3899647"/>
              <a:gd name="connsiteX3" fmla="*/ 1703795 w 2151390"/>
              <a:gd name="connsiteY3" fmla="*/ 2129136 h 3899647"/>
              <a:gd name="connsiteX4" fmla="*/ 1467463 w 2151390"/>
              <a:gd name="connsiteY4" fmla="*/ 1902786 h 3899647"/>
              <a:gd name="connsiteX5" fmla="*/ 1161273 w 2151390"/>
              <a:gd name="connsiteY5" fmla="*/ 1654043 h 3899647"/>
              <a:gd name="connsiteX6" fmla="*/ 826644 w 2151390"/>
              <a:gd name="connsiteY6" fmla="*/ 1420996 h 3899647"/>
              <a:gd name="connsiteX7" fmla="*/ 281971 w 2151390"/>
              <a:gd name="connsiteY7" fmla="*/ 1317812 h 3899647"/>
              <a:gd name="connsiteX8" fmla="*/ 13030 w 2151390"/>
              <a:gd name="connsiteY8" fmla="*/ 1021977 h 3899647"/>
              <a:gd name="connsiteX9" fmla="*/ 66818 w 2151390"/>
              <a:gd name="connsiteY9" fmla="*/ 685800 h 3899647"/>
              <a:gd name="connsiteX10" fmla="*/ 281971 w 2151390"/>
              <a:gd name="connsiteY10" fmla="*/ 322730 h 3899647"/>
              <a:gd name="connsiteX11" fmla="*/ 470230 w 2151390"/>
              <a:gd name="connsiteY11" fmla="*/ 0 h 3899647"/>
              <a:gd name="connsiteX0" fmla="*/ 2134468 w 2161640"/>
              <a:gd name="connsiteY0" fmla="*/ 3899647 h 3899647"/>
              <a:gd name="connsiteX1" fmla="*/ 2134468 w 2161640"/>
              <a:gd name="connsiteY1" fmla="*/ 2958353 h 3899647"/>
              <a:gd name="connsiteX2" fmla="*/ 1852080 w 2161640"/>
              <a:gd name="connsiteY2" fmla="*/ 2447365 h 3899647"/>
              <a:gd name="connsiteX3" fmla="*/ 1714045 w 2161640"/>
              <a:gd name="connsiteY3" fmla="*/ 2129136 h 3899647"/>
              <a:gd name="connsiteX4" fmla="*/ 1477713 w 2161640"/>
              <a:gd name="connsiteY4" fmla="*/ 1902786 h 3899647"/>
              <a:gd name="connsiteX5" fmla="*/ 1171523 w 2161640"/>
              <a:gd name="connsiteY5" fmla="*/ 1654043 h 3899647"/>
              <a:gd name="connsiteX6" fmla="*/ 836894 w 2161640"/>
              <a:gd name="connsiteY6" fmla="*/ 1420996 h 3899647"/>
              <a:gd name="connsiteX7" fmla="*/ 435029 w 2161640"/>
              <a:gd name="connsiteY7" fmla="*/ 1239433 h 3899647"/>
              <a:gd name="connsiteX8" fmla="*/ 23280 w 2161640"/>
              <a:gd name="connsiteY8" fmla="*/ 1021977 h 3899647"/>
              <a:gd name="connsiteX9" fmla="*/ 77068 w 2161640"/>
              <a:gd name="connsiteY9" fmla="*/ 685800 h 3899647"/>
              <a:gd name="connsiteX10" fmla="*/ 292221 w 2161640"/>
              <a:gd name="connsiteY10" fmla="*/ 322730 h 3899647"/>
              <a:gd name="connsiteX11" fmla="*/ 480480 w 2161640"/>
              <a:gd name="connsiteY11" fmla="*/ 0 h 3899647"/>
              <a:gd name="connsiteX0" fmla="*/ 2124653 w 2151825"/>
              <a:gd name="connsiteY0" fmla="*/ 3899647 h 3899647"/>
              <a:gd name="connsiteX1" fmla="*/ 2124653 w 2151825"/>
              <a:gd name="connsiteY1" fmla="*/ 2958353 h 3899647"/>
              <a:gd name="connsiteX2" fmla="*/ 1842265 w 2151825"/>
              <a:gd name="connsiteY2" fmla="*/ 2447365 h 3899647"/>
              <a:gd name="connsiteX3" fmla="*/ 1704230 w 2151825"/>
              <a:gd name="connsiteY3" fmla="*/ 2129136 h 3899647"/>
              <a:gd name="connsiteX4" fmla="*/ 1467898 w 2151825"/>
              <a:gd name="connsiteY4" fmla="*/ 1902786 h 3899647"/>
              <a:gd name="connsiteX5" fmla="*/ 1161708 w 2151825"/>
              <a:gd name="connsiteY5" fmla="*/ 1654043 h 3899647"/>
              <a:gd name="connsiteX6" fmla="*/ 827079 w 2151825"/>
              <a:gd name="connsiteY6" fmla="*/ 1420996 h 3899647"/>
              <a:gd name="connsiteX7" fmla="*/ 425214 w 2151825"/>
              <a:gd name="connsiteY7" fmla="*/ 1239433 h 3899647"/>
              <a:gd name="connsiteX8" fmla="*/ 25365 w 2151825"/>
              <a:gd name="connsiteY8" fmla="*/ 977189 h 3899647"/>
              <a:gd name="connsiteX9" fmla="*/ 67253 w 2151825"/>
              <a:gd name="connsiteY9" fmla="*/ 685800 h 3899647"/>
              <a:gd name="connsiteX10" fmla="*/ 282406 w 2151825"/>
              <a:gd name="connsiteY10" fmla="*/ 322730 h 3899647"/>
              <a:gd name="connsiteX11" fmla="*/ 470665 w 2151825"/>
              <a:gd name="connsiteY11" fmla="*/ 0 h 3899647"/>
              <a:gd name="connsiteX0" fmla="*/ 2124653 w 2145276"/>
              <a:gd name="connsiteY0" fmla="*/ 3899647 h 3899647"/>
              <a:gd name="connsiteX1" fmla="*/ 2124653 w 2145276"/>
              <a:gd name="connsiteY1" fmla="*/ 2958353 h 3899647"/>
              <a:gd name="connsiteX2" fmla="*/ 1937470 w 2145276"/>
              <a:gd name="connsiteY2" fmla="*/ 2480956 h 3899647"/>
              <a:gd name="connsiteX3" fmla="*/ 1704230 w 2145276"/>
              <a:gd name="connsiteY3" fmla="*/ 2129136 h 3899647"/>
              <a:gd name="connsiteX4" fmla="*/ 1467898 w 2145276"/>
              <a:gd name="connsiteY4" fmla="*/ 1902786 h 3899647"/>
              <a:gd name="connsiteX5" fmla="*/ 1161708 w 2145276"/>
              <a:gd name="connsiteY5" fmla="*/ 1654043 h 3899647"/>
              <a:gd name="connsiteX6" fmla="*/ 827079 w 2145276"/>
              <a:gd name="connsiteY6" fmla="*/ 1420996 h 3899647"/>
              <a:gd name="connsiteX7" fmla="*/ 425214 w 2145276"/>
              <a:gd name="connsiteY7" fmla="*/ 1239433 h 3899647"/>
              <a:gd name="connsiteX8" fmla="*/ 25365 w 2145276"/>
              <a:gd name="connsiteY8" fmla="*/ 977189 h 3899647"/>
              <a:gd name="connsiteX9" fmla="*/ 67253 w 2145276"/>
              <a:gd name="connsiteY9" fmla="*/ 685800 h 3899647"/>
              <a:gd name="connsiteX10" fmla="*/ 282406 w 2145276"/>
              <a:gd name="connsiteY10" fmla="*/ 322730 h 3899647"/>
              <a:gd name="connsiteX11" fmla="*/ 470665 w 2145276"/>
              <a:gd name="connsiteY11" fmla="*/ 0 h 3899647"/>
              <a:gd name="connsiteX0" fmla="*/ 2373312 w 2375228"/>
              <a:gd name="connsiteY0" fmla="*/ 3922041 h 3922041"/>
              <a:gd name="connsiteX1" fmla="*/ 2124653 w 2375228"/>
              <a:gd name="connsiteY1" fmla="*/ 2958353 h 3922041"/>
              <a:gd name="connsiteX2" fmla="*/ 1937470 w 2375228"/>
              <a:gd name="connsiteY2" fmla="*/ 2480956 h 3922041"/>
              <a:gd name="connsiteX3" fmla="*/ 1704230 w 2375228"/>
              <a:gd name="connsiteY3" fmla="*/ 2129136 h 3922041"/>
              <a:gd name="connsiteX4" fmla="*/ 1467898 w 2375228"/>
              <a:gd name="connsiteY4" fmla="*/ 1902786 h 3922041"/>
              <a:gd name="connsiteX5" fmla="*/ 1161708 w 2375228"/>
              <a:gd name="connsiteY5" fmla="*/ 1654043 h 3922041"/>
              <a:gd name="connsiteX6" fmla="*/ 827079 w 2375228"/>
              <a:gd name="connsiteY6" fmla="*/ 1420996 h 3922041"/>
              <a:gd name="connsiteX7" fmla="*/ 425214 w 2375228"/>
              <a:gd name="connsiteY7" fmla="*/ 1239433 h 3922041"/>
              <a:gd name="connsiteX8" fmla="*/ 25365 w 2375228"/>
              <a:gd name="connsiteY8" fmla="*/ 977189 h 3922041"/>
              <a:gd name="connsiteX9" fmla="*/ 67253 w 2375228"/>
              <a:gd name="connsiteY9" fmla="*/ 685800 h 3922041"/>
              <a:gd name="connsiteX10" fmla="*/ 282406 w 2375228"/>
              <a:gd name="connsiteY10" fmla="*/ 322730 h 3922041"/>
              <a:gd name="connsiteX11" fmla="*/ 470665 w 2375228"/>
              <a:gd name="connsiteY11" fmla="*/ 0 h 3922041"/>
              <a:gd name="connsiteX0" fmla="*/ 2373312 w 2377163"/>
              <a:gd name="connsiteY0" fmla="*/ 3922041 h 3922041"/>
              <a:gd name="connsiteX1" fmla="*/ 2235168 w 2377163"/>
              <a:gd name="connsiteY1" fmla="*/ 3003141 h 3922041"/>
              <a:gd name="connsiteX2" fmla="*/ 1937470 w 2377163"/>
              <a:gd name="connsiteY2" fmla="*/ 2480956 h 3922041"/>
              <a:gd name="connsiteX3" fmla="*/ 1704230 w 2377163"/>
              <a:gd name="connsiteY3" fmla="*/ 2129136 h 3922041"/>
              <a:gd name="connsiteX4" fmla="*/ 1467898 w 2377163"/>
              <a:gd name="connsiteY4" fmla="*/ 1902786 h 3922041"/>
              <a:gd name="connsiteX5" fmla="*/ 1161708 w 2377163"/>
              <a:gd name="connsiteY5" fmla="*/ 1654043 h 3922041"/>
              <a:gd name="connsiteX6" fmla="*/ 827079 w 2377163"/>
              <a:gd name="connsiteY6" fmla="*/ 1420996 h 3922041"/>
              <a:gd name="connsiteX7" fmla="*/ 425214 w 2377163"/>
              <a:gd name="connsiteY7" fmla="*/ 1239433 h 3922041"/>
              <a:gd name="connsiteX8" fmla="*/ 25365 w 2377163"/>
              <a:gd name="connsiteY8" fmla="*/ 977189 h 3922041"/>
              <a:gd name="connsiteX9" fmla="*/ 67253 w 2377163"/>
              <a:gd name="connsiteY9" fmla="*/ 685800 h 3922041"/>
              <a:gd name="connsiteX10" fmla="*/ 282406 w 2377163"/>
              <a:gd name="connsiteY10" fmla="*/ 322730 h 3922041"/>
              <a:gd name="connsiteX11" fmla="*/ 470665 w 2377163"/>
              <a:gd name="connsiteY11" fmla="*/ 0 h 3922041"/>
              <a:gd name="connsiteX0" fmla="*/ 2373312 w 2376946"/>
              <a:gd name="connsiteY0" fmla="*/ 3922041 h 3922041"/>
              <a:gd name="connsiteX1" fmla="*/ 2235168 w 2376946"/>
              <a:gd name="connsiteY1" fmla="*/ 3003141 h 3922041"/>
              <a:gd name="connsiteX2" fmla="*/ 1978913 w 2376946"/>
              <a:gd name="connsiteY2" fmla="*/ 2480956 h 3922041"/>
              <a:gd name="connsiteX3" fmla="*/ 1704230 w 2376946"/>
              <a:gd name="connsiteY3" fmla="*/ 2129136 h 3922041"/>
              <a:gd name="connsiteX4" fmla="*/ 1467898 w 2376946"/>
              <a:gd name="connsiteY4" fmla="*/ 1902786 h 3922041"/>
              <a:gd name="connsiteX5" fmla="*/ 1161708 w 2376946"/>
              <a:gd name="connsiteY5" fmla="*/ 1654043 h 3922041"/>
              <a:gd name="connsiteX6" fmla="*/ 827079 w 2376946"/>
              <a:gd name="connsiteY6" fmla="*/ 1420996 h 3922041"/>
              <a:gd name="connsiteX7" fmla="*/ 425214 w 2376946"/>
              <a:gd name="connsiteY7" fmla="*/ 1239433 h 3922041"/>
              <a:gd name="connsiteX8" fmla="*/ 25365 w 2376946"/>
              <a:gd name="connsiteY8" fmla="*/ 977189 h 3922041"/>
              <a:gd name="connsiteX9" fmla="*/ 67253 w 2376946"/>
              <a:gd name="connsiteY9" fmla="*/ 685800 h 3922041"/>
              <a:gd name="connsiteX10" fmla="*/ 282406 w 2376946"/>
              <a:gd name="connsiteY10" fmla="*/ 322730 h 3922041"/>
              <a:gd name="connsiteX11" fmla="*/ 470665 w 2376946"/>
              <a:gd name="connsiteY11" fmla="*/ 0 h 3922041"/>
              <a:gd name="connsiteX0" fmla="*/ 2414203 w 2417837"/>
              <a:gd name="connsiteY0" fmla="*/ 3922041 h 3922041"/>
              <a:gd name="connsiteX1" fmla="*/ 2276059 w 2417837"/>
              <a:gd name="connsiteY1" fmla="*/ 3003141 h 3922041"/>
              <a:gd name="connsiteX2" fmla="*/ 2019804 w 2417837"/>
              <a:gd name="connsiteY2" fmla="*/ 2480956 h 3922041"/>
              <a:gd name="connsiteX3" fmla="*/ 1745121 w 2417837"/>
              <a:gd name="connsiteY3" fmla="*/ 2129136 h 3922041"/>
              <a:gd name="connsiteX4" fmla="*/ 1508789 w 2417837"/>
              <a:gd name="connsiteY4" fmla="*/ 1902786 h 3922041"/>
              <a:gd name="connsiteX5" fmla="*/ 1202599 w 2417837"/>
              <a:gd name="connsiteY5" fmla="*/ 1654043 h 3922041"/>
              <a:gd name="connsiteX6" fmla="*/ 867970 w 2417837"/>
              <a:gd name="connsiteY6" fmla="*/ 1420996 h 3922041"/>
              <a:gd name="connsiteX7" fmla="*/ 466105 w 2417837"/>
              <a:gd name="connsiteY7" fmla="*/ 1239433 h 3922041"/>
              <a:gd name="connsiteX8" fmla="*/ 66256 w 2417837"/>
              <a:gd name="connsiteY8" fmla="*/ 977189 h 3922041"/>
              <a:gd name="connsiteX9" fmla="*/ 25258 w 2417837"/>
              <a:gd name="connsiteY9" fmla="*/ 685800 h 3922041"/>
              <a:gd name="connsiteX10" fmla="*/ 323297 w 2417837"/>
              <a:gd name="connsiteY10" fmla="*/ 322730 h 3922041"/>
              <a:gd name="connsiteX11" fmla="*/ 511556 w 2417837"/>
              <a:gd name="connsiteY11" fmla="*/ 0 h 3922041"/>
              <a:gd name="connsiteX0" fmla="*/ 2406239 w 2409873"/>
              <a:gd name="connsiteY0" fmla="*/ 3922041 h 3922041"/>
              <a:gd name="connsiteX1" fmla="*/ 2268095 w 2409873"/>
              <a:gd name="connsiteY1" fmla="*/ 3003141 h 3922041"/>
              <a:gd name="connsiteX2" fmla="*/ 2011840 w 2409873"/>
              <a:gd name="connsiteY2" fmla="*/ 2480956 h 3922041"/>
              <a:gd name="connsiteX3" fmla="*/ 1737157 w 2409873"/>
              <a:gd name="connsiteY3" fmla="*/ 2129136 h 3922041"/>
              <a:gd name="connsiteX4" fmla="*/ 1500825 w 2409873"/>
              <a:gd name="connsiteY4" fmla="*/ 1902786 h 3922041"/>
              <a:gd name="connsiteX5" fmla="*/ 1194635 w 2409873"/>
              <a:gd name="connsiteY5" fmla="*/ 1654043 h 3922041"/>
              <a:gd name="connsiteX6" fmla="*/ 860006 w 2409873"/>
              <a:gd name="connsiteY6" fmla="*/ 1420996 h 3922041"/>
              <a:gd name="connsiteX7" fmla="*/ 458141 w 2409873"/>
              <a:gd name="connsiteY7" fmla="*/ 1239433 h 3922041"/>
              <a:gd name="connsiteX8" fmla="*/ 58292 w 2409873"/>
              <a:gd name="connsiteY8" fmla="*/ 977189 h 3922041"/>
              <a:gd name="connsiteX9" fmla="*/ 17294 w 2409873"/>
              <a:gd name="connsiteY9" fmla="*/ 685800 h 3922041"/>
              <a:gd name="connsiteX10" fmla="*/ 204818 w 2409873"/>
              <a:gd name="connsiteY10" fmla="*/ 322730 h 3922041"/>
              <a:gd name="connsiteX11" fmla="*/ 503592 w 2409873"/>
              <a:gd name="connsiteY11" fmla="*/ 0 h 3922041"/>
              <a:gd name="connsiteX0" fmla="*/ 2406239 w 2409873"/>
              <a:gd name="connsiteY0" fmla="*/ 3944435 h 3944435"/>
              <a:gd name="connsiteX1" fmla="*/ 2268095 w 2409873"/>
              <a:gd name="connsiteY1" fmla="*/ 3025535 h 3944435"/>
              <a:gd name="connsiteX2" fmla="*/ 2011840 w 2409873"/>
              <a:gd name="connsiteY2" fmla="*/ 2503350 h 3944435"/>
              <a:gd name="connsiteX3" fmla="*/ 1737157 w 2409873"/>
              <a:gd name="connsiteY3" fmla="*/ 2151530 h 3944435"/>
              <a:gd name="connsiteX4" fmla="*/ 1500825 w 2409873"/>
              <a:gd name="connsiteY4" fmla="*/ 1925180 h 3944435"/>
              <a:gd name="connsiteX5" fmla="*/ 1194635 w 2409873"/>
              <a:gd name="connsiteY5" fmla="*/ 1676437 h 3944435"/>
              <a:gd name="connsiteX6" fmla="*/ 860006 w 2409873"/>
              <a:gd name="connsiteY6" fmla="*/ 1443390 h 3944435"/>
              <a:gd name="connsiteX7" fmla="*/ 458141 w 2409873"/>
              <a:gd name="connsiteY7" fmla="*/ 1261827 h 3944435"/>
              <a:gd name="connsiteX8" fmla="*/ 58292 w 2409873"/>
              <a:gd name="connsiteY8" fmla="*/ 999583 h 3944435"/>
              <a:gd name="connsiteX9" fmla="*/ 17294 w 2409873"/>
              <a:gd name="connsiteY9" fmla="*/ 708194 h 3944435"/>
              <a:gd name="connsiteX10" fmla="*/ 204818 w 2409873"/>
              <a:gd name="connsiteY10" fmla="*/ 345124 h 3944435"/>
              <a:gd name="connsiteX11" fmla="*/ 337819 w 2409873"/>
              <a:gd name="connsiteY11" fmla="*/ 0 h 3944435"/>
              <a:gd name="connsiteX0" fmla="*/ 2406239 w 2409873"/>
              <a:gd name="connsiteY0" fmla="*/ 3955632 h 3955632"/>
              <a:gd name="connsiteX1" fmla="*/ 2268095 w 2409873"/>
              <a:gd name="connsiteY1" fmla="*/ 3036732 h 3955632"/>
              <a:gd name="connsiteX2" fmla="*/ 2011840 w 2409873"/>
              <a:gd name="connsiteY2" fmla="*/ 2514547 h 3955632"/>
              <a:gd name="connsiteX3" fmla="*/ 1737157 w 2409873"/>
              <a:gd name="connsiteY3" fmla="*/ 2162727 h 3955632"/>
              <a:gd name="connsiteX4" fmla="*/ 1500825 w 2409873"/>
              <a:gd name="connsiteY4" fmla="*/ 1936377 h 3955632"/>
              <a:gd name="connsiteX5" fmla="*/ 1194635 w 2409873"/>
              <a:gd name="connsiteY5" fmla="*/ 1687634 h 3955632"/>
              <a:gd name="connsiteX6" fmla="*/ 860006 w 2409873"/>
              <a:gd name="connsiteY6" fmla="*/ 1454587 h 3955632"/>
              <a:gd name="connsiteX7" fmla="*/ 458141 w 2409873"/>
              <a:gd name="connsiteY7" fmla="*/ 1273024 h 3955632"/>
              <a:gd name="connsiteX8" fmla="*/ 58292 w 2409873"/>
              <a:gd name="connsiteY8" fmla="*/ 1010780 h 3955632"/>
              <a:gd name="connsiteX9" fmla="*/ 17294 w 2409873"/>
              <a:gd name="connsiteY9" fmla="*/ 719391 h 3955632"/>
              <a:gd name="connsiteX10" fmla="*/ 204818 w 2409873"/>
              <a:gd name="connsiteY10" fmla="*/ 356321 h 3955632"/>
              <a:gd name="connsiteX11" fmla="*/ 379262 w 2409873"/>
              <a:gd name="connsiteY11" fmla="*/ 0 h 3955632"/>
              <a:gd name="connsiteX0" fmla="*/ 2464253 w 2467887"/>
              <a:gd name="connsiteY0" fmla="*/ 3955632 h 3955632"/>
              <a:gd name="connsiteX1" fmla="*/ 2326109 w 2467887"/>
              <a:gd name="connsiteY1" fmla="*/ 3036732 h 3955632"/>
              <a:gd name="connsiteX2" fmla="*/ 2069854 w 2467887"/>
              <a:gd name="connsiteY2" fmla="*/ 2514547 h 3955632"/>
              <a:gd name="connsiteX3" fmla="*/ 1795171 w 2467887"/>
              <a:gd name="connsiteY3" fmla="*/ 2162727 h 3955632"/>
              <a:gd name="connsiteX4" fmla="*/ 1558839 w 2467887"/>
              <a:gd name="connsiteY4" fmla="*/ 1936377 h 3955632"/>
              <a:gd name="connsiteX5" fmla="*/ 1252649 w 2467887"/>
              <a:gd name="connsiteY5" fmla="*/ 1687634 h 3955632"/>
              <a:gd name="connsiteX6" fmla="*/ 918020 w 2467887"/>
              <a:gd name="connsiteY6" fmla="*/ 1454587 h 3955632"/>
              <a:gd name="connsiteX7" fmla="*/ 516155 w 2467887"/>
              <a:gd name="connsiteY7" fmla="*/ 1273024 h 3955632"/>
              <a:gd name="connsiteX8" fmla="*/ 116306 w 2467887"/>
              <a:gd name="connsiteY8" fmla="*/ 1010780 h 3955632"/>
              <a:gd name="connsiteX9" fmla="*/ 6235 w 2467887"/>
              <a:gd name="connsiteY9" fmla="*/ 719391 h 3955632"/>
              <a:gd name="connsiteX10" fmla="*/ 262832 w 2467887"/>
              <a:gd name="connsiteY10" fmla="*/ 356321 h 3955632"/>
              <a:gd name="connsiteX11" fmla="*/ 437276 w 2467887"/>
              <a:gd name="connsiteY11" fmla="*/ 0 h 3955632"/>
              <a:gd name="connsiteX0" fmla="*/ 2477865 w 2481499"/>
              <a:gd name="connsiteY0" fmla="*/ 3955632 h 3955632"/>
              <a:gd name="connsiteX1" fmla="*/ 2339721 w 2481499"/>
              <a:gd name="connsiteY1" fmla="*/ 3036732 h 3955632"/>
              <a:gd name="connsiteX2" fmla="*/ 2083466 w 2481499"/>
              <a:gd name="connsiteY2" fmla="*/ 2514547 h 3955632"/>
              <a:gd name="connsiteX3" fmla="*/ 1808783 w 2481499"/>
              <a:gd name="connsiteY3" fmla="*/ 2162727 h 3955632"/>
              <a:gd name="connsiteX4" fmla="*/ 1572451 w 2481499"/>
              <a:gd name="connsiteY4" fmla="*/ 1936377 h 3955632"/>
              <a:gd name="connsiteX5" fmla="*/ 1266261 w 2481499"/>
              <a:gd name="connsiteY5" fmla="*/ 1687634 h 3955632"/>
              <a:gd name="connsiteX6" fmla="*/ 931632 w 2481499"/>
              <a:gd name="connsiteY6" fmla="*/ 1454587 h 3955632"/>
              <a:gd name="connsiteX7" fmla="*/ 529767 w 2481499"/>
              <a:gd name="connsiteY7" fmla="*/ 1273024 h 3955632"/>
              <a:gd name="connsiteX8" fmla="*/ 74660 w 2481499"/>
              <a:gd name="connsiteY8" fmla="*/ 1010780 h 3955632"/>
              <a:gd name="connsiteX9" fmla="*/ 19847 w 2481499"/>
              <a:gd name="connsiteY9" fmla="*/ 719391 h 3955632"/>
              <a:gd name="connsiteX10" fmla="*/ 276444 w 2481499"/>
              <a:gd name="connsiteY10" fmla="*/ 356321 h 3955632"/>
              <a:gd name="connsiteX11" fmla="*/ 450888 w 2481499"/>
              <a:gd name="connsiteY11" fmla="*/ 0 h 3955632"/>
              <a:gd name="connsiteX0" fmla="*/ 2474828 w 2478462"/>
              <a:gd name="connsiteY0" fmla="*/ 3955632 h 3955632"/>
              <a:gd name="connsiteX1" fmla="*/ 2336684 w 2478462"/>
              <a:gd name="connsiteY1" fmla="*/ 3036732 h 3955632"/>
              <a:gd name="connsiteX2" fmla="*/ 2080429 w 2478462"/>
              <a:gd name="connsiteY2" fmla="*/ 2514547 h 3955632"/>
              <a:gd name="connsiteX3" fmla="*/ 1805746 w 2478462"/>
              <a:gd name="connsiteY3" fmla="*/ 2162727 h 3955632"/>
              <a:gd name="connsiteX4" fmla="*/ 1569414 w 2478462"/>
              <a:gd name="connsiteY4" fmla="*/ 1936377 h 3955632"/>
              <a:gd name="connsiteX5" fmla="*/ 1263224 w 2478462"/>
              <a:gd name="connsiteY5" fmla="*/ 1687634 h 3955632"/>
              <a:gd name="connsiteX6" fmla="*/ 928595 w 2478462"/>
              <a:gd name="connsiteY6" fmla="*/ 1454587 h 3955632"/>
              <a:gd name="connsiteX7" fmla="*/ 526730 w 2478462"/>
              <a:gd name="connsiteY7" fmla="*/ 1273024 h 3955632"/>
              <a:gd name="connsiteX8" fmla="*/ 71623 w 2478462"/>
              <a:gd name="connsiteY8" fmla="*/ 1010780 h 3955632"/>
              <a:gd name="connsiteX9" fmla="*/ 16810 w 2478462"/>
              <a:gd name="connsiteY9" fmla="*/ 719391 h 3955632"/>
              <a:gd name="connsiteX10" fmla="*/ 231964 w 2478462"/>
              <a:gd name="connsiteY10" fmla="*/ 356321 h 3955632"/>
              <a:gd name="connsiteX11" fmla="*/ 447851 w 2478462"/>
              <a:gd name="connsiteY11" fmla="*/ 0 h 3955632"/>
              <a:gd name="connsiteX0" fmla="*/ 2474828 w 2478462"/>
              <a:gd name="connsiteY0" fmla="*/ 3955632 h 3955632"/>
              <a:gd name="connsiteX1" fmla="*/ 2336684 w 2478462"/>
              <a:gd name="connsiteY1" fmla="*/ 3036732 h 3955632"/>
              <a:gd name="connsiteX2" fmla="*/ 2080429 w 2478462"/>
              <a:gd name="connsiteY2" fmla="*/ 2514547 h 3955632"/>
              <a:gd name="connsiteX3" fmla="*/ 1805746 w 2478462"/>
              <a:gd name="connsiteY3" fmla="*/ 2162727 h 3955632"/>
              <a:gd name="connsiteX4" fmla="*/ 1569414 w 2478462"/>
              <a:gd name="connsiteY4" fmla="*/ 1936377 h 3955632"/>
              <a:gd name="connsiteX5" fmla="*/ 1263224 w 2478462"/>
              <a:gd name="connsiteY5" fmla="*/ 1687634 h 3955632"/>
              <a:gd name="connsiteX6" fmla="*/ 928595 w 2478462"/>
              <a:gd name="connsiteY6" fmla="*/ 1454587 h 3955632"/>
              <a:gd name="connsiteX7" fmla="*/ 526730 w 2478462"/>
              <a:gd name="connsiteY7" fmla="*/ 1273024 h 3955632"/>
              <a:gd name="connsiteX8" fmla="*/ 71623 w 2478462"/>
              <a:gd name="connsiteY8" fmla="*/ 1010780 h 3955632"/>
              <a:gd name="connsiteX9" fmla="*/ 16810 w 2478462"/>
              <a:gd name="connsiteY9" fmla="*/ 719391 h 3955632"/>
              <a:gd name="connsiteX10" fmla="*/ 231964 w 2478462"/>
              <a:gd name="connsiteY10" fmla="*/ 356321 h 3955632"/>
              <a:gd name="connsiteX11" fmla="*/ 447851 w 2478462"/>
              <a:gd name="connsiteY11" fmla="*/ 0 h 3955632"/>
              <a:gd name="connsiteX0" fmla="*/ 2474828 w 2478066"/>
              <a:gd name="connsiteY0" fmla="*/ 3955632 h 3955632"/>
              <a:gd name="connsiteX1" fmla="*/ 2336684 w 2478066"/>
              <a:gd name="connsiteY1" fmla="*/ 3036732 h 3955632"/>
              <a:gd name="connsiteX2" fmla="*/ 2168977 w 2478066"/>
              <a:gd name="connsiteY2" fmla="*/ 2514547 h 3955632"/>
              <a:gd name="connsiteX3" fmla="*/ 1805746 w 2478066"/>
              <a:gd name="connsiteY3" fmla="*/ 2162727 h 3955632"/>
              <a:gd name="connsiteX4" fmla="*/ 1569414 w 2478066"/>
              <a:gd name="connsiteY4" fmla="*/ 1936377 h 3955632"/>
              <a:gd name="connsiteX5" fmla="*/ 1263224 w 2478066"/>
              <a:gd name="connsiteY5" fmla="*/ 1687634 h 3955632"/>
              <a:gd name="connsiteX6" fmla="*/ 928595 w 2478066"/>
              <a:gd name="connsiteY6" fmla="*/ 1454587 h 3955632"/>
              <a:gd name="connsiteX7" fmla="*/ 526730 w 2478066"/>
              <a:gd name="connsiteY7" fmla="*/ 1273024 h 3955632"/>
              <a:gd name="connsiteX8" fmla="*/ 71623 w 2478066"/>
              <a:gd name="connsiteY8" fmla="*/ 1010780 h 3955632"/>
              <a:gd name="connsiteX9" fmla="*/ 16810 w 2478066"/>
              <a:gd name="connsiteY9" fmla="*/ 719391 h 3955632"/>
              <a:gd name="connsiteX10" fmla="*/ 231964 w 2478066"/>
              <a:gd name="connsiteY10" fmla="*/ 356321 h 3955632"/>
              <a:gd name="connsiteX11" fmla="*/ 447851 w 2478066"/>
              <a:gd name="connsiteY11" fmla="*/ 0 h 3955632"/>
              <a:gd name="connsiteX0" fmla="*/ 2474828 w 2478066"/>
              <a:gd name="connsiteY0" fmla="*/ 3955632 h 3955632"/>
              <a:gd name="connsiteX1" fmla="*/ 2336684 w 2478066"/>
              <a:gd name="connsiteY1" fmla="*/ 3036732 h 3955632"/>
              <a:gd name="connsiteX2" fmla="*/ 2168977 w 2478066"/>
              <a:gd name="connsiteY2" fmla="*/ 2514547 h 3955632"/>
              <a:gd name="connsiteX3" fmla="*/ 1879536 w 2478066"/>
              <a:gd name="connsiteY3" fmla="*/ 2151569 h 3955632"/>
              <a:gd name="connsiteX4" fmla="*/ 1569414 w 2478066"/>
              <a:gd name="connsiteY4" fmla="*/ 1936377 h 3955632"/>
              <a:gd name="connsiteX5" fmla="*/ 1263224 w 2478066"/>
              <a:gd name="connsiteY5" fmla="*/ 1687634 h 3955632"/>
              <a:gd name="connsiteX6" fmla="*/ 928595 w 2478066"/>
              <a:gd name="connsiteY6" fmla="*/ 1454587 h 3955632"/>
              <a:gd name="connsiteX7" fmla="*/ 526730 w 2478066"/>
              <a:gd name="connsiteY7" fmla="*/ 1273024 h 3955632"/>
              <a:gd name="connsiteX8" fmla="*/ 71623 w 2478066"/>
              <a:gd name="connsiteY8" fmla="*/ 1010780 h 3955632"/>
              <a:gd name="connsiteX9" fmla="*/ 16810 w 2478066"/>
              <a:gd name="connsiteY9" fmla="*/ 719391 h 3955632"/>
              <a:gd name="connsiteX10" fmla="*/ 231964 w 2478066"/>
              <a:gd name="connsiteY10" fmla="*/ 356321 h 3955632"/>
              <a:gd name="connsiteX11" fmla="*/ 447851 w 2478066"/>
              <a:gd name="connsiteY11" fmla="*/ 0 h 3955632"/>
              <a:gd name="connsiteX0" fmla="*/ 2474828 w 2478066"/>
              <a:gd name="connsiteY0" fmla="*/ 3955632 h 3955632"/>
              <a:gd name="connsiteX1" fmla="*/ 2336684 w 2478066"/>
              <a:gd name="connsiteY1" fmla="*/ 3036732 h 3955632"/>
              <a:gd name="connsiteX2" fmla="*/ 2168977 w 2478066"/>
              <a:gd name="connsiteY2" fmla="*/ 2514547 h 3955632"/>
              <a:gd name="connsiteX3" fmla="*/ 1879536 w 2478066"/>
              <a:gd name="connsiteY3" fmla="*/ 2151569 h 3955632"/>
              <a:gd name="connsiteX4" fmla="*/ 1702236 w 2478066"/>
              <a:gd name="connsiteY4" fmla="*/ 1947535 h 3955632"/>
              <a:gd name="connsiteX5" fmla="*/ 1263224 w 2478066"/>
              <a:gd name="connsiteY5" fmla="*/ 1687634 h 3955632"/>
              <a:gd name="connsiteX6" fmla="*/ 928595 w 2478066"/>
              <a:gd name="connsiteY6" fmla="*/ 1454587 h 3955632"/>
              <a:gd name="connsiteX7" fmla="*/ 526730 w 2478066"/>
              <a:gd name="connsiteY7" fmla="*/ 1273024 h 3955632"/>
              <a:gd name="connsiteX8" fmla="*/ 71623 w 2478066"/>
              <a:gd name="connsiteY8" fmla="*/ 1010780 h 3955632"/>
              <a:gd name="connsiteX9" fmla="*/ 16810 w 2478066"/>
              <a:gd name="connsiteY9" fmla="*/ 719391 h 3955632"/>
              <a:gd name="connsiteX10" fmla="*/ 231964 w 2478066"/>
              <a:gd name="connsiteY10" fmla="*/ 356321 h 3955632"/>
              <a:gd name="connsiteX11" fmla="*/ 447851 w 2478066"/>
              <a:gd name="connsiteY11" fmla="*/ 0 h 3955632"/>
              <a:gd name="connsiteX0" fmla="*/ 2474828 w 2479009"/>
              <a:gd name="connsiteY0" fmla="*/ 3955632 h 3955632"/>
              <a:gd name="connsiteX1" fmla="*/ 2366200 w 2479009"/>
              <a:gd name="connsiteY1" fmla="*/ 3036732 h 3955632"/>
              <a:gd name="connsiteX2" fmla="*/ 2168977 w 2479009"/>
              <a:gd name="connsiteY2" fmla="*/ 2514547 h 3955632"/>
              <a:gd name="connsiteX3" fmla="*/ 1879536 w 2479009"/>
              <a:gd name="connsiteY3" fmla="*/ 2151569 h 3955632"/>
              <a:gd name="connsiteX4" fmla="*/ 1702236 w 2479009"/>
              <a:gd name="connsiteY4" fmla="*/ 1947535 h 3955632"/>
              <a:gd name="connsiteX5" fmla="*/ 1263224 w 2479009"/>
              <a:gd name="connsiteY5" fmla="*/ 1687634 h 3955632"/>
              <a:gd name="connsiteX6" fmla="*/ 928595 w 2479009"/>
              <a:gd name="connsiteY6" fmla="*/ 1454587 h 3955632"/>
              <a:gd name="connsiteX7" fmla="*/ 526730 w 2479009"/>
              <a:gd name="connsiteY7" fmla="*/ 1273024 h 3955632"/>
              <a:gd name="connsiteX8" fmla="*/ 71623 w 2479009"/>
              <a:gd name="connsiteY8" fmla="*/ 1010780 h 3955632"/>
              <a:gd name="connsiteX9" fmla="*/ 16810 w 2479009"/>
              <a:gd name="connsiteY9" fmla="*/ 719391 h 3955632"/>
              <a:gd name="connsiteX10" fmla="*/ 231964 w 2479009"/>
              <a:gd name="connsiteY10" fmla="*/ 356321 h 3955632"/>
              <a:gd name="connsiteX11" fmla="*/ 447851 w 2479009"/>
              <a:gd name="connsiteY11" fmla="*/ 0 h 3955632"/>
              <a:gd name="connsiteX0" fmla="*/ 2474828 w 2478091"/>
              <a:gd name="connsiteY0" fmla="*/ 3955632 h 3955632"/>
              <a:gd name="connsiteX1" fmla="*/ 2366200 w 2478091"/>
              <a:gd name="connsiteY1" fmla="*/ 3036732 h 3955632"/>
              <a:gd name="connsiteX2" fmla="*/ 2168977 w 2478091"/>
              <a:gd name="connsiteY2" fmla="*/ 2514547 h 3955632"/>
              <a:gd name="connsiteX3" fmla="*/ 1879536 w 2478091"/>
              <a:gd name="connsiteY3" fmla="*/ 2151569 h 3955632"/>
              <a:gd name="connsiteX4" fmla="*/ 1702236 w 2478091"/>
              <a:gd name="connsiteY4" fmla="*/ 1947535 h 3955632"/>
              <a:gd name="connsiteX5" fmla="*/ 1263224 w 2478091"/>
              <a:gd name="connsiteY5" fmla="*/ 1687634 h 3955632"/>
              <a:gd name="connsiteX6" fmla="*/ 928595 w 2478091"/>
              <a:gd name="connsiteY6" fmla="*/ 1454587 h 3955632"/>
              <a:gd name="connsiteX7" fmla="*/ 526730 w 2478091"/>
              <a:gd name="connsiteY7" fmla="*/ 1273024 h 3955632"/>
              <a:gd name="connsiteX8" fmla="*/ 71623 w 2478091"/>
              <a:gd name="connsiteY8" fmla="*/ 1010780 h 3955632"/>
              <a:gd name="connsiteX9" fmla="*/ 16810 w 2478091"/>
              <a:gd name="connsiteY9" fmla="*/ 719391 h 3955632"/>
              <a:gd name="connsiteX10" fmla="*/ 231964 w 2478091"/>
              <a:gd name="connsiteY10" fmla="*/ 356321 h 3955632"/>
              <a:gd name="connsiteX11" fmla="*/ 447851 w 2478091"/>
              <a:gd name="connsiteY11" fmla="*/ 0 h 3955632"/>
              <a:gd name="connsiteX0" fmla="*/ 2430554 w 2437092"/>
              <a:gd name="connsiteY0" fmla="*/ 3933317 h 3933317"/>
              <a:gd name="connsiteX1" fmla="*/ 2366200 w 2437092"/>
              <a:gd name="connsiteY1" fmla="*/ 3036732 h 3933317"/>
              <a:gd name="connsiteX2" fmla="*/ 2168977 w 2437092"/>
              <a:gd name="connsiteY2" fmla="*/ 2514547 h 3933317"/>
              <a:gd name="connsiteX3" fmla="*/ 1879536 w 2437092"/>
              <a:gd name="connsiteY3" fmla="*/ 2151569 h 3933317"/>
              <a:gd name="connsiteX4" fmla="*/ 1702236 w 2437092"/>
              <a:gd name="connsiteY4" fmla="*/ 1947535 h 3933317"/>
              <a:gd name="connsiteX5" fmla="*/ 1263224 w 2437092"/>
              <a:gd name="connsiteY5" fmla="*/ 1687634 h 3933317"/>
              <a:gd name="connsiteX6" fmla="*/ 928595 w 2437092"/>
              <a:gd name="connsiteY6" fmla="*/ 1454587 h 3933317"/>
              <a:gd name="connsiteX7" fmla="*/ 526730 w 2437092"/>
              <a:gd name="connsiteY7" fmla="*/ 1273024 h 3933317"/>
              <a:gd name="connsiteX8" fmla="*/ 71623 w 2437092"/>
              <a:gd name="connsiteY8" fmla="*/ 1010780 h 3933317"/>
              <a:gd name="connsiteX9" fmla="*/ 16810 w 2437092"/>
              <a:gd name="connsiteY9" fmla="*/ 719391 h 3933317"/>
              <a:gd name="connsiteX10" fmla="*/ 231964 w 2437092"/>
              <a:gd name="connsiteY10" fmla="*/ 356321 h 3933317"/>
              <a:gd name="connsiteX11" fmla="*/ 447851 w 2437092"/>
              <a:gd name="connsiteY11" fmla="*/ 0 h 393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7092" h="3933317">
                <a:moveTo>
                  <a:pt x="2430554" y="3933317"/>
                </a:moveTo>
                <a:cubicBezTo>
                  <a:pt x="2454086" y="3583693"/>
                  <a:pt x="2409796" y="3273194"/>
                  <a:pt x="2366200" y="3036732"/>
                </a:cubicBezTo>
                <a:cubicBezTo>
                  <a:pt x="2322604" y="2800270"/>
                  <a:pt x="2250088" y="2662074"/>
                  <a:pt x="2168977" y="2514547"/>
                </a:cubicBezTo>
                <a:cubicBezTo>
                  <a:pt x="2087866" y="2367020"/>
                  <a:pt x="1957326" y="2246071"/>
                  <a:pt x="1879536" y="2151569"/>
                </a:cubicBezTo>
                <a:cubicBezTo>
                  <a:pt x="1801746" y="2057067"/>
                  <a:pt x="1804955" y="2024858"/>
                  <a:pt x="1702236" y="1947535"/>
                </a:cubicBezTo>
                <a:cubicBezTo>
                  <a:pt x="1599517" y="1870213"/>
                  <a:pt x="1392164" y="1769792"/>
                  <a:pt x="1263224" y="1687634"/>
                </a:cubicBezTo>
                <a:cubicBezTo>
                  <a:pt x="1134284" y="1605476"/>
                  <a:pt x="1051344" y="1523689"/>
                  <a:pt x="928595" y="1454587"/>
                </a:cubicBezTo>
                <a:cubicBezTo>
                  <a:pt x="805846" y="1385485"/>
                  <a:pt x="669558" y="1346992"/>
                  <a:pt x="526730" y="1273024"/>
                </a:cubicBezTo>
                <a:cubicBezTo>
                  <a:pt x="383902" y="1199056"/>
                  <a:pt x="156610" y="1103052"/>
                  <a:pt x="71623" y="1010780"/>
                </a:cubicBezTo>
                <a:cubicBezTo>
                  <a:pt x="-13364" y="918508"/>
                  <a:pt x="-9913" y="828467"/>
                  <a:pt x="16810" y="719391"/>
                </a:cubicBezTo>
                <a:cubicBezTo>
                  <a:pt x="43533" y="610315"/>
                  <a:pt x="164729" y="470621"/>
                  <a:pt x="231964" y="356321"/>
                </a:cubicBezTo>
                <a:cubicBezTo>
                  <a:pt x="299199" y="242021"/>
                  <a:pt x="429922" y="51547"/>
                  <a:pt x="447851" y="0"/>
                </a:cubicBezTo>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5" name="Straight Arrow Connector 4"/>
          <p:cNvCxnSpPr>
            <a:endCxn id="3" idx="1"/>
          </p:cNvCxnSpPr>
          <p:nvPr/>
        </p:nvCxnSpPr>
        <p:spPr>
          <a:xfrm flipV="1">
            <a:off x="7032625" y="4076700"/>
            <a:ext cx="677863" cy="6032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427984" y="4521200"/>
            <a:ext cx="29729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dirty="0"/>
              <a:t>Lapse rate within “brown cloud.” (Exaggerated)</a:t>
            </a:r>
          </a:p>
        </p:txBody>
      </p:sp>
      <p:cxnSp>
        <p:nvCxnSpPr>
          <p:cNvPr id="8" name="Straight Arrow Connector 7"/>
          <p:cNvCxnSpPr/>
          <p:nvPr/>
        </p:nvCxnSpPr>
        <p:spPr>
          <a:xfrm flipH="1" flipV="1">
            <a:off x="6864350" y="765175"/>
            <a:ext cx="2279650" cy="4402138"/>
          </a:xfrm>
          <a:prstGeom prst="straightConnector1">
            <a:avLst/>
          </a:prstGeom>
          <a:ln w="38100">
            <a:solidFill>
              <a:srgbClr val="FF99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40350" y="5891213"/>
            <a:ext cx="3810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499350" y="4521200"/>
            <a:ext cx="1316038" cy="11985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5788025" y="5514975"/>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Vortex updraft</a:t>
            </a:r>
          </a:p>
        </p:txBody>
      </p:sp>
      <p:cxnSp>
        <p:nvCxnSpPr>
          <p:cNvPr id="10" name="Straight Arrow Connector 9"/>
          <p:cNvCxnSpPr/>
          <p:nvPr/>
        </p:nvCxnSpPr>
        <p:spPr>
          <a:xfrm flipH="1" flipV="1">
            <a:off x="8002588" y="2955925"/>
            <a:ext cx="1123950" cy="2178050"/>
          </a:xfrm>
          <a:prstGeom prst="straightConnector1">
            <a:avLst/>
          </a:prstGeom>
          <a:ln w="38100">
            <a:solidFill>
              <a:srgbClr val="FF99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99592" y="5503209"/>
            <a:ext cx="2232248" cy="461665"/>
          </a:xfrm>
          <a:prstGeom prst="rect">
            <a:avLst/>
          </a:prstGeom>
          <a:noFill/>
        </p:spPr>
        <p:txBody>
          <a:bodyPr wrap="square" rtlCol="0">
            <a:spAutoFit/>
          </a:bodyPr>
          <a:lstStyle/>
          <a:p>
            <a:r>
              <a:rPr lang="en-AU" sz="2400" b="1" dirty="0">
                <a:solidFill>
                  <a:srgbClr val="FF0000"/>
                </a:solidFill>
              </a:rPr>
              <a:t>The ITCZ</a:t>
            </a:r>
          </a:p>
        </p:txBody>
      </p:sp>
      <p:sp>
        <p:nvSpPr>
          <p:cNvPr id="12" name="TextBox 11"/>
          <p:cNvSpPr txBox="1"/>
          <p:nvPr/>
        </p:nvSpPr>
        <p:spPr>
          <a:xfrm>
            <a:off x="179512" y="6021760"/>
            <a:ext cx="5069541" cy="646331"/>
          </a:xfrm>
          <a:prstGeom prst="rect">
            <a:avLst/>
          </a:prstGeom>
          <a:noFill/>
        </p:spPr>
        <p:txBody>
          <a:bodyPr wrap="square" rtlCol="0">
            <a:spAutoFit/>
          </a:bodyPr>
          <a:lstStyle/>
          <a:p>
            <a:r>
              <a:rPr lang="en-AU" b="1" dirty="0">
                <a:solidFill>
                  <a:srgbClr val="FF0000"/>
                </a:solidFill>
              </a:rPr>
              <a:t>The inhibition created by the ABC can easily be overcome by the strong vortex updraft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images.slideplayer.com/27/8958438/slides/slide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atmospheric_heat_diff_en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963"/>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7596188" y="2420938"/>
            <a:ext cx="647700" cy="3603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4" name="Right Arrow 3"/>
          <p:cNvSpPr/>
          <p:nvPr/>
        </p:nvSpPr>
        <p:spPr>
          <a:xfrm flipH="1">
            <a:off x="1012825" y="3856038"/>
            <a:ext cx="647700" cy="3603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5" name="Right Arrow 4"/>
          <p:cNvSpPr/>
          <p:nvPr/>
        </p:nvSpPr>
        <p:spPr>
          <a:xfrm flipH="1">
            <a:off x="1012825" y="2390775"/>
            <a:ext cx="647700" cy="3603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6" name="Right Arrow 5"/>
          <p:cNvSpPr/>
          <p:nvPr/>
        </p:nvSpPr>
        <p:spPr>
          <a:xfrm>
            <a:off x="7596188" y="3871913"/>
            <a:ext cx="647700" cy="3587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3" name="TextBox 2"/>
          <p:cNvSpPr txBox="1">
            <a:spLocks noChangeArrowheads="1"/>
          </p:cNvSpPr>
          <p:nvPr/>
        </p:nvSpPr>
        <p:spPr bwMode="auto">
          <a:xfrm>
            <a:off x="6991350" y="398463"/>
            <a:ext cx="21240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Over 50% of Earth’s heat radiation to Space takes place from the upper layers of the Hadley cell</a:t>
            </a:r>
          </a:p>
        </p:txBody>
      </p:sp>
      <p:sp>
        <p:nvSpPr>
          <p:cNvPr id="7" name="TextBox 6"/>
          <p:cNvSpPr txBox="1">
            <a:spLocks noChangeArrowheads="1"/>
          </p:cNvSpPr>
          <p:nvPr/>
        </p:nvSpPr>
        <p:spPr bwMode="auto">
          <a:xfrm>
            <a:off x="0" y="58610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000" b="1">
                <a:solidFill>
                  <a:srgbClr val="FF0000"/>
                </a:solidFill>
              </a:rPr>
              <a:t>Efficient operation of the Hadley cell is crucial for Earth’s heat budget!</a:t>
            </a:r>
          </a:p>
        </p:txBody>
      </p:sp>
      <p:sp>
        <p:nvSpPr>
          <p:cNvPr id="8" name="TextBox 7"/>
          <p:cNvSpPr txBox="1"/>
          <p:nvPr/>
        </p:nvSpPr>
        <p:spPr>
          <a:xfrm>
            <a:off x="2267744" y="3356992"/>
            <a:ext cx="864096" cy="369332"/>
          </a:xfrm>
          <a:prstGeom prst="rect">
            <a:avLst/>
          </a:prstGeom>
          <a:noFill/>
        </p:spPr>
        <p:txBody>
          <a:bodyPr wrap="square" rtlCol="0">
            <a:spAutoFit/>
          </a:bodyPr>
          <a:lstStyle/>
          <a:p>
            <a:r>
              <a:rPr lang="en-AU" b="1" dirty="0">
                <a:solidFill>
                  <a:srgbClr val="FF9900"/>
                </a:solidFill>
              </a:rPr>
              <a:t>ITCZ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3" grpId="0"/>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Figure 1: 1 Schematic diagram of the Asian monsoon region: blue – the east Asian summer monsoon (EASM), purple – the Indian summer monsoon (ISM), green – northwest pacific summer monsoon (WNPSM), yellow – monsoon buffer, red – Qinghai-Tibet Plateau (Reprinted with permission from “Rainy Season of the Asian–Pacific Summer Monsoon,” by B. Wang and H. Lin, 2002, Journal of Climate, 15, p. 392. Copyright 2002 by American Meteorological Society. Modified from sou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060575"/>
            <a:ext cx="892492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7913" y="0"/>
            <a:ext cx="6985000" cy="584200"/>
          </a:xfrm>
          <a:prstGeom prst="rect">
            <a:avLst/>
          </a:prstGeom>
          <a:noFill/>
        </p:spPr>
        <p:txBody>
          <a:bodyPr>
            <a:spAutoFit/>
          </a:bodyPr>
          <a:lstStyle/>
          <a:p>
            <a:pPr algn="ctr" eaLnBrk="1" hangingPunct="1">
              <a:defRPr/>
            </a:pPr>
            <a:r>
              <a:rPr lang="en-AU" sz="3200" b="1" dirty="0">
                <a:latin typeface="+mn-lt"/>
                <a:cs typeface="Arial" charset="0"/>
              </a:rPr>
              <a:t>Asian Summer Monsoons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gure 2: 2 The east Asian summer monsoon index (EASMI). Normalized time series (JJA) for 1948–2012 (Source: After Li et a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6217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584200"/>
          </a:xfrm>
          <a:prstGeom prst="rect">
            <a:avLst/>
          </a:prstGeom>
          <a:noFill/>
        </p:spPr>
        <p:txBody>
          <a:bodyPr>
            <a:spAutoFit/>
          </a:bodyPr>
          <a:lstStyle/>
          <a:p>
            <a:pPr algn="ctr" eaLnBrk="1" hangingPunct="1">
              <a:defRPr/>
            </a:pPr>
            <a:r>
              <a:rPr lang="en-AU" sz="3200" b="1" dirty="0">
                <a:latin typeface="+mn-lt"/>
                <a:cs typeface="Arial" charset="0"/>
              </a:rPr>
              <a:t>East Asian Summer Monsoon is weakening</a:t>
            </a:r>
          </a:p>
        </p:txBody>
      </p:sp>
      <p:sp>
        <p:nvSpPr>
          <p:cNvPr id="2" name="TextBox 1"/>
          <p:cNvSpPr txBox="1"/>
          <p:nvPr/>
        </p:nvSpPr>
        <p:spPr>
          <a:xfrm>
            <a:off x="0" y="4365625"/>
            <a:ext cx="9144000" cy="460375"/>
          </a:xfrm>
          <a:prstGeom prst="rect">
            <a:avLst/>
          </a:prstGeom>
          <a:noFill/>
        </p:spPr>
        <p:txBody>
          <a:bodyPr>
            <a:spAutoFit/>
          </a:bodyPr>
          <a:lstStyle/>
          <a:p>
            <a:pPr eaLnBrk="1" hangingPunct="1">
              <a:defRPr/>
            </a:pPr>
            <a:r>
              <a:rPr lang="en-AU" sz="2400" b="1" dirty="0">
                <a:latin typeface="+mn-lt"/>
                <a:cs typeface="Arial" charset="0"/>
              </a:rPr>
              <a:t>The north of China gets 60 – 70% of its precipitation from the monsoon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19113"/>
            <a:ext cx="6059487" cy="633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0"/>
            <a:ext cx="9144000" cy="584200"/>
          </a:xfrm>
          <a:prstGeom prst="rect">
            <a:avLst/>
          </a:prstGeom>
          <a:noFill/>
        </p:spPr>
        <p:txBody>
          <a:bodyPr>
            <a:spAutoFit/>
          </a:bodyPr>
          <a:lstStyle/>
          <a:p>
            <a:pPr algn="ctr" eaLnBrk="1" hangingPunct="1">
              <a:defRPr/>
            </a:pPr>
            <a:r>
              <a:rPr lang="en-AU" sz="3200" b="1" dirty="0">
                <a:latin typeface="+mn-lt"/>
                <a:cs typeface="Arial" charset="0"/>
              </a:rPr>
              <a:t>Global Monsoons are weakening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25" y="631825"/>
            <a:ext cx="8713788" cy="3540125"/>
          </a:xfrm>
          <a:prstGeom prst="rect">
            <a:avLst/>
          </a:prstGeom>
          <a:noFill/>
        </p:spPr>
        <p:txBody>
          <a:bodyPr>
            <a:spAutoFit/>
          </a:bodyPr>
          <a:lstStyle/>
          <a:p>
            <a:pPr eaLnBrk="1" hangingPunct="1">
              <a:defRPr/>
            </a:pPr>
            <a:r>
              <a:rPr lang="en-AU" sz="3200" dirty="0">
                <a:latin typeface="+mn-lt"/>
                <a:cs typeface="Arial" charset="0"/>
              </a:rPr>
              <a:t>…China’s disadvantage, compared with the United States, is that it has a smaller water supply yet almost five times as many people. China has about 7 percent of the world’s water resources and roughly 20 percent of its population. It also has a severe regional water imbalance, with about four-fifths of the water supply in the south...</a:t>
            </a:r>
          </a:p>
        </p:txBody>
      </p:sp>
      <p:sp>
        <p:nvSpPr>
          <p:cNvPr id="3" name="TextBox 2"/>
          <p:cNvSpPr txBox="1"/>
          <p:nvPr/>
        </p:nvSpPr>
        <p:spPr>
          <a:xfrm>
            <a:off x="755650" y="0"/>
            <a:ext cx="7345363" cy="584200"/>
          </a:xfrm>
          <a:prstGeom prst="rect">
            <a:avLst/>
          </a:prstGeom>
          <a:noFill/>
        </p:spPr>
        <p:txBody>
          <a:bodyPr>
            <a:spAutoFit/>
          </a:bodyPr>
          <a:lstStyle/>
          <a:p>
            <a:pPr algn="ctr" eaLnBrk="1" hangingPunct="1">
              <a:defRPr/>
            </a:pPr>
            <a:r>
              <a:rPr lang="en-AU" sz="3200" b="1" dirty="0">
                <a:latin typeface="+mn-lt"/>
                <a:cs typeface="Arial" charset="0"/>
              </a:rPr>
              <a:t>China’s water supply</a:t>
            </a:r>
          </a:p>
        </p:txBody>
      </p:sp>
      <p:sp>
        <p:nvSpPr>
          <p:cNvPr id="6" name="TextBox 5"/>
          <p:cNvSpPr txBox="1"/>
          <p:nvPr/>
        </p:nvSpPr>
        <p:spPr>
          <a:xfrm>
            <a:off x="250825" y="4171950"/>
            <a:ext cx="8713788" cy="2554288"/>
          </a:xfrm>
          <a:prstGeom prst="rect">
            <a:avLst/>
          </a:prstGeom>
          <a:noFill/>
        </p:spPr>
        <p:txBody>
          <a:bodyPr>
            <a:spAutoFit/>
          </a:bodyPr>
          <a:lstStyle/>
          <a:p>
            <a:pPr eaLnBrk="1" hangingPunct="1">
              <a:defRPr/>
            </a:pPr>
            <a:r>
              <a:rPr lang="en-AU" sz="3200" dirty="0">
                <a:latin typeface="+mn-lt"/>
                <a:cs typeface="Arial" charset="0"/>
              </a:rPr>
              <a:t>Tough political choices… seem unavoidable. Studies by different scientists have concluded that the rising water demands in the North China Plain make it unfeasible for farmers to continue planting a winter crop.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46"/>
          <p:cNvSpPr>
            <a:spLocks noChangeShapeType="1"/>
          </p:cNvSpPr>
          <p:nvPr/>
        </p:nvSpPr>
        <p:spPr bwMode="auto">
          <a:xfrm flipV="1">
            <a:off x="5646738" y="1812925"/>
            <a:ext cx="306387" cy="116205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71" name="Freeform 43"/>
          <p:cNvSpPr>
            <a:spLocks/>
          </p:cNvSpPr>
          <p:nvPr/>
        </p:nvSpPr>
        <p:spPr bwMode="auto">
          <a:xfrm>
            <a:off x="3702050" y="1509713"/>
            <a:ext cx="2190750" cy="3541712"/>
          </a:xfrm>
          <a:custGeom>
            <a:avLst/>
            <a:gdLst>
              <a:gd name="T0" fmla="*/ 0 w 1426"/>
              <a:gd name="T1" fmla="*/ 2147483646 h 2268"/>
              <a:gd name="T2" fmla="*/ 2147483646 w 1426"/>
              <a:gd name="T3" fmla="*/ 2147483646 h 2268"/>
              <a:gd name="T4" fmla="*/ 2147483646 w 1426"/>
              <a:gd name="T5" fmla="*/ 2147483646 h 2268"/>
              <a:gd name="T6" fmla="*/ 2147483646 w 1426"/>
              <a:gd name="T7" fmla="*/ 0 h 2268"/>
              <a:gd name="T8" fmla="*/ 0 w 1426"/>
              <a:gd name="T9" fmla="*/ 2147483646 h 2268"/>
              <a:gd name="T10" fmla="*/ 0 60000 65536"/>
              <a:gd name="T11" fmla="*/ 0 60000 65536"/>
              <a:gd name="T12" fmla="*/ 0 60000 65536"/>
              <a:gd name="T13" fmla="*/ 0 60000 65536"/>
              <a:gd name="T14" fmla="*/ 0 60000 65536"/>
              <a:gd name="T15" fmla="*/ 0 w 1426"/>
              <a:gd name="T16" fmla="*/ 0 h 2268"/>
              <a:gd name="T17" fmla="*/ 1426 w 1426"/>
              <a:gd name="T18" fmla="*/ 2268 h 2268"/>
            </a:gdLst>
            <a:ahLst/>
            <a:cxnLst>
              <a:cxn ang="T10">
                <a:pos x="T0" y="T1"/>
              </a:cxn>
              <a:cxn ang="T11">
                <a:pos x="T2" y="T3"/>
              </a:cxn>
              <a:cxn ang="T12">
                <a:pos x="T4" y="T5"/>
              </a:cxn>
              <a:cxn ang="T13">
                <a:pos x="T6" y="T7"/>
              </a:cxn>
              <a:cxn ang="T14">
                <a:pos x="T8" y="T9"/>
              </a:cxn>
            </a:cxnLst>
            <a:rect l="T15" t="T16" r="T17" b="T18"/>
            <a:pathLst>
              <a:path w="1426" h="2268">
                <a:moveTo>
                  <a:pt x="0" y="9"/>
                </a:moveTo>
                <a:lnTo>
                  <a:pt x="548" y="2268"/>
                </a:lnTo>
                <a:lnTo>
                  <a:pt x="896" y="2268"/>
                </a:lnTo>
                <a:lnTo>
                  <a:pt x="1426" y="0"/>
                </a:lnTo>
                <a:lnTo>
                  <a:pt x="0" y="9"/>
                </a:lnTo>
                <a:close/>
              </a:path>
            </a:pathLst>
          </a:custGeom>
          <a:solidFill>
            <a:srgbClr val="BBE0E3">
              <a:alpha val="2784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32772" name="Rectangle 4"/>
          <p:cNvSpPr>
            <a:spLocks noChangeArrowheads="1"/>
          </p:cNvSpPr>
          <p:nvPr/>
        </p:nvSpPr>
        <p:spPr bwMode="auto">
          <a:xfrm>
            <a:off x="392113" y="-79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t>The power of the vortex to penetrate the convective inhibition layer</a:t>
            </a:r>
          </a:p>
        </p:txBody>
      </p:sp>
      <p:sp>
        <p:nvSpPr>
          <p:cNvPr id="32773" name="Line 5"/>
          <p:cNvSpPr>
            <a:spLocks noChangeShapeType="1"/>
          </p:cNvSpPr>
          <p:nvPr/>
        </p:nvSpPr>
        <p:spPr bwMode="auto">
          <a:xfrm>
            <a:off x="1714500" y="5257800"/>
            <a:ext cx="6045200" cy="0"/>
          </a:xfrm>
          <a:prstGeom prst="line">
            <a:avLst/>
          </a:prstGeom>
          <a:noFill/>
          <a:ln w="76200">
            <a:pattFill prst="pct50">
              <a:fgClr>
                <a:schemeClr val="hlink"/>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AU"/>
          </a:p>
        </p:txBody>
      </p:sp>
      <p:sp>
        <p:nvSpPr>
          <p:cNvPr id="32774" name="Freeform 25"/>
          <p:cNvSpPr>
            <a:spLocks/>
          </p:cNvSpPr>
          <p:nvPr/>
        </p:nvSpPr>
        <p:spPr bwMode="auto">
          <a:xfrm>
            <a:off x="1117600" y="1504950"/>
            <a:ext cx="7253288" cy="3724275"/>
          </a:xfrm>
          <a:custGeom>
            <a:avLst/>
            <a:gdLst>
              <a:gd name="T0" fmla="*/ 0 w 3792"/>
              <a:gd name="T1" fmla="*/ 2147483646 h 2256"/>
              <a:gd name="T2" fmla="*/ 0 w 3792"/>
              <a:gd name="T3" fmla="*/ 2147483646 h 2256"/>
              <a:gd name="T4" fmla="*/ 2147483646 w 3792"/>
              <a:gd name="T5" fmla="*/ 2147483646 h 2256"/>
              <a:gd name="T6" fmla="*/ 2147483646 w 3792"/>
              <a:gd name="T7" fmla="*/ 2147483646 h 2256"/>
              <a:gd name="T8" fmla="*/ 2147483646 w 3792"/>
              <a:gd name="T9" fmla="*/ 2147483646 h 2256"/>
              <a:gd name="T10" fmla="*/ 2147483646 w 3792"/>
              <a:gd name="T11" fmla="*/ 2147483646 h 2256"/>
              <a:gd name="T12" fmla="*/ 2147483646 w 3792"/>
              <a:gd name="T13" fmla="*/ 2147483646 h 2256"/>
              <a:gd name="T14" fmla="*/ 2147483646 w 3792"/>
              <a:gd name="T15" fmla="*/ 0 h 2256"/>
              <a:gd name="T16" fmla="*/ 2147483646 w 3792"/>
              <a:gd name="T17" fmla="*/ 0 h 2256"/>
              <a:gd name="T18" fmla="*/ 2147483646 w 3792"/>
              <a:gd name="T19" fmla="*/ 2147483646 h 2256"/>
              <a:gd name="T20" fmla="*/ 2147483646 w 3792"/>
              <a:gd name="T21" fmla="*/ 2147483646 h 2256"/>
              <a:gd name="T22" fmla="*/ 2147483646 w 3792"/>
              <a:gd name="T23" fmla="*/ 2147483646 h 2256"/>
              <a:gd name="T24" fmla="*/ 2147483646 w 3792"/>
              <a:gd name="T25" fmla="*/ 2147483646 h 2256"/>
              <a:gd name="T26" fmla="*/ 2147483646 w 3792"/>
              <a:gd name="T27" fmla="*/ 2147483646 h 2256"/>
              <a:gd name="T28" fmla="*/ 2147483646 w 3792"/>
              <a:gd name="T29" fmla="*/ 2147483646 h 2256"/>
              <a:gd name="T30" fmla="*/ 2147483646 w 3792"/>
              <a:gd name="T31" fmla="*/ 2147483646 h 2256"/>
              <a:gd name="T32" fmla="*/ 2147483646 w 3792"/>
              <a:gd name="T33" fmla="*/ 2147483646 h 2256"/>
              <a:gd name="T34" fmla="*/ 2147483646 w 3792"/>
              <a:gd name="T35" fmla="*/ 2147483646 h 2256"/>
              <a:gd name="T36" fmla="*/ 2147483646 w 3792"/>
              <a:gd name="T37" fmla="*/ 2147483646 h 2256"/>
              <a:gd name="T38" fmla="*/ 2147483646 w 3792"/>
              <a:gd name="T39" fmla="*/ 2147483646 h 2256"/>
              <a:gd name="T40" fmla="*/ 2147483646 w 3792"/>
              <a:gd name="T41" fmla="*/ 2147483646 h 2256"/>
              <a:gd name="T42" fmla="*/ 0 w 3792"/>
              <a:gd name="T43" fmla="*/ 2147483646 h 22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92"/>
              <a:gd name="T67" fmla="*/ 0 h 2256"/>
              <a:gd name="T68" fmla="*/ 3792 w 3792"/>
              <a:gd name="T69" fmla="*/ 2256 h 22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92" h="2256">
                <a:moveTo>
                  <a:pt x="0" y="2256"/>
                </a:moveTo>
                <a:lnTo>
                  <a:pt x="0" y="2160"/>
                </a:lnTo>
                <a:lnTo>
                  <a:pt x="1776" y="2160"/>
                </a:lnTo>
                <a:lnTo>
                  <a:pt x="1824" y="2112"/>
                </a:lnTo>
                <a:lnTo>
                  <a:pt x="1824" y="2016"/>
                </a:lnTo>
                <a:lnTo>
                  <a:pt x="1728" y="1536"/>
                </a:lnTo>
                <a:lnTo>
                  <a:pt x="1536" y="576"/>
                </a:lnTo>
                <a:lnTo>
                  <a:pt x="1392" y="0"/>
                </a:lnTo>
                <a:lnTo>
                  <a:pt x="2448" y="0"/>
                </a:lnTo>
                <a:lnTo>
                  <a:pt x="2256" y="768"/>
                </a:lnTo>
                <a:lnTo>
                  <a:pt x="2016" y="1920"/>
                </a:lnTo>
                <a:lnTo>
                  <a:pt x="1968" y="2112"/>
                </a:lnTo>
                <a:lnTo>
                  <a:pt x="2078" y="2162"/>
                </a:lnTo>
                <a:lnTo>
                  <a:pt x="2160" y="2160"/>
                </a:lnTo>
                <a:lnTo>
                  <a:pt x="2928" y="2160"/>
                </a:lnTo>
                <a:lnTo>
                  <a:pt x="3408" y="2160"/>
                </a:lnTo>
                <a:lnTo>
                  <a:pt x="3648" y="2160"/>
                </a:lnTo>
                <a:lnTo>
                  <a:pt x="3792" y="2160"/>
                </a:lnTo>
                <a:lnTo>
                  <a:pt x="3792" y="2256"/>
                </a:lnTo>
                <a:lnTo>
                  <a:pt x="1920" y="2256"/>
                </a:lnTo>
                <a:lnTo>
                  <a:pt x="912" y="2256"/>
                </a:lnTo>
                <a:lnTo>
                  <a:pt x="0" y="2256"/>
                </a:lnTo>
                <a:close/>
              </a:path>
            </a:pathLst>
          </a:custGeom>
          <a:gradFill rotWithShape="1">
            <a:gsLst>
              <a:gs pos="0">
                <a:srgbClr val="576869">
                  <a:alpha val="67998"/>
                </a:srgbClr>
              </a:gs>
              <a:gs pos="100000">
                <a:srgbClr val="BBE0E3">
                  <a:alpha val="48000"/>
                </a:srgbClr>
              </a:gs>
            </a:gsLst>
            <a:lin ang="5400000" scaled="1"/>
          </a:gradFill>
          <a:ln w="9525">
            <a:solidFill>
              <a:schemeClr val="accent1"/>
            </a:solidFill>
            <a:round/>
            <a:headEnd/>
            <a:tailEnd/>
          </a:ln>
        </p:spPr>
        <p:txBody>
          <a:bodyPr/>
          <a:lstStyle/>
          <a:p>
            <a:endParaRPr lang="en-AU"/>
          </a:p>
        </p:txBody>
      </p:sp>
      <p:sp>
        <p:nvSpPr>
          <p:cNvPr id="32775" name="Line 26"/>
          <p:cNvSpPr>
            <a:spLocks noChangeShapeType="1"/>
          </p:cNvSpPr>
          <p:nvPr/>
        </p:nvSpPr>
        <p:spPr bwMode="auto">
          <a:xfrm>
            <a:off x="4978400" y="5041900"/>
            <a:ext cx="3627438" cy="28575"/>
          </a:xfrm>
          <a:prstGeom prst="line">
            <a:avLst/>
          </a:prstGeom>
          <a:noFill/>
          <a:ln w="38100">
            <a:solidFill>
              <a:schemeClr val="bg2"/>
            </a:solidFill>
            <a:prstDash val="lgDash"/>
            <a:round/>
            <a:headEnd/>
            <a:tailEnd/>
          </a:ln>
          <a:extLst>
            <a:ext uri="{909E8E84-426E-40DD-AFC4-6F175D3DCCD1}">
              <a14:hiddenFill xmlns:a14="http://schemas.microsoft.com/office/drawing/2010/main">
                <a:noFill/>
              </a14:hiddenFill>
            </a:ext>
          </a:extLst>
        </p:spPr>
        <p:txBody>
          <a:bodyPr/>
          <a:lstStyle/>
          <a:p>
            <a:endParaRPr lang="en-AU"/>
          </a:p>
        </p:txBody>
      </p:sp>
      <p:grpSp>
        <p:nvGrpSpPr>
          <p:cNvPr id="32776" name="Group 32"/>
          <p:cNvGrpSpPr>
            <a:grpSpLocks/>
          </p:cNvGrpSpPr>
          <p:nvPr/>
        </p:nvGrpSpPr>
        <p:grpSpPr bwMode="auto">
          <a:xfrm>
            <a:off x="1508125" y="1703388"/>
            <a:ext cx="2376488" cy="3121025"/>
            <a:chOff x="950" y="1073"/>
            <a:chExt cx="1497" cy="1966"/>
          </a:xfrm>
        </p:grpSpPr>
        <p:sp>
          <p:nvSpPr>
            <p:cNvPr id="32806" name="Freeform 30"/>
            <p:cNvSpPr>
              <a:spLocks/>
            </p:cNvSpPr>
            <p:nvPr/>
          </p:nvSpPr>
          <p:spPr bwMode="auto">
            <a:xfrm>
              <a:off x="950" y="1106"/>
              <a:ext cx="1063" cy="1783"/>
            </a:xfrm>
            <a:custGeom>
              <a:avLst/>
              <a:gdLst>
                <a:gd name="T0" fmla="*/ 795 w 1063"/>
                <a:gd name="T1" fmla="*/ 0 h 1783"/>
                <a:gd name="T2" fmla="*/ 951 w 1063"/>
                <a:gd name="T3" fmla="*/ 658 h 1783"/>
                <a:gd name="T4" fmla="*/ 1033 w 1063"/>
                <a:gd name="T5" fmla="*/ 1362 h 1783"/>
                <a:gd name="T6" fmla="*/ 768 w 1063"/>
                <a:gd name="T7" fmla="*/ 1701 h 1783"/>
                <a:gd name="T8" fmla="*/ 0 w 1063"/>
                <a:gd name="T9" fmla="*/ 1783 h 1783"/>
                <a:gd name="T10" fmla="*/ 0 60000 65536"/>
                <a:gd name="T11" fmla="*/ 0 60000 65536"/>
                <a:gd name="T12" fmla="*/ 0 60000 65536"/>
                <a:gd name="T13" fmla="*/ 0 60000 65536"/>
                <a:gd name="T14" fmla="*/ 0 60000 65536"/>
                <a:gd name="T15" fmla="*/ 0 w 1063"/>
                <a:gd name="T16" fmla="*/ 0 h 1783"/>
                <a:gd name="T17" fmla="*/ 1063 w 1063"/>
                <a:gd name="T18" fmla="*/ 1783 h 1783"/>
              </a:gdLst>
              <a:ahLst/>
              <a:cxnLst>
                <a:cxn ang="T10">
                  <a:pos x="T0" y="T1"/>
                </a:cxn>
                <a:cxn ang="T11">
                  <a:pos x="T2" y="T3"/>
                </a:cxn>
                <a:cxn ang="T12">
                  <a:pos x="T4" y="T5"/>
                </a:cxn>
                <a:cxn ang="T13">
                  <a:pos x="T6" y="T7"/>
                </a:cxn>
                <a:cxn ang="T14">
                  <a:pos x="T8" y="T9"/>
                </a:cxn>
              </a:cxnLst>
              <a:rect l="T15" t="T16" r="T17" b="T18"/>
              <a:pathLst>
                <a:path w="1063" h="1783">
                  <a:moveTo>
                    <a:pt x="795" y="0"/>
                  </a:moveTo>
                  <a:cubicBezTo>
                    <a:pt x="853" y="215"/>
                    <a:pt x="911" y="431"/>
                    <a:pt x="951" y="658"/>
                  </a:cubicBezTo>
                  <a:cubicBezTo>
                    <a:pt x="991" y="885"/>
                    <a:pt x="1063" y="1188"/>
                    <a:pt x="1033" y="1362"/>
                  </a:cubicBezTo>
                  <a:cubicBezTo>
                    <a:pt x="1003" y="1536"/>
                    <a:pt x="940" y="1631"/>
                    <a:pt x="768" y="1701"/>
                  </a:cubicBezTo>
                  <a:cubicBezTo>
                    <a:pt x="596" y="1771"/>
                    <a:pt x="129" y="1771"/>
                    <a:pt x="0" y="17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807" name="Freeform 31"/>
            <p:cNvSpPr>
              <a:spLocks/>
            </p:cNvSpPr>
            <p:nvPr/>
          </p:nvSpPr>
          <p:spPr bwMode="auto">
            <a:xfrm>
              <a:off x="983" y="1073"/>
              <a:ext cx="1464" cy="1966"/>
            </a:xfrm>
            <a:custGeom>
              <a:avLst/>
              <a:gdLst>
                <a:gd name="T0" fmla="*/ 2147483646 w 1063"/>
                <a:gd name="T1" fmla="*/ 0 h 1783"/>
                <a:gd name="T2" fmla="*/ 2147483646 w 1063"/>
                <a:gd name="T3" fmla="*/ 7809640 h 1783"/>
                <a:gd name="T4" fmla="*/ 2147483646 w 1063"/>
                <a:gd name="T5" fmla="*/ 16124861 h 1783"/>
                <a:gd name="T6" fmla="*/ 2147483646 w 1063"/>
                <a:gd name="T7" fmla="*/ 20157177 h 1783"/>
                <a:gd name="T8" fmla="*/ 0 w 1063"/>
                <a:gd name="T9" fmla="*/ 21125977 h 1783"/>
                <a:gd name="T10" fmla="*/ 0 60000 65536"/>
                <a:gd name="T11" fmla="*/ 0 60000 65536"/>
                <a:gd name="T12" fmla="*/ 0 60000 65536"/>
                <a:gd name="T13" fmla="*/ 0 60000 65536"/>
                <a:gd name="T14" fmla="*/ 0 60000 65536"/>
                <a:gd name="T15" fmla="*/ 0 w 1063"/>
                <a:gd name="T16" fmla="*/ 0 h 1783"/>
                <a:gd name="T17" fmla="*/ 1063 w 1063"/>
                <a:gd name="T18" fmla="*/ 1783 h 1783"/>
              </a:gdLst>
              <a:ahLst/>
              <a:cxnLst>
                <a:cxn ang="T10">
                  <a:pos x="T0" y="T1"/>
                </a:cxn>
                <a:cxn ang="T11">
                  <a:pos x="T2" y="T3"/>
                </a:cxn>
                <a:cxn ang="T12">
                  <a:pos x="T4" y="T5"/>
                </a:cxn>
                <a:cxn ang="T13">
                  <a:pos x="T6" y="T7"/>
                </a:cxn>
                <a:cxn ang="T14">
                  <a:pos x="T8" y="T9"/>
                </a:cxn>
              </a:cxnLst>
              <a:rect l="T15" t="T16" r="T17" b="T18"/>
              <a:pathLst>
                <a:path w="1063" h="1783">
                  <a:moveTo>
                    <a:pt x="795" y="0"/>
                  </a:moveTo>
                  <a:cubicBezTo>
                    <a:pt x="853" y="215"/>
                    <a:pt x="911" y="431"/>
                    <a:pt x="951" y="658"/>
                  </a:cubicBezTo>
                  <a:cubicBezTo>
                    <a:pt x="991" y="885"/>
                    <a:pt x="1063" y="1188"/>
                    <a:pt x="1033" y="1362"/>
                  </a:cubicBezTo>
                  <a:cubicBezTo>
                    <a:pt x="1003" y="1536"/>
                    <a:pt x="940" y="1631"/>
                    <a:pt x="768" y="1701"/>
                  </a:cubicBezTo>
                  <a:cubicBezTo>
                    <a:pt x="596" y="1771"/>
                    <a:pt x="129" y="1771"/>
                    <a:pt x="0" y="17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grpSp>
        <p:nvGrpSpPr>
          <p:cNvPr id="32777" name="Group 33"/>
          <p:cNvGrpSpPr>
            <a:grpSpLocks/>
          </p:cNvGrpSpPr>
          <p:nvPr/>
        </p:nvGrpSpPr>
        <p:grpSpPr bwMode="auto">
          <a:xfrm flipH="1">
            <a:off x="5592763" y="1725613"/>
            <a:ext cx="2376487" cy="3121025"/>
            <a:chOff x="950" y="1073"/>
            <a:chExt cx="1497" cy="1966"/>
          </a:xfrm>
        </p:grpSpPr>
        <p:sp>
          <p:nvSpPr>
            <p:cNvPr id="32804" name="Freeform 34"/>
            <p:cNvSpPr>
              <a:spLocks/>
            </p:cNvSpPr>
            <p:nvPr/>
          </p:nvSpPr>
          <p:spPr bwMode="auto">
            <a:xfrm>
              <a:off x="950" y="1106"/>
              <a:ext cx="1063" cy="1783"/>
            </a:xfrm>
            <a:custGeom>
              <a:avLst/>
              <a:gdLst>
                <a:gd name="T0" fmla="*/ 795 w 1063"/>
                <a:gd name="T1" fmla="*/ 0 h 1783"/>
                <a:gd name="T2" fmla="*/ 951 w 1063"/>
                <a:gd name="T3" fmla="*/ 658 h 1783"/>
                <a:gd name="T4" fmla="*/ 1033 w 1063"/>
                <a:gd name="T5" fmla="*/ 1362 h 1783"/>
                <a:gd name="T6" fmla="*/ 768 w 1063"/>
                <a:gd name="T7" fmla="*/ 1701 h 1783"/>
                <a:gd name="T8" fmla="*/ 0 w 1063"/>
                <a:gd name="T9" fmla="*/ 1783 h 1783"/>
                <a:gd name="T10" fmla="*/ 0 60000 65536"/>
                <a:gd name="T11" fmla="*/ 0 60000 65536"/>
                <a:gd name="T12" fmla="*/ 0 60000 65536"/>
                <a:gd name="T13" fmla="*/ 0 60000 65536"/>
                <a:gd name="T14" fmla="*/ 0 60000 65536"/>
                <a:gd name="T15" fmla="*/ 0 w 1063"/>
                <a:gd name="T16" fmla="*/ 0 h 1783"/>
                <a:gd name="T17" fmla="*/ 1063 w 1063"/>
                <a:gd name="T18" fmla="*/ 1783 h 1783"/>
              </a:gdLst>
              <a:ahLst/>
              <a:cxnLst>
                <a:cxn ang="T10">
                  <a:pos x="T0" y="T1"/>
                </a:cxn>
                <a:cxn ang="T11">
                  <a:pos x="T2" y="T3"/>
                </a:cxn>
                <a:cxn ang="T12">
                  <a:pos x="T4" y="T5"/>
                </a:cxn>
                <a:cxn ang="T13">
                  <a:pos x="T6" y="T7"/>
                </a:cxn>
                <a:cxn ang="T14">
                  <a:pos x="T8" y="T9"/>
                </a:cxn>
              </a:cxnLst>
              <a:rect l="T15" t="T16" r="T17" b="T18"/>
              <a:pathLst>
                <a:path w="1063" h="1783">
                  <a:moveTo>
                    <a:pt x="795" y="0"/>
                  </a:moveTo>
                  <a:cubicBezTo>
                    <a:pt x="853" y="215"/>
                    <a:pt x="911" y="431"/>
                    <a:pt x="951" y="658"/>
                  </a:cubicBezTo>
                  <a:cubicBezTo>
                    <a:pt x="991" y="885"/>
                    <a:pt x="1063" y="1188"/>
                    <a:pt x="1033" y="1362"/>
                  </a:cubicBezTo>
                  <a:cubicBezTo>
                    <a:pt x="1003" y="1536"/>
                    <a:pt x="940" y="1631"/>
                    <a:pt x="768" y="1701"/>
                  </a:cubicBezTo>
                  <a:cubicBezTo>
                    <a:pt x="596" y="1771"/>
                    <a:pt x="129" y="1771"/>
                    <a:pt x="0" y="17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805" name="Freeform 35"/>
            <p:cNvSpPr>
              <a:spLocks/>
            </p:cNvSpPr>
            <p:nvPr/>
          </p:nvSpPr>
          <p:spPr bwMode="auto">
            <a:xfrm>
              <a:off x="983" y="1073"/>
              <a:ext cx="1464" cy="1966"/>
            </a:xfrm>
            <a:custGeom>
              <a:avLst/>
              <a:gdLst>
                <a:gd name="T0" fmla="*/ 2147483646 w 1063"/>
                <a:gd name="T1" fmla="*/ 0 h 1783"/>
                <a:gd name="T2" fmla="*/ 2147483646 w 1063"/>
                <a:gd name="T3" fmla="*/ 7809640 h 1783"/>
                <a:gd name="T4" fmla="*/ 2147483646 w 1063"/>
                <a:gd name="T5" fmla="*/ 16124861 h 1783"/>
                <a:gd name="T6" fmla="*/ 2147483646 w 1063"/>
                <a:gd name="T7" fmla="*/ 20157177 h 1783"/>
                <a:gd name="T8" fmla="*/ 0 w 1063"/>
                <a:gd name="T9" fmla="*/ 21125977 h 1783"/>
                <a:gd name="T10" fmla="*/ 0 60000 65536"/>
                <a:gd name="T11" fmla="*/ 0 60000 65536"/>
                <a:gd name="T12" fmla="*/ 0 60000 65536"/>
                <a:gd name="T13" fmla="*/ 0 60000 65536"/>
                <a:gd name="T14" fmla="*/ 0 60000 65536"/>
                <a:gd name="T15" fmla="*/ 0 w 1063"/>
                <a:gd name="T16" fmla="*/ 0 h 1783"/>
                <a:gd name="T17" fmla="*/ 1063 w 1063"/>
                <a:gd name="T18" fmla="*/ 1783 h 1783"/>
              </a:gdLst>
              <a:ahLst/>
              <a:cxnLst>
                <a:cxn ang="T10">
                  <a:pos x="T0" y="T1"/>
                </a:cxn>
                <a:cxn ang="T11">
                  <a:pos x="T2" y="T3"/>
                </a:cxn>
                <a:cxn ang="T12">
                  <a:pos x="T4" y="T5"/>
                </a:cxn>
                <a:cxn ang="T13">
                  <a:pos x="T6" y="T7"/>
                </a:cxn>
                <a:cxn ang="T14">
                  <a:pos x="T8" y="T9"/>
                </a:cxn>
              </a:cxnLst>
              <a:rect l="T15" t="T16" r="T17" b="T18"/>
              <a:pathLst>
                <a:path w="1063" h="1783">
                  <a:moveTo>
                    <a:pt x="795" y="0"/>
                  </a:moveTo>
                  <a:cubicBezTo>
                    <a:pt x="853" y="215"/>
                    <a:pt x="911" y="431"/>
                    <a:pt x="951" y="658"/>
                  </a:cubicBezTo>
                  <a:cubicBezTo>
                    <a:pt x="991" y="885"/>
                    <a:pt x="1063" y="1188"/>
                    <a:pt x="1033" y="1362"/>
                  </a:cubicBezTo>
                  <a:cubicBezTo>
                    <a:pt x="1003" y="1536"/>
                    <a:pt x="940" y="1631"/>
                    <a:pt x="768" y="1701"/>
                  </a:cubicBezTo>
                  <a:cubicBezTo>
                    <a:pt x="596" y="1771"/>
                    <a:pt x="129" y="1771"/>
                    <a:pt x="0" y="17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
        <p:nvSpPr>
          <p:cNvPr id="40997" name="AutoShape 37"/>
          <p:cNvSpPr>
            <a:spLocks noChangeArrowheads="1"/>
          </p:cNvSpPr>
          <p:nvPr/>
        </p:nvSpPr>
        <p:spPr bwMode="auto">
          <a:xfrm rot="-190876">
            <a:off x="2271713" y="2573338"/>
            <a:ext cx="1454150" cy="1504950"/>
          </a:xfrm>
          <a:prstGeom prst="curvedRightArrow">
            <a:avLst>
              <a:gd name="adj1" fmla="val 20699"/>
              <a:gd name="adj2" fmla="val 41397"/>
              <a:gd name="adj3" fmla="val 33333"/>
            </a:avLst>
          </a:prstGeom>
          <a:solidFill>
            <a:srgbClr val="BBE0E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32779" name="Line 7"/>
          <p:cNvSpPr>
            <a:spLocks noChangeShapeType="1"/>
          </p:cNvSpPr>
          <p:nvPr/>
        </p:nvSpPr>
        <p:spPr bwMode="auto">
          <a:xfrm>
            <a:off x="1752600" y="5238750"/>
            <a:ext cx="60769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2780" name="Line 8"/>
          <p:cNvSpPr>
            <a:spLocks noChangeShapeType="1"/>
          </p:cNvSpPr>
          <p:nvPr/>
        </p:nvSpPr>
        <p:spPr bwMode="auto">
          <a:xfrm flipV="1">
            <a:off x="866775" y="5049838"/>
            <a:ext cx="3684588" cy="28575"/>
          </a:xfrm>
          <a:prstGeom prst="line">
            <a:avLst/>
          </a:prstGeom>
          <a:noFill/>
          <a:ln w="28575">
            <a:solidFill>
              <a:srgbClr val="969696"/>
            </a:solidFill>
            <a:prstDash val="lgDash"/>
            <a:round/>
            <a:headEnd/>
            <a:tailEnd/>
          </a:ln>
          <a:extLst>
            <a:ext uri="{909E8E84-426E-40DD-AFC4-6F175D3DCCD1}">
              <a14:hiddenFill xmlns:a14="http://schemas.microsoft.com/office/drawing/2010/main">
                <a:noFill/>
              </a14:hiddenFill>
            </a:ext>
          </a:extLst>
        </p:spPr>
        <p:txBody>
          <a:bodyPr/>
          <a:lstStyle/>
          <a:p>
            <a:endParaRPr lang="en-AU"/>
          </a:p>
        </p:txBody>
      </p:sp>
      <p:sp>
        <p:nvSpPr>
          <p:cNvPr id="32781" name="Freeform 9"/>
          <p:cNvSpPr>
            <a:spLocks/>
          </p:cNvSpPr>
          <p:nvPr/>
        </p:nvSpPr>
        <p:spPr bwMode="auto">
          <a:xfrm>
            <a:off x="3978275" y="1622425"/>
            <a:ext cx="725488" cy="3427413"/>
          </a:xfrm>
          <a:custGeom>
            <a:avLst/>
            <a:gdLst>
              <a:gd name="T0" fmla="*/ 2147483646 w 970"/>
              <a:gd name="T1" fmla="*/ 2147483646 h 4638"/>
              <a:gd name="T2" fmla="*/ 2147483646 w 970"/>
              <a:gd name="T3" fmla="*/ 2147483646 h 4638"/>
              <a:gd name="T4" fmla="*/ 2147483646 w 970"/>
              <a:gd name="T5" fmla="*/ 2147483646 h 4638"/>
              <a:gd name="T6" fmla="*/ 2147483646 w 970"/>
              <a:gd name="T7" fmla="*/ 2147483646 h 4638"/>
              <a:gd name="T8" fmla="*/ 2147483646 w 970"/>
              <a:gd name="T9" fmla="*/ 2147483646 h 4638"/>
              <a:gd name="T10" fmla="*/ 2147483646 w 970"/>
              <a:gd name="T11" fmla="*/ 2147483646 h 4638"/>
              <a:gd name="T12" fmla="*/ 0 w 970"/>
              <a:gd name="T13" fmla="*/ 0 h 4638"/>
              <a:gd name="T14" fmla="*/ 0 60000 65536"/>
              <a:gd name="T15" fmla="*/ 0 60000 65536"/>
              <a:gd name="T16" fmla="*/ 0 60000 65536"/>
              <a:gd name="T17" fmla="*/ 0 60000 65536"/>
              <a:gd name="T18" fmla="*/ 0 60000 65536"/>
              <a:gd name="T19" fmla="*/ 0 60000 65536"/>
              <a:gd name="T20" fmla="*/ 0 60000 65536"/>
              <a:gd name="T21" fmla="*/ 0 w 970"/>
              <a:gd name="T22" fmla="*/ 0 h 4638"/>
              <a:gd name="T23" fmla="*/ 970 w 970"/>
              <a:gd name="T24" fmla="*/ 4638 h 46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0" h="4638">
                <a:moveTo>
                  <a:pt x="750" y="4638"/>
                </a:moveTo>
                <a:cubicBezTo>
                  <a:pt x="835" y="4620"/>
                  <a:pt x="920" y="4603"/>
                  <a:pt x="945" y="4533"/>
                </a:cubicBezTo>
                <a:cubicBezTo>
                  <a:pt x="970" y="4463"/>
                  <a:pt x="960" y="4535"/>
                  <a:pt x="900" y="4218"/>
                </a:cubicBezTo>
                <a:cubicBezTo>
                  <a:pt x="840" y="3901"/>
                  <a:pt x="680" y="3088"/>
                  <a:pt x="585" y="2628"/>
                </a:cubicBezTo>
                <a:cubicBezTo>
                  <a:pt x="490" y="2168"/>
                  <a:pt x="412" y="1818"/>
                  <a:pt x="330" y="1458"/>
                </a:cubicBezTo>
                <a:cubicBezTo>
                  <a:pt x="248" y="1098"/>
                  <a:pt x="145" y="711"/>
                  <a:pt x="90" y="468"/>
                </a:cubicBezTo>
                <a:cubicBezTo>
                  <a:pt x="35" y="225"/>
                  <a:pt x="17" y="112"/>
                  <a:pt x="0" y="0"/>
                </a:cubicBezTo>
              </a:path>
            </a:pathLst>
          </a:custGeom>
          <a:noFill/>
          <a:ln w="28575">
            <a:solidFill>
              <a:srgbClr val="333333"/>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782" name="Freeform 10"/>
          <p:cNvSpPr>
            <a:spLocks/>
          </p:cNvSpPr>
          <p:nvPr/>
        </p:nvSpPr>
        <p:spPr bwMode="auto">
          <a:xfrm flipH="1">
            <a:off x="4894263" y="1622425"/>
            <a:ext cx="733425" cy="3427413"/>
          </a:xfrm>
          <a:custGeom>
            <a:avLst/>
            <a:gdLst>
              <a:gd name="T0" fmla="*/ 2147483646 w 970"/>
              <a:gd name="T1" fmla="*/ 2147483646 h 4638"/>
              <a:gd name="T2" fmla="*/ 2147483646 w 970"/>
              <a:gd name="T3" fmla="*/ 2147483646 h 4638"/>
              <a:gd name="T4" fmla="*/ 2147483646 w 970"/>
              <a:gd name="T5" fmla="*/ 2147483646 h 4638"/>
              <a:gd name="T6" fmla="*/ 2147483646 w 970"/>
              <a:gd name="T7" fmla="*/ 2147483646 h 4638"/>
              <a:gd name="T8" fmla="*/ 2147483646 w 970"/>
              <a:gd name="T9" fmla="*/ 2147483646 h 4638"/>
              <a:gd name="T10" fmla="*/ 2147483646 w 970"/>
              <a:gd name="T11" fmla="*/ 2147483646 h 4638"/>
              <a:gd name="T12" fmla="*/ 0 w 970"/>
              <a:gd name="T13" fmla="*/ 0 h 4638"/>
              <a:gd name="T14" fmla="*/ 0 60000 65536"/>
              <a:gd name="T15" fmla="*/ 0 60000 65536"/>
              <a:gd name="T16" fmla="*/ 0 60000 65536"/>
              <a:gd name="T17" fmla="*/ 0 60000 65536"/>
              <a:gd name="T18" fmla="*/ 0 60000 65536"/>
              <a:gd name="T19" fmla="*/ 0 60000 65536"/>
              <a:gd name="T20" fmla="*/ 0 60000 65536"/>
              <a:gd name="T21" fmla="*/ 0 w 970"/>
              <a:gd name="T22" fmla="*/ 0 h 4638"/>
              <a:gd name="T23" fmla="*/ 970 w 970"/>
              <a:gd name="T24" fmla="*/ 4638 h 46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0" h="4638">
                <a:moveTo>
                  <a:pt x="750" y="4638"/>
                </a:moveTo>
                <a:cubicBezTo>
                  <a:pt x="835" y="4620"/>
                  <a:pt x="920" y="4603"/>
                  <a:pt x="945" y="4533"/>
                </a:cubicBezTo>
                <a:cubicBezTo>
                  <a:pt x="970" y="4463"/>
                  <a:pt x="960" y="4535"/>
                  <a:pt x="900" y="4218"/>
                </a:cubicBezTo>
                <a:cubicBezTo>
                  <a:pt x="840" y="3901"/>
                  <a:pt x="680" y="3088"/>
                  <a:pt x="585" y="2628"/>
                </a:cubicBezTo>
                <a:cubicBezTo>
                  <a:pt x="490" y="2168"/>
                  <a:pt x="412" y="1818"/>
                  <a:pt x="330" y="1458"/>
                </a:cubicBezTo>
                <a:cubicBezTo>
                  <a:pt x="248" y="1098"/>
                  <a:pt x="145" y="711"/>
                  <a:pt x="90" y="468"/>
                </a:cubicBezTo>
                <a:cubicBezTo>
                  <a:pt x="35" y="225"/>
                  <a:pt x="17" y="112"/>
                  <a:pt x="0" y="0"/>
                </a:cubicBezTo>
              </a:path>
            </a:pathLst>
          </a:custGeom>
          <a:noFill/>
          <a:ln w="28575">
            <a:solidFill>
              <a:srgbClr val="333333"/>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783" name="Freeform 13"/>
          <p:cNvSpPr>
            <a:spLocks/>
          </p:cNvSpPr>
          <p:nvPr/>
        </p:nvSpPr>
        <p:spPr bwMode="auto">
          <a:xfrm>
            <a:off x="4251325" y="2813050"/>
            <a:ext cx="1069975" cy="273050"/>
          </a:xfrm>
          <a:custGeom>
            <a:avLst/>
            <a:gdLst>
              <a:gd name="T0" fmla="*/ 0 w 1545"/>
              <a:gd name="T1" fmla="*/ 0 h 393"/>
              <a:gd name="T2" fmla="*/ 2147483646 w 1545"/>
              <a:gd name="T3" fmla="*/ 2147483646 h 393"/>
              <a:gd name="T4" fmla="*/ 2147483646 w 1545"/>
              <a:gd name="T5" fmla="*/ 2147483646 h 393"/>
              <a:gd name="T6" fmla="*/ 2147483646 w 1545"/>
              <a:gd name="T7" fmla="*/ 2147483646 h 393"/>
              <a:gd name="T8" fmla="*/ 2147483646 w 1545"/>
              <a:gd name="T9" fmla="*/ 2147483646 h 393"/>
              <a:gd name="T10" fmla="*/ 0 60000 65536"/>
              <a:gd name="T11" fmla="*/ 0 60000 65536"/>
              <a:gd name="T12" fmla="*/ 0 60000 65536"/>
              <a:gd name="T13" fmla="*/ 0 60000 65536"/>
              <a:gd name="T14" fmla="*/ 0 60000 65536"/>
              <a:gd name="T15" fmla="*/ 0 w 1545"/>
              <a:gd name="T16" fmla="*/ 0 h 393"/>
              <a:gd name="T17" fmla="*/ 1545 w 1545"/>
              <a:gd name="T18" fmla="*/ 393 h 393"/>
            </a:gdLst>
            <a:ahLst/>
            <a:cxnLst>
              <a:cxn ang="T10">
                <a:pos x="T0" y="T1"/>
              </a:cxn>
              <a:cxn ang="T11">
                <a:pos x="T2" y="T3"/>
              </a:cxn>
              <a:cxn ang="T12">
                <a:pos x="T4" y="T5"/>
              </a:cxn>
              <a:cxn ang="T13">
                <a:pos x="T6" y="T7"/>
              </a:cxn>
              <a:cxn ang="T14">
                <a:pos x="T8" y="T9"/>
              </a:cxn>
            </a:cxnLst>
            <a:rect l="T15" t="T16" r="T17" b="T18"/>
            <a:pathLst>
              <a:path w="1545" h="393">
                <a:moveTo>
                  <a:pt x="0" y="0"/>
                </a:moveTo>
                <a:cubicBezTo>
                  <a:pt x="54" y="117"/>
                  <a:pt x="108" y="235"/>
                  <a:pt x="240" y="300"/>
                </a:cubicBezTo>
                <a:cubicBezTo>
                  <a:pt x="372" y="365"/>
                  <a:pt x="615" y="387"/>
                  <a:pt x="795" y="390"/>
                </a:cubicBezTo>
                <a:cubicBezTo>
                  <a:pt x="975" y="393"/>
                  <a:pt x="1195" y="365"/>
                  <a:pt x="1320" y="315"/>
                </a:cubicBezTo>
                <a:cubicBezTo>
                  <a:pt x="1445" y="265"/>
                  <a:pt x="1545" y="120"/>
                  <a:pt x="1545" y="90"/>
                </a:cubicBezTo>
              </a:path>
            </a:pathLst>
          </a:cu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784" name="Freeform 14"/>
          <p:cNvSpPr>
            <a:spLocks/>
          </p:cNvSpPr>
          <p:nvPr/>
        </p:nvSpPr>
        <p:spPr bwMode="auto">
          <a:xfrm>
            <a:off x="4452938" y="3776663"/>
            <a:ext cx="692150" cy="104775"/>
          </a:xfrm>
          <a:custGeom>
            <a:avLst/>
            <a:gdLst>
              <a:gd name="T0" fmla="*/ 0 w 1545"/>
              <a:gd name="T1" fmla="*/ 0 h 393"/>
              <a:gd name="T2" fmla="*/ 2147483646 w 1545"/>
              <a:gd name="T3" fmla="*/ 2147483646 h 393"/>
              <a:gd name="T4" fmla="*/ 2147483646 w 1545"/>
              <a:gd name="T5" fmla="*/ 2147483646 h 393"/>
              <a:gd name="T6" fmla="*/ 2147483646 w 1545"/>
              <a:gd name="T7" fmla="*/ 2147483646 h 393"/>
              <a:gd name="T8" fmla="*/ 2147483646 w 1545"/>
              <a:gd name="T9" fmla="*/ 2147483646 h 393"/>
              <a:gd name="T10" fmla="*/ 0 60000 65536"/>
              <a:gd name="T11" fmla="*/ 0 60000 65536"/>
              <a:gd name="T12" fmla="*/ 0 60000 65536"/>
              <a:gd name="T13" fmla="*/ 0 60000 65536"/>
              <a:gd name="T14" fmla="*/ 0 60000 65536"/>
              <a:gd name="T15" fmla="*/ 0 w 1545"/>
              <a:gd name="T16" fmla="*/ 0 h 393"/>
              <a:gd name="T17" fmla="*/ 1545 w 1545"/>
              <a:gd name="T18" fmla="*/ 393 h 393"/>
            </a:gdLst>
            <a:ahLst/>
            <a:cxnLst>
              <a:cxn ang="T10">
                <a:pos x="T0" y="T1"/>
              </a:cxn>
              <a:cxn ang="T11">
                <a:pos x="T2" y="T3"/>
              </a:cxn>
              <a:cxn ang="T12">
                <a:pos x="T4" y="T5"/>
              </a:cxn>
              <a:cxn ang="T13">
                <a:pos x="T6" y="T7"/>
              </a:cxn>
              <a:cxn ang="T14">
                <a:pos x="T8" y="T9"/>
              </a:cxn>
            </a:cxnLst>
            <a:rect l="T15" t="T16" r="T17" b="T18"/>
            <a:pathLst>
              <a:path w="1545" h="393">
                <a:moveTo>
                  <a:pt x="0" y="0"/>
                </a:moveTo>
                <a:cubicBezTo>
                  <a:pt x="54" y="117"/>
                  <a:pt x="108" y="235"/>
                  <a:pt x="240" y="300"/>
                </a:cubicBezTo>
                <a:cubicBezTo>
                  <a:pt x="372" y="365"/>
                  <a:pt x="615" y="387"/>
                  <a:pt x="795" y="390"/>
                </a:cubicBezTo>
                <a:cubicBezTo>
                  <a:pt x="975" y="393"/>
                  <a:pt x="1195" y="365"/>
                  <a:pt x="1320" y="315"/>
                </a:cubicBezTo>
                <a:cubicBezTo>
                  <a:pt x="1445" y="265"/>
                  <a:pt x="1545" y="120"/>
                  <a:pt x="1545" y="90"/>
                </a:cubicBezTo>
              </a:path>
            </a:pathLst>
          </a:cu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785" name="Line 15"/>
          <p:cNvSpPr>
            <a:spLocks noChangeShapeType="1"/>
          </p:cNvSpPr>
          <p:nvPr/>
        </p:nvSpPr>
        <p:spPr bwMode="auto">
          <a:xfrm>
            <a:off x="4703763" y="3881438"/>
            <a:ext cx="190500" cy="0"/>
          </a:xfrm>
          <a:prstGeom prst="line">
            <a:avLst/>
          </a:prstGeom>
          <a:noFill/>
          <a:ln w="28575">
            <a:solidFill>
              <a:srgbClr val="969696"/>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86" name="Line 16"/>
          <p:cNvSpPr>
            <a:spLocks noChangeShapeType="1"/>
          </p:cNvSpPr>
          <p:nvPr/>
        </p:nvSpPr>
        <p:spPr bwMode="auto">
          <a:xfrm>
            <a:off x="4703763" y="3086100"/>
            <a:ext cx="190500" cy="0"/>
          </a:xfrm>
          <a:prstGeom prst="line">
            <a:avLst/>
          </a:prstGeom>
          <a:noFill/>
          <a:ln w="28575">
            <a:solidFill>
              <a:srgbClr val="969696"/>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87" name="Freeform 17"/>
          <p:cNvSpPr>
            <a:spLocks/>
          </p:cNvSpPr>
          <p:nvPr/>
        </p:nvSpPr>
        <p:spPr bwMode="auto">
          <a:xfrm>
            <a:off x="4030663" y="1811338"/>
            <a:ext cx="1541462" cy="371475"/>
          </a:xfrm>
          <a:custGeom>
            <a:avLst/>
            <a:gdLst>
              <a:gd name="T0" fmla="*/ 0 w 2220"/>
              <a:gd name="T1" fmla="*/ 0 h 532"/>
              <a:gd name="T2" fmla="*/ 2147483646 w 2220"/>
              <a:gd name="T3" fmla="*/ 2147483646 h 532"/>
              <a:gd name="T4" fmla="*/ 2147483646 w 2220"/>
              <a:gd name="T5" fmla="*/ 2147483646 h 532"/>
              <a:gd name="T6" fmla="*/ 2147483646 w 2220"/>
              <a:gd name="T7" fmla="*/ 2147483646 h 532"/>
              <a:gd name="T8" fmla="*/ 2147483646 w 2220"/>
              <a:gd name="T9" fmla="*/ 2147483646 h 532"/>
              <a:gd name="T10" fmla="*/ 0 60000 65536"/>
              <a:gd name="T11" fmla="*/ 0 60000 65536"/>
              <a:gd name="T12" fmla="*/ 0 60000 65536"/>
              <a:gd name="T13" fmla="*/ 0 60000 65536"/>
              <a:gd name="T14" fmla="*/ 0 60000 65536"/>
              <a:gd name="T15" fmla="*/ 0 w 2220"/>
              <a:gd name="T16" fmla="*/ 0 h 532"/>
              <a:gd name="T17" fmla="*/ 2220 w 2220"/>
              <a:gd name="T18" fmla="*/ 532 h 532"/>
            </a:gdLst>
            <a:ahLst/>
            <a:cxnLst>
              <a:cxn ang="T10">
                <a:pos x="T0" y="T1"/>
              </a:cxn>
              <a:cxn ang="T11">
                <a:pos x="T2" y="T3"/>
              </a:cxn>
              <a:cxn ang="T12">
                <a:pos x="T4" y="T5"/>
              </a:cxn>
              <a:cxn ang="T13">
                <a:pos x="T6" y="T7"/>
              </a:cxn>
              <a:cxn ang="T14">
                <a:pos x="T8" y="T9"/>
              </a:cxn>
            </a:cxnLst>
            <a:rect l="T15" t="T16" r="T17" b="T18"/>
            <a:pathLst>
              <a:path w="2220" h="532">
                <a:moveTo>
                  <a:pt x="0" y="0"/>
                </a:moveTo>
                <a:cubicBezTo>
                  <a:pt x="77" y="159"/>
                  <a:pt x="155" y="319"/>
                  <a:pt x="344" y="407"/>
                </a:cubicBezTo>
                <a:cubicBezTo>
                  <a:pt x="533" y="495"/>
                  <a:pt x="879" y="532"/>
                  <a:pt x="1139" y="529"/>
                </a:cubicBezTo>
                <a:cubicBezTo>
                  <a:pt x="1399" y="526"/>
                  <a:pt x="1725" y="474"/>
                  <a:pt x="1905" y="390"/>
                </a:cubicBezTo>
                <a:cubicBezTo>
                  <a:pt x="2085" y="306"/>
                  <a:pt x="2155" y="99"/>
                  <a:pt x="2220" y="23"/>
                </a:cubicBezTo>
              </a:path>
            </a:pathLst>
          </a:cu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32788" name="Line 18"/>
          <p:cNvSpPr>
            <a:spLocks noChangeShapeType="1"/>
          </p:cNvSpPr>
          <p:nvPr/>
        </p:nvSpPr>
        <p:spPr bwMode="auto">
          <a:xfrm>
            <a:off x="4651375" y="2182813"/>
            <a:ext cx="315913" cy="0"/>
          </a:xfrm>
          <a:prstGeom prst="line">
            <a:avLst/>
          </a:prstGeom>
          <a:noFill/>
          <a:ln w="28575">
            <a:solidFill>
              <a:srgbClr val="969696"/>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89" name="Line 23"/>
          <p:cNvSpPr>
            <a:spLocks noChangeShapeType="1"/>
          </p:cNvSpPr>
          <p:nvPr/>
        </p:nvSpPr>
        <p:spPr bwMode="auto">
          <a:xfrm flipH="1" flipV="1">
            <a:off x="4170363" y="2393950"/>
            <a:ext cx="481012" cy="2290763"/>
          </a:xfrm>
          <a:prstGeom prst="line">
            <a:avLst/>
          </a:prstGeom>
          <a:noFill/>
          <a:ln w="28575">
            <a:solidFill>
              <a:schemeClr val="bg2"/>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90" name="Line 24"/>
          <p:cNvSpPr>
            <a:spLocks noChangeShapeType="1"/>
          </p:cNvSpPr>
          <p:nvPr/>
        </p:nvSpPr>
        <p:spPr bwMode="auto">
          <a:xfrm flipV="1">
            <a:off x="4946650" y="2393950"/>
            <a:ext cx="490538" cy="2290763"/>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91" name="Line 38"/>
          <p:cNvSpPr>
            <a:spLocks noChangeShapeType="1"/>
          </p:cNvSpPr>
          <p:nvPr/>
        </p:nvSpPr>
        <p:spPr bwMode="auto">
          <a:xfrm flipV="1">
            <a:off x="868363" y="5238750"/>
            <a:ext cx="7702550" cy="19050"/>
          </a:xfrm>
          <a:prstGeom prst="line">
            <a:avLst/>
          </a:prstGeom>
          <a:noFill/>
          <a:ln w="127000">
            <a:solidFill>
              <a:schemeClr val="tx2"/>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1002" name="AutoShape 42"/>
          <p:cNvSpPr>
            <a:spLocks noChangeArrowheads="1"/>
          </p:cNvSpPr>
          <p:nvPr/>
        </p:nvSpPr>
        <p:spPr bwMode="auto">
          <a:xfrm rot="16200000" flipV="1">
            <a:off x="2597151" y="3308350"/>
            <a:ext cx="1181100" cy="27400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33399">
              <a:alpha val="59999"/>
            </a:srgbClr>
          </a:solidFill>
          <a:ln w="9525" algn="ctr">
            <a:solidFill>
              <a:srgbClr val="6666FF"/>
            </a:solidFill>
            <a:miter lim="800000"/>
            <a:headEnd/>
            <a:tailEnd/>
          </a:ln>
        </p:spPr>
        <p:txBody>
          <a:bodyPr rot="10800000" vert="eaVert" wrap="none" anchor="ctr"/>
          <a:lstStyle/>
          <a:p>
            <a:endParaRPr lang="en-AU"/>
          </a:p>
        </p:txBody>
      </p:sp>
      <p:sp>
        <p:nvSpPr>
          <p:cNvPr id="41003" name="AutoShape 43"/>
          <p:cNvSpPr>
            <a:spLocks noChangeArrowheads="1"/>
          </p:cNvSpPr>
          <p:nvPr/>
        </p:nvSpPr>
        <p:spPr bwMode="auto">
          <a:xfrm rot="-5400000">
            <a:off x="5728494" y="3434557"/>
            <a:ext cx="1123950" cy="25320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33399">
              <a:alpha val="63921"/>
            </a:srgbClr>
          </a:solidFill>
          <a:ln w="9525" algn="ctr">
            <a:solidFill>
              <a:srgbClr val="6666FF"/>
            </a:solidFill>
            <a:miter lim="800000"/>
            <a:headEnd/>
            <a:tailEnd/>
          </a:ln>
        </p:spPr>
        <p:txBody>
          <a:bodyPr vert="eaVert" wrap="none" anchor="ctr"/>
          <a:lstStyle/>
          <a:p>
            <a:endParaRPr lang="en-AU"/>
          </a:p>
        </p:txBody>
      </p:sp>
      <p:sp>
        <p:nvSpPr>
          <p:cNvPr id="35870" name="Line 20"/>
          <p:cNvSpPr>
            <a:spLocks noChangeShapeType="1"/>
          </p:cNvSpPr>
          <p:nvPr/>
        </p:nvSpPr>
        <p:spPr bwMode="auto">
          <a:xfrm flipH="1">
            <a:off x="6346825" y="4438650"/>
            <a:ext cx="811213" cy="431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2795" name="Text Box 39"/>
          <p:cNvSpPr txBox="1">
            <a:spLocks noChangeArrowheads="1"/>
          </p:cNvSpPr>
          <p:nvPr/>
        </p:nvSpPr>
        <p:spPr bwMode="auto">
          <a:xfrm>
            <a:off x="4191000" y="1539875"/>
            <a:ext cx="1270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“Funnel” of visible</a:t>
            </a:r>
            <a:r>
              <a:rPr lang="en-US" altLang="en-US" sz="1800" b="1">
                <a:solidFill>
                  <a:schemeClr val="bg2"/>
                </a:solidFill>
                <a:latin typeface="Arial" panose="020B0604020202020204" pitchFamily="34" charset="0"/>
              </a:rPr>
              <a:t> </a:t>
            </a:r>
            <a:r>
              <a:rPr lang="en-US" altLang="en-US" sz="1800" b="1">
                <a:latin typeface="Arial" panose="020B0604020202020204" pitchFamily="34" charset="0"/>
              </a:rPr>
              <a:t>rising water vapour and warm air</a:t>
            </a:r>
          </a:p>
        </p:txBody>
      </p:sp>
      <p:sp>
        <p:nvSpPr>
          <p:cNvPr id="35882" name="Text Box 42"/>
          <p:cNvSpPr txBox="1">
            <a:spLocks noChangeArrowheads="1"/>
          </p:cNvSpPr>
          <p:nvPr/>
        </p:nvSpPr>
        <p:spPr bwMode="auto">
          <a:xfrm>
            <a:off x="250825" y="5391150"/>
            <a:ext cx="8893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b="1">
                <a:latin typeface="Arial" panose="020B0604020202020204" pitchFamily="34" charset="0"/>
              </a:rPr>
              <a:t>The vortex mechanism </a:t>
            </a:r>
            <a:r>
              <a:rPr lang="en-US" altLang="en-US" sz="2400" b="1">
                <a:solidFill>
                  <a:srgbClr val="FF3300"/>
                </a:solidFill>
                <a:latin typeface="Arial" panose="020B0604020202020204" pitchFamily="34" charset="0"/>
              </a:rPr>
              <a:t>inherently minimizes entrainment </a:t>
            </a:r>
            <a:r>
              <a:rPr lang="en-US" altLang="en-US" sz="2400" b="1">
                <a:latin typeface="Arial" panose="020B0604020202020204" pitchFamily="34" charset="0"/>
              </a:rPr>
              <a:t>between the highly buoyant updraft stream and the surrounding atmosphere</a:t>
            </a:r>
          </a:p>
        </p:txBody>
      </p:sp>
      <p:sp>
        <p:nvSpPr>
          <p:cNvPr id="22558" name="Line 44"/>
          <p:cNvSpPr>
            <a:spLocks noChangeShapeType="1"/>
          </p:cNvSpPr>
          <p:nvPr/>
        </p:nvSpPr>
        <p:spPr bwMode="auto">
          <a:xfrm flipH="1" flipV="1">
            <a:off x="4165600" y="1566863"/>
            <a:ext cx="188913" cy="1176337"/>
          </a:xfrm>
          <a:prstGeom prst="line">
            <a:avLst/>
          </a:prstGeom>
          <a:noFill/>
          <a:ln w="57150">
            <a:solidFill>
              <a:schemeClr val="tx1">
                <a:lumMod val="75000"/>
                <a:lumOff val="25000"/>
              </a:schemeClr>
            </a:solidFill>
            <a:round/>
            <a:headEnd/>
            <a:tailEnd type="triangle" w="med" len="med"/>
          </a:ln>
        </p:spPr>
        <p:txBody>
          <a:bodyPr/>
          <a:lstStyle/>
          <a:p>
            <a:pPr eaLnBrk="1" hangingPunct="1">
              <a:defRPr/>
            </a:pPr>
            <a:endParaRPr lang="en-AU" dirty="0">
              <a:latin typeface="Arial" charset="0"/>
              <a:cs typeface="Arial" charset="0"/>
            </a:endParaRPr>
          </a:p>
        </p:txBody>
      </p:sp>
      <p:sp>
        <p:nvSpPr>
          <p:cNvPr id="22559" name="Line 45"/>
          <p:cNvSpPr>
            <a:spLocks noChangeShapeType="1"/>
          </p:cNvSpPr>
          <p:nvPr/>
        </p:nvSpPr>
        <p:spPr bwMode="auto">
          <a:xfrm flipV="1">
            <a:off x="5203825" y="1603375"/>
            <a:ext cx="188913" cy="1176338"/>
          </a:xfrm>
          <a:prstGeom prst="line">
            <a:avLst/>
          </a:prstGeom>
          <a:noFill/>
          <a:ln w="57150">
            <a:solidFill>
              <a:schemeClr val="tx1">
                <a:lumMod val="75000"/>
                <a:lumOff val="25000"/>
              </a:schemeClr>
            </a:solidFill>
            <a:round/>
            <a:headEnd/>
            <a:tailEnd type="triangle" w="med" len="med"/>
          </a:ln>
        </p:spPr>
        <p:txBody>
          <a:bodyPr/>
          <a:lstStyle/>
          <a:p>
            <a:pPr eaLnBrk="1" hangingPunct="1">
              <a:defRPr/>
            </a:pPr>
            <a:endParaRPr lang="en-AU" dirty="0">
              <a:latin typeface="Arial" charset="0"/>
              <a:cs typeface="Arial" charset="0"/>
            </a:endParaRPr>
          </a:p>
        </p:txBody>
      </p:sp>
      <p:sp>
        <p:nvSpPr>
          <p:cNvPr id="32799" name="Line 48"/>
          <p:cNvSpPr>
            <a:spLocks noChangeShapeType="1"/>
          </p:cNvSpPr>
          <p:nvPr/>
        </p:nvSpPr>
        <p:spPr bwMode="auto">
          <a:xfrm flipH="1" flipV="1">
            <a:off x="3635375" y="1792288"/>
            <a:ext cx="320675" cy="1192212"/>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41008" name="AutoShape 48"/>
          <p:cNvSpPr>
            <a:spLocks noChangeArrowheads="1"/>
          </p:cNvSpPr>
          <p:nvPr/>
        </p:nvSpPr>
        <p:spPr bwMode="auto">
          <a:xfrm flipV="1">
            <a:off x="5686425" y="2400300"/>
            <a:ext cx="1238250" cy="1676400"/>
          </a:xfrm>
          <a:prstGeom prst="curvedLeftArrow">
            <a:avLst>
              <a:gd name="adj1" fmla="val 27077"/>
              <a:gd name="adj2" fmla="val 54154"/>
              <a:gd name="adj3" fmla="val 33333"/>
            </a:avLst>
          </a:prstGeom>
          <a:solidFill>
            <a:schemeClr val="accent1"/>
          </a:solidFill>
          <a:ln w="9525">
            <a:solidFill>
              <a:srgbClr val="B2BABA"/>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35871" name="Line 21"/>
          <p:cNvSpPr>
            <a:spLocks noChangeShapeType="1"/>
          </p:cNvSpPr>
          <p:nvPr/>
        </p:nvSpPr>
        <p:spPr bwMode="auto">
          <a:xfrm rot="10800000" flipV="1">
            <a:off x="6042025" y="2122488"/>
            <a:ext cx="322263" cy="52863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35869" name="Text Box 19"/>
          <p:cNvSpPr txBox="1">
            <a:spLocks noChangeArrowheads="1"/>
          </p:cNvSpPr>
          <p:nvPr/>
        </p:nvSpPr>
        <p:spPr bwMode="auto">
          <a:xfrm>
            <a:off x="5903913" y="3467100"/>
            <a:ext cx="26749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6868" tIns="43434" rIns="86868" bIns="43434"/>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b="1">
                <a:latin typeface="Arial" panose="020B0604020202020204" pitchFamily="34" charset="0"/>
              </a:rPr>
              <a:t>Moist air within the stagnant boundary layer is able to move towards the low pressure “eye” due to the relative lack of centrifugal force</a:t>
            </a:r>
            <a:endParaRPr lang="en-US" altLang="en-US" sz="1800" b="1">
              <a:latin typeface="Arial" panose="020B0604020202020204" pitchFamily="34" charset="0"/>
            </a:endParaRPr>
          </a:p>
        </p:txBody>
      </p:sp>
      <p:sp>
        <p:nvSpPr>
          <p:cNvPr id="35872" name="Text Box 22"/>
          <p:cNvSpPr txBox="1">
            <a:spLocks noChangeArrowheads="1"/>
          </p:cNvSpPr>
          <p:nvPr/>
        </p:nvSpPr>
        <p:spPr bwMode="auto">
          <a:xfrm>
            <a:off x="6315075" y="1409700"/>
            <a:ext cx="26812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6868" tIns="43434" rIns="86868" bIns="43434"/>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200" b="1">
                <a:solidFill>
                  <a:srgbClr val="FF0000"/>
                </a:solidFill>
                <a:latin typeface="Arial" panose="020B0604020202020204" pitchFamily="34" charset="0"/>
              </a:rPr>
              <a:t>Air at altitude rotates with the vortex and cannot enter the cone of the vortex eye.</a:t>
            </a:r>
          </a:p>
          <a:p>
            <a:pPr eaLnBrk="1" hangingPunct="1">
              <a:spcBef>
                <a:spcPct val="0"/>
              </a:spcBef>
              <a:buFontTx/>
              <a:buNone/>
            </a:pPr>
            <a:r>
              <a:rPr lang="en-US" altLang="en-US" sz="1200" b="1">
                <a:solidFill>
                  <a:srgbClr val="FF0000"/>
                </a:solidFill>
                <a:latin typeface="Arial" panose="020B0604020202020204" pitchFamily="34" charset="0"/>
              </a:rPr>
              <a:t>On the other hand, less dense water vapour content is preferentially displaced towards the eye by the centrifugal field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7"/>
                                        </p:tgtEl>
                                        <p:attrNameLst>
                                          <p:attrName>style.visibility</p:attrName>
                                        </p:attrNameLst>
                                      </p:cBhvr>
                                      <p:to>
                                        <p:strVal val="visible"/>
                                      </p:to>
                                    </p:set>
                                    <p:animEffect transition="in" filter="blinds(horizontal)">
                                      <p:cBhvr>
                                        <p:cTn id="7" dur="500"/>
                                        <p:tgtEl>
                                          <p:spTgt spid="4099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008"/>
                                        </p:tgtEl>
                                        <p:attrNameLst>
                                          <p:attrName>style.visibility</p:attrName>
                                        </p:attrNameLst>
                                      </p:cBhvr>
                                      <p:to>
                                        <p:strVal val="visible"/>
                                      </p:to>
                                    </p:set>
                                    <p:animEffect transition="in" filter="blinds(horizontal)">
                                      <p:cBhvr>
                                        <p:cTn id="10" dur="500"/>
                                        <p:tgtEl>
                                          <p:spTgt spid="41008"/>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410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869"/>
                                        </p:tgtEl>
                                        <p:attrNameLst>
                                          <p:attrName>style.visibility</p:attrName>
                                        </p:attrNameLst>
                                      </p:cBhvr>
                                      <p:to>
                                        <p:strVal val="visible"/>
                                      </p:to>
                                    </p:set>
                                  </p:childTnLst>
                                </p:cTn>
                              </p:par>
                              <p:par>
                                <p:cTn id="21" presetID="3" presetClass="entr" presetSubtype="10" fill="hold" grpId="0" nodeType="withEffect">
                                  <p:stCondLst>
                                    <p:cond delay="0"/>
                                  </p:stCondLst>
                                  <p:childTnLst>
                                    <p:set>
                                      <p:cBhvr>
                                        <p:cTn id="22" dur="1" fill="hold">
                                          <p:stCondLst>
                                            <p:cond delay="0"/>
                                          </p:stCondLst>
                                        </p:cTn>
                                        <p:tgtEl>
                                          <p:spTgt spid="41002"/>
                                        </p:tgtEl>
                                        <p:attrNameLst>
                                          <p:attrName>style.visibility</p:attrName>
                                        </p:attrNameLst>
                                      </p:cBhvr>
                                      <p:to>
                                        <p:strVal val="visible"/>
                                      </p:to>
                                    </p:set>
                                    <p:animEffect transition="in" filter="blinds(horizontal)">
                                      <p:cBhvr>
                                        <p:cTn id="23" dur="500"/>
                                        <p:tgtEl>
                                          <p:spTgt spid="4100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5870"/>
                                        </p:tgtEl>
                                        <p:attrNameLst>
                                          <p:attrName>style.visibility</p:attrName>
                                        </p:attrNameLst>
                                      </p:cBhvr>
                                      <p:to>
                                        <p:strVal val="visible"/>
                                      </p:to>
                                    </p:set>
                                  </p:childTnLst>
                                </p:cTn>
                              </p:par>
                              <p:par>
                                <p:cTn id="26" presetID="3" presetClass="entr" presetSubtype="10" fill="hold" grpId="0" nodeType="withEffect">
                                  <p:stCondLst>
                                    <p:cond delay="0"/>
                                  </p:stCondLst>
                                  <p:childTnLst>
                                    <p:set>
                                      <p:cBhvr>
                                        <p:cTn id="27" dur="1" fill="hold">
                                          <p:stCondLst>
                                            <p:cond delay="0"/>
                                          </p:stCondLst>
                                        </p:cTn>
                                        <p:tgtEl>
                                          <p:spTgt spid="41003"/>
                                        </p:tgtEl>
                                        <p:attrNameLst>
                                          <p:attrName>style.visibility</p:attrName>
                                        </p:attrNameLst>
                                      </p:cBhvr>
                                      <p:to>
                                        <p:strVal val="visible"/>
                                      </p:to>
                                    </p:set>
                                    <p:animEffect transition="in" filter="blinds(horizontal)">
                                      <p:cBhvr>
                                        <p:cTn id="28" dur="500"/>
                                        <p:tgtEl>
                                          <p:spTgt spid="410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35882">
                                            <p:txEl>
                                              <p:pRg st="0" end="0"/>
                                            </p:txEl>
                                          </p:spTgt>
                                        </p:tgtEl>
                                        <p:attrNameLst>
                                          <p:attrName>style.visibility</p:attrName>
                                        </p:attrNameLst>
                                      </p:cBhvr>
                                      <p:to>
                                        <p:strVal val="visible"/>
                                      </p:to>
                                    </p:set>
                                    <p:animEffect transition="in" filter="blinds(horizontal)">
                                      <p:cBhvr>
                                        <p:cTn id="33" dur="500"/>
                                        <p:tgtEl>
                                          <p:spTgt spid="358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7" grpId="0" animBg="1"/>
      <p:bldP spid="41002" grpId="0" animBg="1"/>
      <p:bldP spid="41003" grpId="0" animBg="1"/>
      <p:bldP spid="35870" grpId="0" animBg="1"/>
      <p:bldP spid="41008" grpId="0" animBg="1"/>
      <p:bldP spid="41008" grpId="1" animBg="1"/>
      <p:bldP spid="35871" grpId="0" animBg="1"/>
      <p:bldP spid="35869" grpId="0"/>
      <p:bldP spid="3587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88" y="836613"/>
            <a:ext cx="8640762" cy="5539978"/>
          </a:xfrm>
          <a:prstGeom prst="rect">
            <a:avLst/>
          </a:prstGeom>
          <a:noFill/>
        </p:spPr>
        <p:txBody>
          <a:bodyPr>
            <a:spAutoFit/>
          </a:bodyPr>
          <a:lstStyle/>
          <a:p>
            <a:pPr eaLnBrk="1" hangingPunct="1">
              <a:defRPr/>
            </a:pPr>
            <a:r>
              <a:rPr lang="en-AU" sz="3200" dirty="0">
                <a:latin typeface="+mn-lt"/>
                <a:cs typeface="Arial" charset="0"/>
              </a:rPr>
              <a:t>…[If] China became an ever bigger customer on world grain markets... grain prices could steadily rise, contributing to inflation and making it harder for other developing countries to buy food.</a:t>
            </a:r>
          </a:p>
          <a:p>
            <a:pPr eaLnBrk="1" hangingPunct="1">
              <a:defRPr/>
            </a:pPr>
            <a:endParaRPr lang="en-AU" sz="3200" dirty="0">
              <a:latin typeface="+mn-lt"/>
              <a:cs typeface="Arial" charset="0"/>
            </a:endParaRPr>
          </a:p>
          <a:p>
            <a:pPr eaLnBrk="1" hangingPunct="1">
              <a:defRPr/>
            </a:pPr>
            <a:r>
              <a:rPr lang="en-AU" sz="3200" dirty="0">
                <a:latin typeface="+mn-lt"/>
                <a:cs typeface="Arial" charset="0"/>
              </a:rPr>
              <a:t>The social implications would also be significant inside China. Near Shijiazhuang… [farms] depend on wells that are more than [200 metres] deep. Not planting winter wheat would amount to economic suicide.</a:t>
            </a:r>
          </a:p>
          <a:p>
            <a:pPr algn="r" eaLnBrk="1" hangingPunct="1">
              <a:defRPr/>
            </a:pPr>
            <a:r>
              <a:rPr lang="en-AU" sz="1600" dirty="0">
                <a:latin typeface="+mn-lt"/>
                <a:cs typeface="Arial" charset="0"/>
                <a:hlinkClick r:id="rId2"/>
              </a:rPr>
              <a:t>http://www.nytimes.com/2007/09/28/world/asia/28water.html</a:t>
            </a:r>
            <a:endParaRPr lang="en-AU" sz="3200" dirty="0">
              <a:latin typeface="+mn-lt"/>
              <a:cs typeface="Arial" charset="0"/>
            </a:endParaRPr>
          </a:p>
          <a:p>
            <a:pPr eaLnBrk="1" hangingPunct="1">
              <a:defRPr/>
            </a:pPr>
            <a:endParaRPr lang="en-AU" dirty="0">
              <a:latin typeface="Arial" charset="0"/>
              <a:cs typeface="Arial" charset="0"/>
            </a:endParaRPr>
          </a:p>
        </p:txBody>
      </p:sp>
      <p:sp>
        <p:nvSpPr>
          <p:cNvPr id="4" name="TextBox 3"/>
          <p:cNvSpPr txBox="1"/>
          <p:nvPr/>
        </p:nvSpPr>
        <p:spPr>
          <a:xfrm>
            <a:off x="755650" y="0"/>
            <a:ext cx="7345363" cy="646113"/>
          </a:xfrm>
          <a:prstGeom prst="rect">
            <a:avLst/>
          </a:prstGeom>
          <a:noFill/>
        </p:spPr>
        <p:txBody>
          <a:bodyPr>
            <a:spAutoFit/>
          </a:bodyPr>
          <a:lstStyle/>
          <a:p>
            <a:pPr algn="ctr" eaLnBrk="1" hangingPunct="1">
              <a:defRPr/>
            </a:pPr>
            <a:r>
              <a:rPr lang="en-AU" sz="3200" b="1" dirty="0">
                <a:latin typeface="+mn-lt"/>
                <a:cs typeface="Arial" charset="0"/>
              </a:rPr>
              <a:t>China’s</a:t>
            </a:r>
            <a:r>
              <a:rPr lang="en-AU" sz="3600" b="1" dirty="0">
                <a:latin typeface="+mn-lt"/>
                <a:cs typeface="Arial" charset="0"/>
              </a:rPr>
              <a:t> water supply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5" y="476250"/>
            <a:ext cx="8558213"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4"/>
          <p:cNvSpPr>
            <a:spLocks noChangeArrowheads="1"/>
          </p:cNvSpPr>
          <p:nvPr/>
        </p:nvSpPr>
        <p:spPr bwMode="auto">
          <a:xfrm>
            <a:off x="219075" y="6121400"/>
            <a:ext cx="901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a:hlinkClick r:id="rId3"/>
              </a:rPr>
              <a:t>http://www.curtin.edu.au/research/cusp/local/docs/geothermal-oldmeadow-marinova.pdf</a:t>
            </a:r>
            <a:endParaRPr lang="en-AU" altLang="en-US" sz="1600"/>
          </a:p>
          <a:p>
            <a:pPr eaLnBrk="1" hangingPunct="1"/>
            <a:endParaRPr lang="en-AU" altLang="en-US" sz="400"/>
          </a:p>
        </p:txBody>
      </p:sp>
      <p:sp>
        <p:nvSpPr>
          <p:cNvPr id="179204" name="TextBox 1"/>
          <p:cNvSpPr txBox="1">
            <a:spLocks noChangeArrowheads="1"/>
          </p:cNvSpPr>
          <p:nvPr/>
        </p:nvSpPr>
        <p:spPr bwMode="auto">
          <a:xfrm>
            <a:off x="-20638" y="28575"/>
            <a:ext cx="91646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500" b="1"/>
              <a:t>Where would the system best be located?</a:t>
            </a:r>
          </a:p>
        </p:txBody>
      </p:sp>
      <p:sp>
        <p:nvSpPr>
          <p:cNvPr id="6" name="Rectangle 5"/>
          <p:cNvSpPr/>
          <p:nvPr/>
        </p:nvSpPr>
        <p:spPr>
          <a:xfrm>
            <a:off x="2124075" y="5454650"/>
            <a:ext cx="107950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a:spLocks noChangeArrowheads="1"/>
          </p:cNvSpPr>
          <p:nvPr/>
        </p:nvSpPr>
        <p:spPr bwMode="auto">
          <a:xfrm>
            <a:off x="1811338" y="4986338"/>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b="1">
                <a:solidFill>
                  <a:srgbClr val="FF0000"/>
                </a:solidFill>
              </a:rPr>
              <a:t>Sedimentary aquifer geothermal 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p:cNvPicPr>
            <a:picLocks noChangeAspect="1" noChangeArrowheads="1"/>
          </p:cNvPicPr>
          <p:nvPr/>
        </p:nvPicPr>
        <p:blipFill>
          <a:blip r:embed="rId2">
            <a:extLst>
              <a:ext uri="{28A0092B-C50C-407E-A947-70E740481C1C}">
                <a14:useLocalDpi xmlns:a14="http://schemas.microsoft.com/office/drawing/2010/main" val="0"/>
              </a:ext>
            </a:extLst>
          </a:blip>
          <a:srcRect l="26515" t="14021" r="27623" b="8990"/>
          <a:stretch>
            <a:fillRect/>
          </a:stretch>
        </p:blipFill>
        <p:spPr bwMode="auto">
          <a:xfrm>
            <a:off x="1538288" y="592138"/>
            <a:ext cx="5851525"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Box 2"/>
          <p:cNvSpPr txBox="1">
            <a:spLocks noChangeArrowheads="1"/>
          </p:cNvSpPr>
          <p:nvPr/>
        </p:nvSpPr>
        <p:spPr bwMode="auto">
          <a:xfrm>
            <a:off x="395288" y="0"/>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600" b="1"/>
              <a:t>Hot sedimentary aquifer example </a:t>
            </a:r>
          </a:p>
        </p:txBody>
      </p:sp>
      <p:sp>
        <p:nvSpPr>
          <p:cNvPr id="4" name="TextBox 3"/>
          <p:cNvSpPr txBox="1">
            <a:spLocks noChangeArrowheads="1"/>
          </p:cNvSpPr>
          <p:nvPr/>
        </p:nvSpPr>
        <p:spPr bwMode="auto">
          <a:xfrm>
            <a:off x="611188" y="6381750"/>
            <a:ext cx="770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b="1"/>
              <a:t>Total sustainable yield approximately 200 MW</a:t>
            </a:r>
            <a:r>
              <a:rPr lang="en-AU" altLang="en-US" b="1" baseline="-25000"/>
              <a:t>th</a:t>
            </a:r>
          </a:p>
        </p:txBody>
      </p:sp>
      <p:sp>
        <p:nvSpPr>
          <p:cNvPr id="180229" name="TextBox 4"/>
          <p:cNvSpPr txBox="1">
            <a:spLocks noChangeArrowheads="1"/>
          </p:cNvSpPr>
          <p:nvPr/>
        </p:nvSpPr>
        <p:spPr bwMode="auto">
          <a:xfrm>
            <a:off x="5508625" y="981075"/>
            <a:ext cx="345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Gnangara mound north of Perth, Western Australia</a:t>
            </a:r>
          </a:p>
        </p:txBody>
      </p:sp>
      <p:cxnSp>
        <p:nvCxnSpPr>
          <p:cNvPr id="7" name="Straight Arrow Connector 6"/>
          <p:cNvCxnSpPr>
            <a:stCxn id="180229" idx="1"/>
          </p:cNvCxnSpPr>
          <p:nvPr/>
        </p:nvCxnSpPr>
        <p:spPr>
          <a:xfrm flipH="1">
            <a:off x="4787900" y="1303338"/>
            <a:ext cx="720725" cy="612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08625" y="5732463"/>
            <a:ext cx="17272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0" y="0"/>
            <a:ext cx="9144000" cy="692150"/>
          </a:xfrm>
        </p:spPr>
        <p:txBody>
          <a:bodyPr/>
          <a:lstStyle/>
          <a:p>
            <a:r>
              <a:rPr lang="en-AU" altLang="en-US" sz="4000" b="1"/>
              <a:t>How high would the vortex need to be?</a:t>
            </a:r>
          </a:p>
        </p:txBody>
      </p:sp>
      <p:sp>
        <p:nvSpPr>
          <p:cNvPr id="181251" name="Content Placeholder 2"/>
          <p:cNvSpPr>
            <a:spLocks noGrp="1"/>
          </p:cNvSpPr>
          <p:nvPr>
            <p:ph idx="1"/>
          </p:nvPr>
        </p:nvSpPr>
        <p:spPr>
          <a:xfrm>
            <a:off x="457200" y="1268413"/>
            <a:ext cx="8229600" cy="5256212"/>
          </a:xfrm>
        </p:spPr>
        <p:txBody>
          <a:bodyPr/>
          <a:lstStyle/>
          <a:p>
            <a:r>
              <a:rPr lang="en-AU" altLang="en-US" sz="2800"/>
              <a:t>For maximum precipitation, the top of the vortex should be towards the top of the troposphere (ref Emanuel chart slide 23)</a:t>
            </a:r>
          </a:p>
          <a:p>
            <a:r>
              <a:rPr lang="en-AU" altLang="en-US" sz="2800"/>
              <a:t>As the Carnot efficiency is a function of temperature differential, again, higher altitudes will give higher efficiencies</a:t>
            </a:r>
          </a:p>
          <a:p>
            <a:r>
              <a:rPr lang="en-AU" altLang="en-US" sz="2800"/>
              <a:t>In general, the system should aim to achieve altitudes above about five kilometres. The solar updraft tower with a one kilometre high stack can only achieve an efficiency in the order of 3%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457200" y="0"/>
            <a:ext cx="8229600" cy="692150"/>
          </a:xfrm>
        </p:spPr>
        <p:txBody>
          <a:bodyPr/>
          <a:lstStyle/>
          <a:p>
            <a:pPr eaLnBrk="1" hangingPunct="1"/>
            <a:r>
              <a:rPr lang="en-US" altLang="en-US" sz="4000" b="1"/>
              <a:t>The Carnot Potential Wind Speed</a:t>
            </a:r>
          </a:p>
        </p:txBody>
      </p:sp>
      <p:pic>
        <p:nvPicPr>
          <p:cNvPr id="1822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719138" y="1468438"/>
            <a:ext cx="78200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6"/>
          <p:cNvSpPr txBox="1">
            <a:spLocks noChangeArrowheads="1"/>
          </p:cNvSpPr>
          <p:nvPr/>
        </p:nvSpPr>
        <p:spPr bwMode="auto">
          <a:xfrm>
            <a:off x="341313" y="1412875"/>
            <a:ext cx="2097087"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latin typeface="Arial" panose="020B0604020202020204" pitchFamily="34" charset="0"/>
              </a:rPr>
              <a:t>Map showing the maximum wind speed in MPH achievable by tropical cyclones over the course of an average year according to Carnot’s theory of heat engines.</a:t>
            </a:r>
          </a:p>
          <a:p>
            <a:pPr eaLnBrk="1" hangingPunct="1">
              <a:spcBef>
                <a:spcPct val="50000"/>
              </a:spcBef>
              <a:buFontTx/>
              <a:buNone/>
            </a:pPr>
            <a:endParaRPr lang="en-US" altLang="en-US" sz="1400" b="1">
              <a:latin typeface="Arial" panose="020B0604020202020204" pitchFamily="34" charset="0"/>
            </a:endParaRPr>
          </a:p>
          <a:p>
            <a:pPr eaLnBrk="1" hangingPunct="1">
              <a:spcBef>
                <a:spcPct val="50000"/>
              </a:spcBef>
              <a:buFontTx/>
              <a:buNone/>
            </a:pPr>
            <a:r>
              <a:rPr lang="en-US" altLang="en-US" sz="1000" b="1">
                <a:latin typeface="Arial" panose="020B0604020202020204" pitchFamily="34" charset="0"/>
              </a:rPr>
              <a:t>Source: </a:t>
            </a:r>
            <a:r>
              <a:rPr lang="en-US" altLang="en-US" sz="1000" b="1" i="1">
                <a:latin typeface="Arial" panose="020B0604020202020204" pitchFamily="34" charset="0"/>
              </a:rPr>
              <a:t>Divine Wind</a:t>
            </a:r>
            <a:r>
              <a:rPr lang="en-US" altLang="en-US" sz="1000" b="1">
                <a:latin typeface="Arial" panose="020B0604020202020204" pitchFamily="34" charset="0"/>
              </a:rPr>
              <a:t>  by MIT Professor Kerry Emanuel</a:t>
            </a:r>
            <a:r>
              <a:rPr lang="en-US" altLang="en-US" sz="1200" b="1">
                <a:latin typeface="Arial" panose="020B0604020202020204" pitchFamily="34" charset="0"/>
              </a:rPr>
              <a:t>   </a:t>
            </a:r>
          </a:p>
          <a:p>
            <a:pPr eaLnBrk="1" hangingPunct="1">
              <a:spcBef>
                <a:spcPct val="50000"/>
              </a:spcBef>
              <a:buFontTx/>
              <a:buNone/>
            </a:pPr>
            <a:r>
              <a:rPr lang="en-US" altLang="en-US" sz="1200" b="1">
                <a:latin typeface="Arial" panose="020B0604020202020204" pitchFamily="34" charset="0"/>
              </a:rPr>
              <a: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0" y="0"/>
            <a:ext cx="9144000" cy="922338"/>
          </a:xfrm>
        </p:spPr>
        <p:txBody>
          <a:bodyPr/>
          <a:lstStyle/>
          <a:p>
            <a:r>
              <a:rPr lang="en-AU" altLang="en-US" sz="4000" b="1"/>
              <a:t>How can a small-scale prototype be built?</a:t>
            </a:r>
          </a:p>
        </p:txBody>
      </p:sp>
      <p:sp>
        <p:nvSpPr>
          <p:cNvPr id="3" name="Content Placeholder 2"/>
          <p:cNvSpPr>
            <a:spLocks noGrp="1"/>
          </p:cNvSpPr>
          <p:nvPr>
            <p:ph idx="1"/>
          </p:nvPr>
        </p:nvSpPr>
        <p:spPr>
          <a:xfrm>
            <a:off x="457200" y="765175"/>
            <a:ext cx="8229600" cy="5688013"/>
          </a:xfrm>
        </p:spPr>
        <p:txBody>
          <a:bodyPr/>
          <a:lstStyle/>
          <a:p>
            <a:pPr marL="0" indent="0">
              <a:buFont typeface="Arial" charset="0"/>
              <a:buNone/>
              <a:defRPr/>
            </a:pPr>
            <a:r>
              <a:rPr lang="en-AU" dirty="0"/>
              <a:t>The prototype should arguably be energised by the following:</a:t>
            </a:r>
          </a:p>
          <a:p>
            <a:pPr>
              <a:buFont typeface="Arial" charset="0"/>
              <a:buChar char="•"/>
              <a:defRPr/>
            </a:pPr>
            <a:r>
              <a:rPr lang="en-AU" dirty="0"/>
              <a:t>Utilisation of waste gases from industrial processes, particularly those containing high water  vapour content</a:t>
            </a:r>
          </a:p>
          <a:p>
            <a:pPr>
              <a:buFont typeface="Arial" charset="0"/>
              <a:buChar char="•"/>
              <a:defRPr/>
            </a:pPr>
            <a:r>
              <a:rPr lang="en-AU" dirty="0"/>
              <a:t>Injection of high velocity gases into a vortex chamber</a:t>
            </a:r>
          </a:p>
          <a:p>
            <a:pPr marL="0" indent="0">
              <a:buFont typeface="Arial" charset="0"/>
              <a:buNone/>
              <a:defRPr/>
            </a:pPr>
            <a:r>
              <a:rPr lang="en-AU" dirty="0"/>
              <a:t>This would facilitate demonstration of the principle of the updraft vortex, while eliminating the need for a relatively expensive heat exchange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454025" y="-3175"/>
            <a:ext cx="8229600" cy="561975"/>
          </a:xfrm>
        </p:spPr>
        <p:txBody>
          <a:bodyPr/>
          <a:lstStyle/>
          <a:p>
            <a:r>
              <a:rPr lang="en-AU" altLang="en-US" sz="3600" b="1"/>
              <a:t>Sketch of “20 metre” prototype</a:t>
            </a:r>
          </a:p>
        </p:txBody>
      </p:sp>
      <p:grpSp>
        <p:nvGrpSpPr>
          <p:cNvPr id="2" name="Group 1">
            <a:extLst>
              <a:ext uri="{FF2B5EF4-FFF2-40B4-BE49-F238E27FC236}">
                <a16:creationId xmlns:a16="http://schemas.microsoft.com/office/drawing/2014/main" id="{7A2D6D15-9B15-4FD8-894C-B4F05F04028B}"/>
              </a:ext>
            </a:extLst>
          </p:cNvPr>
          <p:cNvGrpSpPr/>
          <p:nvPr/>
        </p:nvGrpSpPr>
        <p:grpSpPr>
          <a:xfrm>
            <a:off x="86581" y="836712"/>
            <a:ext cx="8964488" cy="5608969"/>
            <a:chOff x="11755" y="332656"/>
            <a:chExt cx="9388340" cy="5958889"/>
          </a:xfrm>
        </p:grpSpPr>
        <p:grpSp>
          <p:nvGrpSpPr>
            <p:cNvPr id="15" name="Group 14">
              <a:extLst>
                <a:ext uri="{FF2B5EF4-FFF2-40B4-BE49-F238E27FC236}">
                  <a16:creationId xmlns:a16="http://schemas.microsoft.com/office/drawing/2014/main" id="{F193A420-D71A-456E-A185-BC48E499F012}"/>
                </a:ext>
              </a:extLst>
            </p:cNvPr>
            <p:cNvGrpSpPr/>
            <p:nvPr/>
          </p:nvGrpSpPr>
          <p:grpSpPr>
            <a:xfrm>
              <a:off x="1633420" y="332656"/>
              <a:ext cx="7766675" cy="5958889"/>
              <a:chOff x="-376105" y="0"/>
              <a:chExt cx="9056393" cy="6959600"/>
            </a:xfrm>
          </p:grpSpPr>
          <p:grpSp>
            <p:nvGrpSpPr>
              <p:cNvPr id="16" name="Group 15">
                <a:extLst>
                  <a:ext uri="{FF2B5EF4-FFF2-40B4-BE49-F238E27FC236}">
                    <a16:creationId xmlns:a16="http://schemas.microsoft.com/office/drawing/2014/main" id="{3AE38197-D2B1-485D-9ED5-0C39FDB42332}"/>
                  </a:ext>
                </a:extLst>
              </p:cNvPr>
              <p:cNvGrpSpPr/>
              <p:nvPr/>
            </p:nvGrpSpPr>
            <p:grpSpPr>
              <a:xfrm>
                <a:off x="-376105" y="436880"/>
                <a:ext cx="9056393" cy="6317827"/>
                <a:chOff x="-376105" y="0"/>
                <a:chExt cx="9056393" cy="6317827"/>
              </a:xfrm>
            </p:grpSpPr>
            <p:sp>
              <p:nvSpPr>
                <p:cNvPr id="18" name="Oval 17">
                  <a:extLst>
                    <a:ext uri="{FF2B5EF4-FFF2-40B4-BE49-F238E27FC236}">
                      <a16:creationId xmlns:a16="http://schemas.microsoft.com/office/drawing/2014/main" id="{E02AF89B-C6AA-4113-8FAE-633495D0E5FE}"/>
                    </a:ext>
                  </a:extLst>
                </p:cNvPr>
                <p:cNvSpPr/>
                <p:nvPr/>
              </p:nvSpPr>
              <p:spPr>
                <a:xfrm>
                  <a:off x="1473200" y="0"/>
                  <a:ext cx="6309360" cy="630935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AU" sz="1100">
                      <a:effectLst/>
                      <a:ea typeface="Calibri" panose="020F0502020204030204" pitchFamily="34" charset="0"/>
                      <a:cs typeface="Times New Roman" panose="02020603050405020304" pitchFamily="18" charset="0"/>
                    </a:rPr>
                    <a:t>Sketch</a:t>
                  </a:r>
                </a:p>
              </p:txBody>
            </p:sp>
            <p:sp>
              <p:nvSpPr>
                <p:cNvPr id="19" name="Oval 18">
                  <a:extLst>
                    <a:ext uri="{FF2B5EF4-FFF2-40B4-BE49-F238E27FC236}">
                      <a16:creationId xmlns:a16="http://schemas.microsoft.com/office/drawing/2014/main" id="{526AD123-130D-40A2-86D8-E192F61834BD}"/>
                    </a:ext>
                  </a:extLst>
                </p:cNvPr>
                <p:cNvSpPr/>
                <p:nvPr/>
              </p:nvSpPr>
              <p:spPr>
                <a:xfrm>
                  <a:off x="1747520" y="284480"/>
                  <a:ext cx="5760720" cy="5760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cxnSp>
              <p:nvCxnSpPr>
                <p:cNvPr id="20" name="Straight Connector 19">
                  <a:extLst>
                    <a:ext uri="{FF2B5EF4-FFF2-40B4-BE49-F238E27FC236}">
                      <a16:creationId xmlns:a16="http://schemas.microsoft.com/office/drawing/2014/main" id="{6731B546-8344-44E6-AA5E-2325969A6EEA}"/>
                    </a:ext>
                  </a:extLst>
                </p:cNvPr>
                <p:cNvCxnSpPr/>
                <p:nvPr/>
              </p:nvCxnSpPr>
              <p:spPr>
                <a:xfrm flipV="1">
                  <a:off x="5466080" y="6309360"/>
                  <a:ext cx="2751666" cy="8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DA8588-F4E7-4C8F-A637-8CFF92C91175}"/>
                    </a:ext>
                  </a:extLst>
                </p:cNvPr>
                <p:cNvCxnSpPr/>
                <p:nvPr/>
              </p:nvCxnSpPr>
              <p:spPr>
                <a:xfrm>
                  <a:off x="7965440" y="0"/>
                  <a:ext cx="59267" cy="6290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BF1ABDC-E43F-47F7-B154-C093942E3F25}"/>
                    </a:ext>
                  </a:extLst>
                </p:cNvPr>
                <p:cNvGrpSpPr/>
                <p:nvPr/>
              </p:nvGrpSpPr>
              <p:grpSpPr>
                <a:xfrm>
                  <a:off x="-376105" y="0"/>
                  <a:ext cx="9056393" cy="3531252"/>
                  <a:chOff x="-376105" y="0"/>
                  <a:chExt cx="9056393" cy="3531252"/>
                </a:xfrm>
              </p:grpSpPr>
              <p:sp>
                <p:nvSpPr>
                  <p:cNvPr id="23" name="Rectangle 22">
                    <a:extLst>
                      <a:ext uri="{FF2B5EF4-FFF2-40B4-BE49-F238E27FC236}">
                        <a16:creationId xmlns:a16="http://schemas.microsoft.com/office/drawing/2014/main" id="{027B18C8-CA09-4D61-A6A6-68A44156BB44}"/>
                      </a:ext>
                    </a:extLst>
                  </p:cNvPr>
                  <p:cNvSpPr/>
                  <p:nvPr/>
                </p:nvSpPr>
                <p:spPr>
                  <a:xfrm>
                    <a:off x="1471167" y="64475"/>
                    <a:ext cx="1668273" cy="3749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cxnSp>
                <p:nvCxnSpPr>
                  <p:cNvPr id="24" name="Straight Connector 23">
                    <a:extLst>
                      <a:ext uri="{FF2B5EF4-FFF2-40B4-BE49-F238E27FC236}">
                        <a16:creationId xmlns:a16="http://schemas.microsoft.com/office/drawing/2014/main" id="{089E7D7C-35EC-450F-9B09-3C34C1769F89}"/>
                      </a:ext>
                    </a:extLst>
                  </p:cNvPr>
                  <p:cNvCxnSpPr/>
                  <p:nvPr/>
                </p:nvCxnSpPr>
                <p:spPr>
                  <a:xfrm flipV="1">
                    <a:off x="955431" y="3165231"/>
                    <a:ext cx="7526655" cy="8044"/>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C57CD4-1EB7-4C31-ABF4-CDB111C830C2}"/>
                      </a:ext>
                    </a:extLst>
                  </p:cNvPr>
                  <p:cNvCxnSpPr/>
                  <p:nvPr/>
                </p:nvCxnSpPr>
                <p:spPr>
                  <a:xfrm flipV="1">
                    <a:off x="5562600" y="0"/>
                    <a:ext cx="2751666" cy="8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Box 31">
                    <a:extLst>
                      <a:ext uri="{FF2B5EF4-FFF2-40B4-BE49-F238E27FC236}">
                        <a16:creationId xmlns:a16="http://schemas.microsoft.com/office/drawing/2014/main" id="{549C9800-038B-42C8-B0DB-C8A6669E017D}"/>
                      </a:ext>
                    </a:extLst>
                  </p:cNvPr>
                  <p:cNvSpPr txBox="1"/>
                  <p:nvPr/>
                </p:nvSpPr>
                <p:spPr>
                  <a:xfrm>
                    <a:off x="6418385" y="3217985"/>
                    <a:ext cx="321734" cy="3132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AU" sz="1100" dirty="0">
                      <a:effectLst/>
                      <a:ea typeface="Calibri" panose="020F0502020204030204" pitchFamily="34" charset="0"/>
                      <a:cs typeface="Times New Roman" panose="02020603050405020304" pitchFamily="18" charset="0"/>
                    </a:endParaRPr>
                  </a:p>
                </p:txBody>
              </p:sp>
              <p:sp>
                <p:nvSpPr>
                  <p:cNvPr id="27" name="Text Box 33">
                    <a:extLst>
                      <a:ext uri="{FF2B5EF4-FFF2-40B4-BE49-F238E27FC236}">
                        <a16:creationId xmlns:a16="http://schemas.microsoft.com/office/drawing/2014/main" id="{3D8220D2-60FF-4FFF-A145-57D08BC150E0}"/>
                      </a:ext>
                    </a:extLst>
                  </p:cNvPr>
                  <p:cNvSpPr txBox="1"/>
                  <p:nvPr/>
                </p:nvSpPr>
                <p:spPr>
                  <a:xfrm>
                    <a:off x="8358554" y="3165231"/>
                    <a:ext cx="321734" cy="3132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AU" sz="1100" dirty="0">
                      <a:effectLst/>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40B293DB-9A78-44F5-A057-B8CC4FDCD7F1}"/>
                      </a:ext>
                    </a:extLst>
                  </p:cNvPr>
                  <p:cNvCxnSpPr/>
                  <p:nvPr/>
                </p:nvCxnSpPr>
                <p:spPr>
                  <a:xfrm flipH="1" flipV="1">
                    <a:off x="7977554" y="11723"/>
                    <a:ext cx="8466" cy="16171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 Box 36">
                    <a:extLst>
                      <a:ext uri="{FF2B5EF4-FFF2-40B4-BE49-F238E27FC236}">
                        <a16:creationId xmlns:a16="http://schemas.microsoft.com/office/drawing/2014/main" id="{FF6D964F-1EE6-42C6-9A0A-87E849041C1E}"/>
                      </a:ext>
                    </a:extLst>
                  </p:cNvPr>
                  <p:cNvSpPr txBox="1"/>
                  <p:nvPr/>
                </p:nvSpPr>
                <p:spPr>
                  <a:xfrm>
                    <a:off x="6879700" y="292948"/>
                    <a:ext cx="1196850" cy="5686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dirty="0">
                        <a:effectLst/>
                        <a:latin typeface="Symbol" panose="05050102010706020507" pitchFamily="18" charset="2"/>
                        <a:ea typeface="Calibri" panose="020F0502020204030204" pitchFamily="34" charset="0"/>
                        <a:cs typeface="Times New Roman" panose="02020603050405020304" pitchFamily="18" charset="0"/>
                      </a:rPr>
                      <a:t>f </a:t>
                    </a:r>
                    <a:r>
                      <a:rPr lang="en-AU" dirty="0">
                        <a:effectLst/>
                        <a:ea typeface="Calibri" panose="020F0502020204030204" pitchFamily="34" charset="0"/>
                        <a:cs typeface="Times New Roman" panose="02020603050405020304" pitchFamily="18" charset="0"/>
                      </a:rPr>
                      <a:t>20 m.</a:t>
                    </a:r>
                  </a:p>
                </p:txBody>
              </p:sp>
              <p:sp>
                <p:nvSpPr>
                  <p:cNvPr id="30" name="Text Box 39">
                    <a:extLst>
                      <a:ext uri="{FF2B5EF4-FFF2-40B4-BE49-F238E27FC236}">
                        <a16:creationId xmlns:a16="http://schemas.microsoft.com/office/drawing/2014/main" id="{90A807C7-88E9-4B38-9507-5022731AAA70}"/>
                      </a:ext>
                    </a:extLst>
                  </p:cNvPr>
                  <p:cNvSpPr txBox="1"/>
                  <p:nvPr/>
                </p:nvSpPr>
                <p:spPr>
                  <a:xfrm>
                    <a:off x="-376105" y="1030571"/>
                    <a:ext cx="1677369" cy="68925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dirty="0">
                        <a:effectLst/>
                        <a:ea typeface="Calibri" panose="020F0502020204030204" pitchFamily="34" charset="0"/>
                        <a:cs typeface="Times New Roman" panose="02020603050405020304" pitchFamily="18" charset="0"/>
                      </a:rPr>
                      <a:t>9.2 m. centres</a:t>
                    </a:r>
                    <a:r>
                      <a:rPr lang="en-AU" sz="1100" dirty="0">
                        <a:effectLst/>
                        <a:ea typeface="Calibri" panose="020F0502020204030204" pitchFamily="34" charset="0"/>
                        <a:cs typeface="Times New Roman" panose="02020603050405020304" pitchFamily="18" charset="0"/>
                      </a:rPr>
                      <a:t>.</a:t>
                    </a:r>
                  </a:p>
                </p:txBody>
              </p:sp>
              <p:cxnSp>
                <p:nvCxnSpPr>
                  <p:cNvPr id="31" name="Straight Arrow Connector 30">
                    <a:extLst>
                      <a:ext uri="{FF2B5EF4-FFF2-40B4-BE49-F238E27FC236}">
                        <a16:creationId xmlns:a16="http://schemas.microsoft.com/office/drawing/2014/main" id="{F2EB3ADE-0EC5-4CBF-B087-D36A3ACB92D9}"/>
                      </a:ext>
                    </a:extLst>
                  </p:cNvPr>
                  <p:cNvCxnSpPr/>
                  <p:nvPr/>
                </p:nvCxnSpPr>
                <p:spPr>
                  <a:xfrm flipV="1">
                    <a:off x="0" y="3165231"/>
                    <a:ext cx="895773" cy="8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 Box 71">
                    <a:extLst>
                      <a:ext uri="{FF2B5EF4-FFF2-40B4-BE49-F238E27FC236}">
                        <a16:creationId xmlns:a16="http://schemas.microsoft.com/office/drawing/2014/main" id="{4E42B79C-307C-41F6-9843-9C3DACC8769A}"/>
                      </a:ext>
                    </a:extLst>
                  </p:cNvPr>
                  <p:cNvSpPr txBox="1"/>
                  <p:nvPr/>
                </p:nvSpPr>
                <p:spPr>
                  <a:xfrm>
                    <a:off x="0" y="2667000"/>
                    <a:ext cx="733213" cy="3657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1600" b="1">
                        <a:effectLst/>
                        <a:ea typeface="Calibri" panose="020F0502020204030204" pitchFamily="34" charset="0"/>
                        <a:cs typeface="Times New Roman" panose="02020603050405020304" pitchFamily="18" charset="0"/>
                      </a:rPr>
                      <a:t>X</a:t>
                    </a:r>
                    <a:endParaRPr lang="en-AU" sz="1100">
                      <a:effectLst/>
                      <a:ea typeface="Calibri" panose="020F0502020204030204" pitchFamily="34" charset="0"/>
                      <a:cs typeface="Times New Roman" panose="02020603050405020304" pitchFamily="18" charset="0"/>
                    </a:endParaRPr>
                  </a:p>
                </p:txBody>
              </p:sp>
              <p:sp>
                <p:nvSpPr>
                  <p:cNvPr id="33" name="Freeform: Shape 32">
                    <a:extLst>
                      <a:ext uri="{FF2B5EF4-FFF2-40B4-BE49-F238E27FC236}">
                        <a16:creationId xmlns:a16="http://schemas.microsoft.com/office/drawing/2014/main" id="{1C10A289-439B-4089-BFAC-A774AA835A59}"/>
                      </a:ext>
                    </a:extLst>
                  </p:cNvPr>
                  <p:cNvSpPr/>
                  <p:nvPr/>
                </p:nvSpPr>
                <p:spPr>
                  <a:xfrm>
                    <a:off x="3024554" y="64477"/>
                    <a:ext cx="1594338" cy="381011"/>
                  </a:xfrm>
                  <a:custGeom>
                    <a:avLst/>
                    <a:gdLst>
                      <a:gd name="connsiteX0" fmla="*/ 1037492 w 1600200"/>
                      <a:gd name="connsiteY0" fmla="*/ 0 h 369277"/>
                      <a:gd name="connsiteX1" fmla="*/ 1600200 w 1600200"/>
                      <a:gd name="connsiteY1" fmla="*/ 0 h 369277"/>
                      <a:gd name="connsiteX2" fmla="*/ 1600200 w 1600200"/>
                      <a:gd name="connsiteY2" fmla="*/ 164123 h 369277"/>
                      <a:gd name="connsiteX3" fmla="*/ 0 w 1600200"/>
                      <a:gd name="connsiteY3" fmla="*/ 369277 h 369277"/>
                      <a:gd name="connsiteX4" fmla="*/ 169984 w 1600200"/>
                      <a:gd name="connsiteY4" fmla="*/ 293077 h 369277"/>
                      <a:gd name="connsiteX5" fmla="*/ 427892 w 1600200"/>
                      <a:gd name="connsiteY5" fmla="*/ 175846 h 369277"/>
                      <a:gd name="connsiteX6" fmla="*/ 726830 w 1600200"/>
                      <a:gd name="connsiteY6" fmla="*/ 64477 h 369277"/>
                      <a:gd name="connsiteX7" fmla="*/ 1037492 w 1600200"/>
                      <a:gd name="connsiteY7" fmla="*/ 0 h 369277"/>
                      <a:gd name="connsiteX0" fmla="*/ 1031630 w 1594338"/>
                      <a:gd name="connsiteY0" fmla="*/ 0 h 381011"/>
                      <a:gd name="connsiteX1" fmla="*/ 1594338 w 1594338"/>
                      <a:gd name="connsiteY1" fmla="*/ 0 h 381011"/>
                      <a:gd name="connsiteX2" fmla="*/ 1594338 w 1594338"/>
                      <a:gd name="connsiteY2" fmla="*/ 164123 h 381011"/>
                      <a:gd name="connsiteX3" fmla="*/ 0 w 1594338"/>
                      <a:gd name="connsiteY3" fmla="*/ 381011 h 381011"/>
                      <a:gd name="connsiteX4" fmla="*/ 164122 w 1594338"/>
                      <a:gd name="connsiteY4" fmla="*/ 293077 h 381011"/>
                      <a:gd name="connsiteX5" fmla="*/ 422030 w 1594338"/>
                      <a:gd name="connsiteY5" fmla="*/ 175846 h 381011"/>
                      <a:gd name="connsiteX6" fmla="*/ 720968 w 1594338"/>
                      <a:gd name="connsiteY6" fmla="*/ 64477 h 381011"/>
                      <a:gd name="connsiteX7" fmla="*/ 1031630 w 1594338"/>
                      <a:gd name="connsiteY7" fmla="*/ 0 h 38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338" h="381011">
                        <a:moveTo>
                          <a:pt x="1031630" y="0"/>
                        </a:moveTo>
                        <a:lnTo>
                          <a:pt x="1594338" y="0"/>
                        </a:lnTo>
                        <a:lnTo>
                          <a:pt x="1594338" y="164123"/>
                        </a:lnTo>
                        <a:lnTo>
                          <a:pt x="0" y="381011"/>
                        </a:lnTo>
                        <a:cubicBezTo>
                          <a:pt x="54707" y="351700"/>
                          <a:pt x="93784" y="327271"/>
                          <a:pt x="164122" y="293077"/>
                        </a:cubicBezTo>
                        <a:cubicBezTo>
                          <a:pt x="234460" y="258883"/>
                          <a:pt x="336061" y="214923"/>
                          <a:pt x="422030" y="175846"/>
                        </a:cubicBezTo>
                        <a:lnTo>
                          <a:pt x="720968" y="64477"/>
                        </a:lnTo>
                        <a:lnTo>
                          <a:pt x="103163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grpSp>
          <p:cxnSp>
            <p:nvCxnSpPr>
              <p:cNvPr id="17" name="Straight Connector 16">
                <a:extLst>
                  <a:ext uri="{FF2B5EF4-FFF2-40B4-BE49-F238E27FC236}">
                    <a16:creationId xmlns:a16="http://schemas.microsoft.com/office/drawing/2014/main" id="{24943F6D-8FCE-40E9-B93D-7C731A886BC7}"/>
                  </a:ext>
                </a:extLst>
              </p:cNvPr>
              <p:cNvCxnSpPr/>
              <p:nvPr/>
            </p:nvCxnSpPr>
            <p:spPr>
              <a:xfrm>
                <a:off x="4622800" y="0"/>
                <a:ext cx="8466" cy="695960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3DFD3599-89BA-49C8-BE6A-D57E8B79B802}"/>
                </a:ext>
              </a:extLst>
            </p:cNvPr>
            <p:cNvCxnSpPr>
              <a:endCxn id="33" idx="1"/>
            </p:cNvCxnSpPr>
            <p:nvPr/>
          </p:nvCxnSpPr>
          <p:spPr>
            <a:xfrm>
              <a:off x="4621214" y="761922"/>
              <a:ext cx="1295867"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296BF5-B214-414C-899C-031B76D0A338}"/>
                </a:ext>
              </a:extLst>
            </p:cNvPr>
            <p:cNvCxnSpPr>
              <a:cxnSpLocks/>
              <a:endCxn id="33" idx="2"/>
            </p:cNvCxnSpPr>
            <p:nvPr/>
          </p:nvCxnSpPr>
          <p:spPr>
            <a:xfrm flipV="1">
              <a:off x="2195662" y="902448"/>
              <a:ext cx="3721419" cy="3389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44F3944-397F-435C-A3BA-2917EC6926F1}"/>
                </a:ext>
              </a:extLst>
            </p:cNvPr>
            <p:cNvCxnSpPr/>
            <p:nvPr/>
          </p:nvCxnSpPr>
          <p:spPr>
            <a:xfrm flipV="1">
              <a:off x="2503438" y="950293"/>
              <a:ext cx="16085" cy="2473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8AA923C-F526-47DB-9456-EB3E8E3BFF3C}"/>
                </a:ext>
              </a:extLst>
            </p:cNvPr>
            <p:cNvSpPr txBox="1"/>
            <p:nvPr/>
          </p:nvSpPr>
          <p:spPr>
            <a:xfrm>
              <a:off x="11755" y="4505162"/>
              <a:ext cx="3398406" cy="392373"/>
            </a:xfrm>
            <a:prstGeom prst="rect">
              <a:avLst/>
            </a:prstGeom>
            <a:noFill/>
          </p:spPr>
          <p:txBody>
            <a:bodyPr wrap="square" rtlCol="0">
              <a:spAutoFit/>
            </a:bodyPr>
            <a:lstStyle/>
            <a:p>
              <a:r>
                <a:rPr lang="en-AU" dirty="0"/>
                <a:t>Vortex chamber height ~ 7m.</a:t>
              </a:r>
            </a:p>
          </p:txBody>
        </p:sp>
      </p:gr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542925" y="-6350"/>
            <a:ext cx="8229600" cy="542925"/>
          </a:xfrm>
        </p:spPr>
        <p:txBody>
          <a:bodyPr/>
          <a:lstStyle/>
          <a:p>
            <a:r>
              <a:rPr lang="en-AU" altLang="en-US" sz="3600" b="1"/>
              <a:t>Sketch of 20 metre prototype</a:t>
            </a:r>
            <a:endParaRPr lang="en-AU" altLang="en-US" sz="3600"/>
          </a:p>
        </p:txBody>
      </p:sp>
      <p:pic>
        <p:nvPicPr>
          <p:cNvPr id="56" name="Picture 55">
            <a:extLst>
              <a:ext uri="{FF2B5EF4-FFF2-40B4-BE49-F238E27FC236}">
                <a16:creationId xmlns:a16="http://schemas.microsoft.com/office/drawing/2014/main" id="{07E80604-1998-460A-B723-81FD4FBA9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46" y="1268760"/>
            <a:ext cx="7763958" cy="4782217"/>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68313" y="4763"/>
            <a:ext cx="8229600" cy="706437"/>
          </a:xfrm>
        </p:spPr>
        <p:txBody>
          <a:bodyPr/>
          <a:lstStyle/>
          <a:p>
            <a:r>
              <a:rPr lang="en-AU" altLang="en-US" sz="3600" b="1"/>
              <a:t>Proposed Exemplar</a:t>
            </a:r>
          </a:p>
        </p:txBody>
      </p:sp>
      <p:sp>
        <p:nvSpPr>
          <p:cNvPr id="3" name="Content Placeholder 2"/>
          <p:cNvSpPr>
            <a:spLocks noGrp="1"/>
          </p:cNvSpPr>
          <p:nvPr>
            <p:ph idx="1"/>
          </p:nvPr>
        </p:nvSpPr>
        <p:spPr>
          <a:xfrm>
            <a:off x="611560" y="980728"/>
            <a:ext cx="8229600" cy="5327650"/>
          </a:xfrm>
        </p:spPr>
        <p:txBody>
          <a:bodyPr/>
          <a:lstStyle/>
          <a:p>
            <a:pPr marL="0" indent="0" algn="just">
              <a:buFont typeface="Arial" charset="0"/>
              <a:buNone/>
              <a:defRPr/>
            </a:pPr>
            <a:r>
              <a:rPr lang="en-AU" sz="2000" dirty="0"/>
              <a:t>A particular waste gas on the downstream side of a wet scrubber in an extractive metallurgical plant in the writer’s experience had the following characteristics:</a:t>
            </a:r>
          </a:p>
          <a:p>
            <a:pPr lvl="1" algn="just">
              <a:buFont typeface="Arial" charset="0"/>
              <a:buChar char="–"/>
              <a:defRPr/>
            </a:pPr>
            <a:r>
              <a:rPr lang="en-AU" sz="2000" dirty="0"/>
              <a:t>Temperature 					82</a:t>
            </a:r>
            <a:r>
              <a:rPr lang="en-AU" sz="2000" baseline="30000" dirty="0"/>
              <a:t>o</a:t>
            </a:r>
            <a:r>
              <a:rPr lang="en-AU" sz="2000" dirty="0"/>
              <a:t>C</a:t>
            </a:r>
          </a:p>
          <a:p>
            <a:pPr lvl="1" algn="just">
              <a:buFont typeface="Arial" charset="0"/>
              <a:buChar char="–"/>
              <a:defRPr/>
            </a:pPr>
            <a:r>
              <a:rPr lang="en-AU" sz="2000" dirty="0"/>
              <a:t>Water vapour content 				~22%/w</a:t>
            </a:r>
          </a:p>
          <a:p>
            <a:pPr lvl="1" algn="just">
              <a:buFont typeface="Arial" charset="0"/>
              <a:buChar char="–"/>
              <a:defRPr/>
            </a:pPr>
            <a:r>
              <a:rPr lang="en-AU" sz="2000" dirty="0"/>
              <a:t>CO</a:t>
            </a:r>
            <a:r>
              <a:rPr lang="en-AU" sz="2000" baseline="-25000" dirty="0"/>
              <a:t>2</a:t>
            </a:r>
            <a:r>
              <a:rPr lang="en-AU" sz="2000" dirty="0"/>
              <a:t>						10%</a:t>
            </a:r>
          </a:p>
          <a:p>
            <a:pPr lvl="1" algn="just">
              <a:buFont typeface="Arial" charset="0"/>
              <a:buChar char="–"/>
              <a:defRPr/>
            </a:pPr>
            <a:r>
              <a:rPr lang="en-AU" sz="2000" dirty="0"/>
              <a:t>Exit velocity from induced draft fan			40 m/s</a:t>
            </a:r>
          </a:p>
          <a:p>
            <a:pPr lvl="1" algn="just">
              <a:buFont typeface="Arial" charset="0"/>
              <a:buChar char="–"/>
              <a:defRPr/>
            </a:pPr>
            <a:r>
              <a:rPr lang="en-AU" sz="2000" dirty="0"/>
              <a:t>Approximate volumetric flow rate			40 m</a:t>
            </a:r>
            <a:r>
              <a:rPr lang="en-AU" sz="2000" baseline="30000" dirty="0"/>
              <a:t>3</a:t>
            </a:r>
            <a:r>
              <a:rPr lang="en-AU" sz="2000" dirty="0"/>
              <a:t>/s</a:t>
            </a:r>
          </a:p>
          <a:p>
            <a:pPr lvl="1" algn="just">
              <a:buFont typeface="Arial" charset="0"/>
              <a:buChar char="–"/>
              <a:defRPr/>
            </a:pPr>
            <a:r>
              <a:rPr lang="en-AU" sz="2000" dirty="0"/>
              <a:t>Approximate energy flux				25 MW</a:t>
            </a:r>
          </a:p>
          <a:p>
            <a:pPr lvl="1" algn="just">
              <a:buFont typeface="Arial" charset="0"/>
              <a:buChar char="–"/>
              <a:defRPr/>
            </a:pPr>
            <a:r>
              <a:rPr lang="en-AU" sz="2000" dirty="0"/>
              <a:t>Gas stream fluid power				500 kW</a:t>
            </a:r>
          </a:p>
          <a:p>
            <a:pPr marL="57150" indent="0" algn="just">
              <a:buFont typeface="Arial" charset="0"/>
              <a:buNone/>
              <a:defRPr/>
            </a:pPr>
            <a:r>
              <a:rPr lang="en-AU" sz="2000" dirty="0"/>
              <a:t>This would be ideal for use as feedstock for a 20 metre diameter vortex engine prototype.</a:t>
            </a:r>
          </a:p>
          <a:p>
            <a:pPr marL="57150" indent="0" algn="just">
              <a:buFont typeface="Arial" charset="0"/>
              <a:buNone/>
              <a:defRPr/>
            </a:pPr>
            <a:endParaRPr lang="en-AU" sz="800" dirty="0"/>
          </a:p>
          <a:p>
            <a:pPr marL="57150" indent="0" algn="just">
              <a:buNone/>
              <a:defRPr/>
            </a:pPr>
            <a:r>
              <a:rPr lang="en-AU" sz="2000" i="1" dirty="0"/>
              <a:t>The prototype would primarily be useful to demonstrate the feasibility of dispersal of waste gases from process and power plant stacks with power generation as a bonus.</a:t>
            </a:r>
          </a:p>
          <a:p>
            <a:pPr marL="57150" indent="0" algn="just">
              <a:buFont typeface="Arial" charset="0"/>
              <a:buNone/>
              <a:defRPr/>
            </a:pPr>
            <a:endParaRPr lang="en-AU" sz="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41325" y="0"/>
            <a:ext cx="8229600" cy="692150"/>
          </a:xfrm>
        </p:spPr>
        <p:txBody>
          <a:bodyPr/>
          <a:lstStyle/>
          <a:p>
            <a:r>
              <a:rPr lang="en-AU" altLang="en-US" sz="3600" b="1">
                <a:latin typeface="Arial" panose="020B0604020202020204" pitchFamily="34" charset="0"/>
                <a:cs typeface="Arial" panose="020B0604020202020204" pitchFamily="34" charset="0"/>
              </a:rPr>
              <a:t>Prototype projected cost</a:t>
            </a:r>
          </a:p>
        </p:txBody>
      </p:sp>
      <p:sp>
        <p:nvSpPr>
          <p:cNvPr id="3" name="Content Placeholder 2"/>
          <p:cNvSpPr>
            <a:spLocks noGrp="1"/>
          </p:cNvSpPr>
          <p:nvPr>
            <p:ph idx="1"/>
          </p:nvPr>
        </p:nvSpPr>
        <p:spPr>
          <a:xfrm>
            <a:off x="457200" y="1412875"/>
            <a:ext cx="8229600" cy="4713288"/>
          </a:xfrm>
        </p:spPr>
        <p:txBody>
          <a:bodyPr/>
          <a:lstStyle/>
          <a:p>
            <a:pPr marL="0" indent="0" algn="just">
              <a:buFont typeface="Arial" panose="020B0604020202020204" pitchFamily="34" charset="0"/>
              <a:buNone/>
            </a:pPr>
            <a:r>
              <a:rPr lang="en-AU" altLang="en-US" dirty="0"/>
              <a:t>The cost of such a prototype would vary considerably with the location in which it was built.</a:t>
            </a:r>
          </a:p>
          <a:p>
            <a:pPr marL="0" indent="0" algn="just">
              <a:buNone/>
            </a:pPr>
            <a:r>
              <a:rPr lang="en-AU" dirty="0">
                <a:latin typeface="Arial" panose="020B0604020202020204" pitchFamily="34" charset="0"/>
                <a:cs typeface="Arial" panose="020B0604020202020204" pitchFamily="34" charset="0"/>
              </a:rPr>
              <a:t>A rough estimate for China would be in the  region of around US$1 million dollars, assuming that the heat input for, say, a year’s research comes free of charge in the form of waste vapour and gas, and that the fan is available from existing plant.</a:t>
            </a:r>
            <a:r>
              <a:rPr lang="en-AU" alt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48680"/>
            <a:ext cx="8712968" cy="3416320"/>
          </a:xfrm>
          <a:prstGeom prst="rect">
            <a:avLst/>
          </a:prstGeom>
          <a:noFill/>
        </p:spPr>
        <p:txBody>
          <a:bodyPr wrap="square" rtlCol="0">
            <a:spAutoFit/>
          </a:bodyPr>
          <a:lstStyle/>
          <a:p>
            <a:pPr algn="just"/>
            <a:r>
              <a:rPr lang="en-AU" dirty="0"/>
              <a:t>The mass flowrate of air through the 200 MW vortex engine would be in the region of 30 tonne/s:</a:t>
            </a:r>
          </a:p>
          <a:p>
            <a:pPr algn="just"/>
            <a:r>
              <a:rPr lang="en-AU" dirty="0"/>
              <a:t> </a:t>
            </a:r>
          </a:p>
          <a:p>
            <a:r>
              <a:rPr lang="en-AU" dirty="0"/>
              <a:t>Assuming</a:t>
            </a:r>
          </a:p>
          <a:p>
            <a:pPr marL="285750" indent="-285750" algn="just">
              <a:buFont typeface="Arial" panose="020B0604020202020204" pitchFamily="34" charset="0"/>
              <a:buChar char="•"/>
            </a:pPr>
            <a:r>
              <a:rPr lang="en-AU" dirty="0"/>
              <a:t>1% water vapour content, the water mass flowrate through the system would be 300 kg/s. </a:t>
            </a:r>
          </a:p>
          <a:p>
            <a:pPr marL="285750" indent="-285750" algn="just">
              <a:buFont typeface="Arial" panose="020B0604020202020204" pitchFamily="34" charset="0"/>
              <a:buChar char="•"/>
            </a:pPr>
            <a:r>
              <a:rPr lang="en-AU" dirty="0"/>
              <a:t>All the water vapour is converted to ice at -70C at the top of the troposphere the power available is 300 x 3,500 = 1050 MW.</a:t>
            </a:r>
          </a:p>
          <a:p>
            <a:pPr marL="285750" indent="-285750" algn="just">
              <a:buFont typeface="Arial" panose="020B0604020202020204" pitchFamily="34" charset="0"/>
              <a:buChar char="•"/>
            </a:pPr>
            <a:r>
              <a:rPr lang="en-AU" dirty="0"/>
              <a:t>The power available from the sensible heat of the air, based on </a:t>
            </a:r>
            <a:r>
              <a:rPr lang="en-AU" dirty="0">
                <a:latin typeface="Symbol" panose="05050102010706020507" pitchFamily="18" charset="2"/>
              </a:rPr>
              <a:t>D</a:t>
            </a:r>
            <a:r>
              <a:rPr lang="en-AU" dirty="0"/>
              <a:t>T of 100C is 30 MW.  </a:t>
            </a:r>
          </a:p>
          <a:p>
            <a:r>
              <a:rPr lang="en-AU" dirty="0"/>
              <a:t>Based on an overall plant efficiency of 20%, the output would be around 200 MW. </a:t>
            </a:r>
          </a:p>
          <a:p>
            <a:r>
              <a:rPr lang="en-AU" dirty="0"/>
              <a:t> </a:t>
            </a:r>
          </a:p>
        </p:txBody>
      </p:sp>
    </p:spTree>
    <p:extLst>
      <p:ext uri="{BB962C8B-B14F-4D97-AF65-F5344CB8AC3E}">
        <p14:creationId xmlns:p14="http://schemas.microsoft.com/office/powerpoint/2010/main" val="318254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250825" y="1050925"/>
            <a:ext cx="85693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AU" altLang="en-US" sz="3400"/>
              <a:t>The increasing severity of tropical cyclones and tornadoes in some regions is arguably a pointer to Earth’s need to dump heat to Space.</a:t>
            </a:r>
          </a:p>
          <a:p>
            <a:pPr algn="ctr" eaLnBrk="1" hangingPunct="1">
              <a:spcBef>
                <a:spcPct val="50000"/>
              </a:spcBef>
              <a:buFontTx/>
              <a:buNone/>
            </a:pPr>
            <a:endParaRPr lang="en-AU" altLang="en-US" sz="1600" b="1"/>
          </a:p>
          <a:p>
            <a:pPr algn="ctr" eaLnBrk="1" hangingPunct="1">
              <a:spcBef>
                <a:spcPct val="50000"/>
              </a:spcBef>
              <a:buFontTx/>
              <a:buNone/>
            </a:pPr>
            <a:endParaRPr lang="en-AU" altLang="en-US" sz="400" b="1"/>
          </a:p>
          <a:p>
            <a:pPr algn="just" eaLnBrk="1" hangingPunct="1">
              <a:spcBef>
                <a:spcPct val="0"/>
              </a:spcBef>
              <a:buFontTx/>
              <a:buNone/>
            </a:pPr>
            <a:r>
              <a:rPr lang="en-AU" altLang="en-US" sz="3400"/>
              <a:t>That’s fine, but we need to learn to control the location, frequency  and intensity of the process… hence the need for vortex engine research</a:t>
            </a:r>
          </a:p>
        </p:txBody>
      </p:sp>
      <p:sp>
        <p:nvSpPr>
          <p:cNvPr id="188419" name="TextBox 1"/>
          <p:cNvSpPr txBox="1">
            <a:spLocks noChangeArrowheads="1"/>
          </p:cNvSpPr>
          <p:nvPr/>
        </p:nvSpPr>
        <p:spPr bwMode="auto">
          <a:xfrm>
            <a:off x="420688" y="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600" b="1"/>
              <a:t>Vortex Engine: General Conclusion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420">
                                            <p:txEl>
                                              <p:pRg st="3" end="3"/>
                                            </p:txEl>
                                          </p:spTgt>
                                        </p:tgtEl>
                                        <p:attrNameLst>
                                          <p:attrName>style.visibility</p:attrName>
                                        </p:attrNameLst>
                                      </p:cBhvr>
                                      <p:to>
                                        <p:strVal val="visible"/>
                                      </p:to>
                                    </p:set>
                                    <p:animEffect transition="in" filter="blinds(horizontal)">
                                      <p:cBhvr>
                                        <p:cTn id="7" dur="500"/>
                                        <p:tgtEl>
                                          <p:spTgt spid="60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457200" y="0"/>
            <a:ext cx="8229600" cy="692150"/>
          </a:xfrm>
        </p:spPr>
        <p:txBody>
          <a:bodyPr/>
          <a:lstStyle/>
          <a:p>
            <a:r>
              <a:rPr lang="en-AU" altLang="en-US" sz="3600" b="1"/>
              <a:t>Climate Change</a:t>
            </a:r>
          </a:p>
        </p:txBody>
      </p:sp>
      <p:sp>
        <p:nvSpPr>
          <p:cNvPr id="3" name="Content Placeholder 2"/>
          <p:cNvSpPr>
            <a:spLocks noGrp="1"/>
          </p:cNvSpPr>
          <p:nvPr>
            <p:ph idx="1"/>
          </p:nvPr>
        </p:nvSpPr>
        <p:spPr>
          <a:xfrm>
            <a:off x="250825" y="1268413"/>
            <a:ext cx="8642350" cy="4857750"/>
          </a:xfrm>
        </p:spPr>
        <p:txBody>
          <a:bodyPr/>
          <a:lstStyle/>
          <a:p>
            <a:pPr marL="0" indent="0" algn="just">
              <a:buFont typeface="Arial" charset="0"/>
              <a:buNone/>
              <a:defRPr/>
            </a:pPr>
            <a:r>
              <a:rPr lang="en-AU" sz="1700" dirty="0"/>
              <a:t>The following text is extracted from MIT Professor Kerry Emanuel's book </a:t>
            </a:r>
            <a:r>
              <a:rPr lang="en-AU" sz="1700" b="1" dirty="0"/>
              <a:t>"What We Know About Climate Change," </a:t>
            </a:r>
            <a:r>
              <a:rPr lang="en-AU" sz="1700" dirty="0"/>
              <a:t>published in 2007. It appears to be apposite to the current situation:</a:t>
            </a:r>
          </a:p>
          <a:p>
            <a:pPr marL="0" indent="0" algn="just">
              <a:buFont typeface="Arial" charset="0"/>
              <a:buNone/>
              <a:defRPr/>
            </a:pPr>
            <a:r>
              <a:rPr lang="en-AU" sz="1700" dirty="0"/>
              <a:t>  </a:t>
            </a:r>
          </a:p>
          <a:p>
            <a:pPr algn="just">
              <a:buFont typeface="Arial" charset="0"/>
              <a:buChar char="•"/>
              <a:defRPr/>
            </a:pPr>
            <a:r>
              <a:rPr lang="en-AU" sz="1700" i="1" dirty="0"/>
              <a:t>The global mean temperature is now greater than at any time in at least the past 500 to 1,000 years...</a:t>
            </a:r>
          </a:p>
          <a:p>
            <a:pPr algn="just">
              <a:buFont typeface="Arial" charset="0"/>
              <a:buChar char="•"/>
              <a:defRPr/>
            </a:pPr>
            <a:r>
              <a:rPr lang="en-AU" sz="1700" i="1" dirty="0"/>
              <a:t>Rainfall will continue to become concentrated in increasingly heavy but less frequent events.</a:t>
            </a:r>
          </a:p>
          <a:p>
            <a:pPr algn="just">
              <a:buFont typeface="Arial" charset="0"/>
              <a:buChar char="•"/>
              <a:defRPr/>
            </a:pPr>
            <a:r>
              <a:rPr lang="en-AU" sz="1700" i="1" dirty="0"/>
              <a:t>The incidence, intensity, and duration of both floods and drought will increase.</a:t>
            </a:r>
          </a:p>
          <a:p>
            <a:pPr algn="just">
              <a:buFont typeface="Arial" charset="0"/>
              <a:buChar char="•"/>
              <a:defRPr/>
            </a:pPr>
            <a:r>
              <a:rPr lang="en-AU" sz="1700" i="1" dirty="0"/>
              <a:t>The intensity of hurricanes will continue to increase, though their frequency may dwindle.</a:t>
            </a:r>
          </a:p>
          <a:p>
            <a:pPr marL="0" indent="20638" algn="just">
              <a:buFont typeface="Arial" charset="0"/>
              <a:buNone/>
              <a:defRPr/>
            </a:pPr>
            <a:r>
              <a:rPr lang="en-AU" sz="1700" i="1" dirty="0"/>
              <a:t>All these projections depend, of course, on how much greenhouse gas is added to the atmosphere over the next century, and even if we could be certain about the changes, estimating their net effect on humanity is an enormously complex undertaking, pitting uncertain estimates of costs and benefits against the costs of curtailing greenhouse-gas emissions. But we are by no means certain about what kind of changes are in store, and we must be wary of climate surprises. </a:t>
            </a:r>
          </a:p>
          <a:p>
            <a:pPr algn="just">
              <a:buFont typeface="Arial" charset="0"/>
              <a:buNone/>
              <a:defRPr/>
            </a:pPr>
            <a:r>
              <a:rPr lang="en-AU" sz="1700" dirty="0"/>
              <a:t> </a:t>
            </a:r>
          </a:p>
          <a:p>
            <a:pPr marL="0" indent="0" algn="just">
              <a:buFont typeface="Arial" charset="0"/>
              <a:buNone/>
              <a:defRPr/>
            </a:pPr>
            <a:r>
              <a:rPr lang="en-AU" sz="1700" i="1" dirty="0"/>
              <a:t>Even if we believed that the projected climate changes would be mostly beneficial, we might be inclined to make sacrifices as an insurance policy against potentially harmful surprises.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530225" y="333375"/>
            <a:ext cx="8083550" cy="5854700"/>
          </a:xfrm>
          <a:prstGeom prst="rect">
            <a:avLst/>
          </a:prstGeom>
          <a:noFill/>
          <a:ln w="9525" algn="ctr">
            <a:noFill/>
            <a:miter lim="800000"/>
            <a:headEnd/>
            <a:tailEnd/>
          </a:ln>
        </p:spPr>
        <p:txBody>
          <a:bodyPr>
            <a:spAutoFit/>
          </a:bodyPr>
          <a:lstStyle/>
          <a:p>
            <a:pPr algn="just" eaLnBrk="1" hangingPunct="1">
              <a:spcBef>
                <a:spcPct val="50000"/>
              </a:spcBef>
              <a:defRPr/>
            </a:pPr>
            <a:r>
              <a:rPr lang="en-US" sz="2800" b="1" dirty="0">
                <a:latin typeface="Arial" charset="0"/>
                <a:cs typeface="Arial" charset="0"/>
              </a:rPr>
              <a:t>Harnessing the vortex principle will not be easy, and the risks are significant.</a:t>
            </a:r>
          </a:p>
          <a:p>
            <a:pPr algn="just" eaLnBrk="1" hangingPunct="1">
              <a:spcBef>
                <a:spcPct val="50000"/>
              </a:spcBef>
              <a:defRPr/>
            </a:pPr>
            <a:r>
              <a:rPr lang="en-US" sz="2800" b="1" dirty="0">
                <a:latin typeface="Arial" charset="0"/>
                <a:cs typeface="Arial" charset="0"/>
              </a:rPr>
              <a:t>On the other hand there is a strong argument that research </a:t>
            </a:r>
            <a:r>
              <a:rPr lang="en-US" sz="2800" b="1" dirty="0">
                <a:solidFill>
                  <a:srgbClr val="FF0000"/>
                </a:solidFill>
                <a:latin typeface="Arial" charset="0"/>
                <a:cs typeface="Arial" charset="0"/>
              </a:rPr>
              <a:t>must</a:t>
            </a:r>
            <a:r>
              <a:rPr lang="en-US" sz="2800" b="1" dirty="0">
                <a:latin typeface="Arial" charset="0"/>
                <a:cs typeface="Arial" charset="0"/>
              </a:rPr>
              <a:t> be carried out to determine its viability:</a:t>
            </a:r>
          </a:p>
          <a:p>
            <a:pPr algn="just" eaLnBrk="1" hangingPunct="1">
              <a:spcBef>
                <a:spcPct val="50000"/>
              </a:spcBef>
              <a:defRPr/>
            </a:pPr>
            <a:endParaRPr lang="en-US" sz="1100" b="1" dirty="0">
              <a:latin typeface="Arial" charset="0"/>
              <a:cs typeface="Arial" charset="0"/>
            </a:endParaRPr>
          </a:p>
          <a:p>
            <a:pPr marL="261938" algn="just" eaLnBrk="1" hangingPunct="1">
              <a:defRPr/>
            </a:pPr>
            <a:r>
              <a:rPr lang="en-AU" sz="2800" b="1" i="1" dirty="0">
                <a:latin typeface="Arial" charset="0"/>
                <a:cs typeface="Arial" charset="0"/>
              </a:rPr>
              <a:t>“[Global warming is] perhaps the most consequential problem ever confronted by Mankind. Like it or not, we have been handed Phaeton’s reins, and we will have to learn how to control climate if we are to avoid his fate.”</a:t>
            </a:r>
            <a:endParaRPr lang="en-AU" sz="2800" b="1" dirty="0">
              <a:latin typeface="Arial" charset="0"/>
              <a:cs typeface="Arial" charset="0"/>
            </a:endParaRPr>
          </a:p>
          <a:p>
            <a:pPr algn="r" eaLnBrk="1" hangingPunct="1">
              <a:defRPr/>
            </a:pPr>
            <a:r>
              <a:rPr lang="en-AU" sz="2800" b="1" i="1" dirty="0">
                <a:latin typeface="Arial" charset="0"/>
                <a:cs typeface="Arial" charset="0"/>
              </a:rPr>
              <a:t>Professor Kerry Emanuel</a:t>
            </a:r>
            <a:r>
              <a:rPr lang="en-US" sz="3600" b="1" dirty="0">
                <a:latin typeface="Calibri" pitchFamily="34" charset="0"/>
                <a:cs typeface="Arial" charset="0"/>
              </a:rPr>
              <a:t>  </a:t>
            </a:r>
            <a:r>
              <a:rPr lang="en-US" sz="3600" dirty="0">
                <a:latin typeface="Calibri" pitchFamily="34"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4516">
                                            <p:txEl>
                                              <p:pRg st="1" end="1"/>
                                            </p:txEl>
                                          </p:spTgt>
                                        </p:tgtEl>
                                        <p:attrNameLst>
                                          <p:attrName>style.visibility</p:attrName>
                                        </p:attrNameLst>
                                      </p:cBhvr>
                                      <p:to>
                                        <p:strVal val="visible"/>
                                      </p:to>
                                    </p:set>
                                    <p:animEffect transition="in" filter="blinds(horizontal)">
                                      <p:cBhvr>
                                        <p:cTn id="7" dur="500"/>
                                        <p:tgtEl>
                                          <p:spTgt spid="6451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4516">
                                            <p:txEl>
                                              <p:pRg st="3" end="3"/>
                                            </p:txEl>
                                          </p:spTgt>
                                        </p:tgtEl>
                                        <p:attrNameLst>
                                          <p:attrName>style.visibility</p:attrName>
                                        </p:attrNameLst>
                                      </p:cBhvr>
                                      <p:to>
                                        <p:strVal val="visible"/>
                                      </p:to>
                                    </p:set>
                                    <p:animEffect transition="in" filter="blinds(horizontal)">
                                      <p:cBhvr>
                                        <p:cTn id="10" dur="500"/>
                                        <p:tgtEl>
                                          <p:spTgt spid="6451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4516">
                                            <p:txEl>
                                              <p:pRg st="4" end="4"/>
                                            </p:txEl>
                                          </p:spTgt>
                                        </p:tgtEl>
                                        <p:attrNameLst>
                                          <p:attrName>style.visibility</p:attrName>
                                        </p:attrNameLst>
                                      </p:cBhvr>
                                      <p:to>
                                        <p:strVal val="visible"/>
                                      </p:to>
                                    </p:set>
                                    <p:animEffect transition="in" filter="blinds(horizontal)">
                                      <p:cBhvr>
                                        <p:cTn id="13" dur="500"/>
                                        <p:tgtEl>
                                          <p:spTgt spid="645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1"/>
          <p:cNvSpPr txBox="1">
            <a:spLocks noChangeArrowheads="1"/>
          </p:cNvSpPr>
          <p:nvPr/>
        </p:nvSpPr>
        <p:spPr bwMode="auto">
          <a:xfrm>
            <a:off x="900113" y="2276475"/>
            <a:ext cx="735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6000" b="1">
                <a:latin typeface="Arial" panose="020B0604020202020204" pitchFamily="34" charset="0"/>
              </a:rPr>
              <a:t>End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391233-6936-4DC6-BDC7-D123D7D88851}"/>
              </a:ext>
            </a:extLst>
          </p:cNvPr>
          <p:cNvSpPr txBox="1"/>
          <p:nvPr/>
        </p:nvSpPr>
        <p:spPr>
          <a:xfrm>
            <a:off x="467544" y="980728"/>
            <a:ext cx="8208912" cy="4801314"/>
          </a:xfrm>
          <a:prstGeom prst="rect">
            <a:avLst/>
          </a:prstGeom>
          <a:noFill/>
        </p:spPr>
        <p:txBody>
          <a:bodyPr wrap="square" rtlCol="0">
            <a:spAutoFit/>
          </a:bodyPr>
          <a:lstStyle/>
          <a:p>
            <a:r>
              <a:rPr lang="en-AU" sz="2400" dirty="0"/>
              <a:t>The height to which a buoyancy vortex persists before breakdown to a turbulent plume will depend on: </a:t>
            </a:r>
          </a:p>
          <a:p>
            <a:pPr marL="285750" lvl="0" indent="-285750">
              <a:buFont typeface="Arial" panose="020B0604020202020204" pitchFamily="34" charset="0"/>
              <a:buChar char="•"/>
            </a:pPr>
            <a:r>
              <a:rPr lang="en-AU" sz="2400" dirty="0"/>
              <a:t>Convective Available Potential Energy (CAPE)</a:t>
            </a:r>
          </a:p>
          <a:p>
            <a:pPr marL="285750" lvl="0" indent="-285750">
              <a:buFont typeface="Arial" panose="020B0604020202020204" pitchFamily="34" charset="0"/>
              <a:buChar char="•"/>
            </a:pPr>
            <a:r>
              <a:rPr lang="en-AU" sz="2400" dirty="0"/>
              <a:t>System scale</a:t>
            </a:r>
          </a:p>
          <a:p>
            <a:pPr marL="285750" lvl="0" indent="-285750">
              <a:buFont typeface="Arial" panose="020B0604020202020204" pitchFamily="34" charset="0"/>
              <a:buChar char="•"/>
            </a:pPr>
            <a:r>
              <a:rPr lang="en-AU" sz="2400" dirty="0"/>
              <a:t>Radiation of heat away from the plume</a:t>
            </a:r>
          </a:p>
          <a:p>
            <a:r>
              <a:rPr lang="en-AU" sz="2400" dirty="0"/>
              <a:t> </a:t>
            </a:r>
          </a:p>
          <a:p>
            <a:r>
              <a:rPr lang="en-AU" sz="2400" dirty="0"/>
              <a:t>The CAPE of the gas stream is a function of the internal energy of the </a:t>
            </a:r>
            <a:r>
              <a:rPr lang="en-AU" sz="2400" dirty="0" err="1"/>
              <a:t>convecting</a:t>
            </a:r>
            <a:r>
              <a:rPr lang="en-AU" sz="2400" dirty="0"/>
              <a:t> fluid. In tornadoes, the latent heat of fusion and evaporation of water vapour are important in this regard. Calculation of CAPE is covered at </a:t>
            </a:r>
            <a:r>
              <a:rPr lang="en-AU" sz="2400" u="sng" dirty="0">
                <a:hlinkClick r:id="rId2"/>
              </a:rPr>
              <a:t>http://tornado.sfsu.edu/geosciences/classes/m201/buoyancy/CAPE_Procedure.html</a:t>
            </a:r>
            <a:endParaRPr lang="en-AU" sz="2400" dirty="0"/>
          </a:p>
          <a:p>
            <a:endParaRPr lang="en-AU" dirty="0"/>
          </a:p>
        </p:txBody>
      </p:sp>
    </p:spTree>
    <p:extLst>
      <p:ext uri="{BB962C8B-B14F-4D97-AF65-F5344CB8AC3E}">
        <p14:creationId xmlns:p14="http://schemas.microsoft.com/office/powerpoint/2010/main" val="251289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upload.wikimedia.org/wikipedia/commons/thumb/2/22/Three_waterspouts_Kijkduin.jpg/220px-Three_waterspouts_Kijkdu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0"/>
            <a:ext cx="6935788"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36513" y="5256213"/>
            <a:ext cx="914400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a:t>Waterspouts seen from the beach at Kijkduin near The Hague, the Netherlands on 27 August 2006.</a:t>
            </a:r>
          </a:p>
        </p:txBody>
      </p:sp>
      <p:sp>
        <p:nvSpPr>
          <p:cNvPr id="3" name="TextBox 2"/>
          <p:cNvSpPr txBox="1">
            <a:spLocks noChangeArrowheads="1"/>
          </p:cNvSpPr>
          <p:nvPr/>
        </p:nvSpPr>
        <p:spPr bwMode="auto">
          <a:xfrm>
            <a:off x="107950" y="5618163"/>
            <a:ext cx="8856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000" b="1"/>
              <a:t>Although having a very modest temperature differential with the ambient atmosphere, these vortices are rising 8-10 km through the troposphere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aterspouts: Roberto Giudici captured these pictures while sailing off the Greek Island of Orthoni, in the Ionian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3813"/>
            <a:ext cx="91821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n Arrow 2"/>
          <p:cNvSpPr/>
          <p:nvPr/>
        </p:nvSpPr>
        <p:spPr>
          <a:xfrm rot="-1140000">
            <a:off x="2141538" y="-217488"/>
            <a:ext cx="485775" cy="6746876"/>
          </a:xfrm>
          <a:prstGeom prst="downArrow">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Right Arrow 3"/>
          <p:cNvSpPr/>
          <p:nvPr/>
        </p:nvSpPr>
        <p:spPr>
          <a:xfrm rot="16510806">
            <a:off x="2383632" y="3948906"/>
            <a:ext cx="4376738" cy="574675"/>
          </a:xfrm>
          <a:prstGeom prst="rightArrow">
            <a:avLst/>
          </a:prstGeom>
          <a:solidFill>
            <a:srgbClr val="4F81BD">
              <a:alpha val="34902"/>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5" name="TextBox 4"/>
          <p:cNvSpPr txBox="1">
            <a:spLocks noChangeArrowheads="1"/>
          </p:cNvSpPr>
          <p:nvPr/>
        </p:nvSpPr>
        <p:spPr bwMode="auto">
          <a:xfrm>
            <a:off x="827088" y="1512888"/>
            <a:ext cx="3451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a:solidFill>
                  <a:srgbClr val="FF9900"/>
                </a:solidFill>
              </a:rPr>
              <a:t>Incoming solar radiation</a:t>
            </a:r>
          </a:p>
        </p:txBody>
      </p:sp>
      <p:sp>
        <p:nvSpPr>
          <p:cNvPr id="6" name="TextBox 5"/>
          <p:cNvSpPr txBox="1">
            <a:spLocks noChangeArrowheads="1"/>
          </p:cNvSpPr>
          <p:nvPr/>
        </p:nvSpPr>
        <p:spPr bwMode="auto">
          <a:xfrm>
            <a:off x="4668838" y="3535363"/>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a:solidFill>
                  <a:schemeClr val="bg1"/>
                </a:solidFill>
              </a:rPr>
              <a:t>Convection</a:t>
            </a:r>
          </a:p>
        </p:txBody>
      </p:sp>
      <p:sp>
        <p:nvSpPr>
          <p:cNvPr id="18439" name="TextBox 7"/>
          <p:cNvSpPr txBox="1">
            <a:spLocks noChangeArrowheads="1"/>
          </p:cNvSpPr>
          <p:nvPr/>
        </p:nvSpPr>
        <p:spPr bwMode="auto">
          <a:xfrm>
            <a:off x="323850" y="188913"/>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 </a:t>
            </a:r>
            <a:r>
              <a:rPr lang="en-AU" altLang="en-US">
                <a:solidFill>
                  <a:schemeClr val="bg1"/>
                </a:solidFill>
              </a:rPr>
              <a:t>Roberto Giudici</a:t>
            </a:r>
          </a:p>
        </p:txBody>
      </p:sp>
      <p:sp>
        <p:nvSpPr>
          <p:cNvPr id="7" name="TextBox 6"/>
          <p:cNvSpPr txBox="1">
            <a:spLocks noChangeArrowheads="1"/>
          </p:cNvSpPr>
          <p:nvPr/>
        </p:nvSpPr>
        <p:spPr bwMode="auto">
          <a:xfrm>
            <a:off x="3105150" y="5673725"/>
            <a:ext cx="4465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a:solidFill>
                  <a:schemeClr val="bg1"/>
                </a:solidFill>
              </a:rPr>
              <a:t>Water vapour and warm air</a:t>
            </a:r>
          </a:p>
        </p:txBody>
      </p:sp>
      <p:grpSp>
        <p:nvGrpSpPr>
          <p:cNvPr id="16" name="Group 15"/>
          <p:cNvGrpSpPr>
            <a:grpSpLocks/>
          </p:cNvGrpSpPr>
          <p:nvPr/>
        </p:nvGrpSpPr>
        <p:grpSpPr bwMode="auto">
          <a:xfrm rot="-3582296">
            <a:off x="4250531" y="770731"/>
            <a:ext cx="2279651" cy="455613"/>
            <a:chOff x="3899647" y="376504"/>
            <a:chExt cx="1985286" cy="1060714"/>
          </a:xfrm>
        </p:grpSpPr>
        <p:grpSp>
          <p:nvGrpSpPr>
            <p:cNvPr id="18443" name="Group 11"/>
            <p:cNvGrpSpPr>
              <a:grpSpLocks/>
            </p:cNvGrpSpPr>
            <p:nvPr/>
          </p:nvGrpSpPr>
          <p:grpSpPr bwMode="auto">
            <a:xfrm>
              <a:off x="3899647" y="376504"/>
              <a:ext cx="993131" cy="1045636"/>
              <a:chOff x="3899647" y="376504"/>
              <a:chExt cx="993131" cy="1045636"/>
            </a:xfrm>
          </p:grpSpPr>
          <p:sp>
            <p:nvSpPr>
              <p:cNvPr id="10" name="Freeform 9"/>
              <p:cNvSpPr/>
              <p:nvPr/>
            </p:nvSpPr>
            <p:spPr>
              <a:xfrm>
                <a:off x="3901833" y="372098"/>
                <a:ext cx="497704" cy="539597"/>
              </a:xfrm>
              <a:custGeom>
                <a:avLst/>
                <a:gdLst>
                  <a:gd name="connsiteX0" fmla="*/ 0 w 497541"/>
                  <a:gd name="connsiteY0" fmla="*/ 537896 h 537896"/>
                  <a:gd name="connsiteX1" fmla="*/ 255494 w 497541"/>
                  <a:gd name="connsiteY1" fmla="*/ 14 h 537896"/>
                  <a:gd name="connsiteX2" fmla="*/ 497541 w 497541"/>
                  <a:gd name="connsiteY2" fmla="*/ 524449 h 537896"/>
                </a:gdLst>
                <a:ahLst/>
                <a:cxnLst>
                  <a:cxn ang="0">
                    <a:pos x="connsiteX0" y="connsiteY0"/>
                  </a:cxn>
                  <a:cxn ang="0">
                    <a:pos x="connsiteX1" y="connsiteY1"/>
                  </a:cxn>
                  <a:cxn ang="0">
                    <a:pos x="connsiteX2" y="connsiteY2"/>
                  </a:cxn>
                </a:cxnLst>
                <a:rect l="l" t="t" r="r" b="b"/>
                <a:pathLst>
                  <a:path w="497541" h="537896">
                    <a:moveTo>
                      <a:pt x="0" y="537896"/>
                    </a:moveTo>
                    <a:cubicBezTo>
                      <a:pt x="86285" y="270075"/>
                      <a:pt x="172571" y="2255"/>
                      <a:pt x="255494" y="14"/>
                    </a:cubicBezTo>
                    <a:cubicBezTo>
                      <a:pt x="338417" y="-2227"/>
                      <a:pt x="417979" y="261111"/>
                      <a:pt x="497541" y="524449"/>
                    </a:cubicBez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1" name="Freeform 10"/>
              <p:cNvSpPr/>
              <p:nvPr/>
            </p:nvSpPr>
            <p:spPr>
              <a:xfrm flipV="1">
                <a:off x="4396851" y="878800"/>
                <a:ext cx="497704" cy="539597"/>
              </a:xfrm>
              <a:custGeom>
                <a:avLst/>
                <a:gdLst>
                  <a:gd name="connsiteX0" fmla="*/ 0 w 497541"/>
                  <a:gd name="connsiteY0" fmla="*/ 537896 h 537896"/>
                  <a:gd name="connsiteX1" fmla="*/ 255494 w 497541"/>
                  <a:gd name="connsiteY1" fmla="*/ 14 h 537896"/>
                  <a:gd name="connsiteX2" fmla="*/ 497541 w 497541"/>
                  <a:gd name="connsiteY2" fmla="*/ 524449 h 537896"/>
                </a:gdLst>
                <a:ahLst/>
                <a:cxnLst>
                  <a:cxn ang="0">
                    <a:pos x="connsiteX0" y="connsiteY0"/>
                  </a:cxn>
                  <a:cxn ang="0">
                    <a:pos x="connsiteX1" y="connsiteY1"/>
                  </a:cxn>
                  <a:cxn ang="0">
                    <a:pos x="connsiteX2" y="connsiteY2"/>
                  </a:cxn>
                </a:cxnLst>
                <a:rect l="l" t="t" r="r" b="b"/>
                <a:pathLst>
                  <a:path w="497541" h="537896">
                    <a:moveTo>
                      <a:pt x="0" y="537896"/>
                    </a:moveTo>
                    <a:cubicBezTo>
                      <a:pt x="86285" y="270075"/>
                      <a:pt x="172571" y="2255"/>
                      <a:pt x="255494" y="14"/>
                    </a:cubicBezTo>
                    <a:cubicBezTo>
                      <a:pt x="338417" y="-2227"/>
                      <a:pt x="417979" y="261111"/>
                      <a:pt x="497541" y="524449"/>
                    </a:cubicBez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grpSp>
        <p:grpSp>
          <p:nvGrpSpPr>
            <p:cNvPr id="18444" name="Group 12"/>
            <p:cNvGrpSpPr>
              <a:grpSpLocks/>
            </p:cNvGrpSpPr>
            <p:nvPr/>
          </p:nvGrpSpPr>
          <p:grpSpPr bwMode="auto">
            <a:xfrm>
              <a:off x="4891802" y="391582"/>
              <a:ext cx="993131" cy="1045636"/>
              <a:chOff x="3899647" y="376504"/>
              <a:chExt cx="993131" cy="1045636"/>
            </a:xfrm>
          </p:grpSpPr>
          <p:sp>
            <p:nvSpPr>
              <p:cNvPr id="14" name="Freeform 13"/>
              <p:cNvSpPr/>
              <p:nvPr/>
            </p:nvSpPr>
            <p:spPr>
              <a:xfrm>
                <a:off x="3900755" y="371463"/>
                <a:ext cx="497704" cy="539597"/>
              </a:xfrm>
              <a:custGeom>
                <a:avLst/>
                <a:gdLst>
                  <a:gd name="connsiteX0" fmla="*/ 0 w 497541"/>
                  <a:gd name="connsiteY0" fmla="*/ 537896 h 537896"/>
                  <a:gd name="connsiteX1" fmla="*/ 255494 w 497541"/>
                  <a:gd name="connsiteY1" fmla="*/ 14 h 537896"/>
                  <a:gd name="connsiteX2" fmla="*/ 497541 w 497541"/>
                  <a:gd name="connsiteY2" fmla="*/ 524449 h 537896"/>
                </a:gdLst>
                <a:ahLst/>
                <a:cxnLst>
                  <a:cxn ang="0">
                    <a:pos x="connsiteX0" y="connsiteY0"/>
                  </a:cxn>
                  <a:cxn ang="0">
                    <a:pos x="connsiteX1" y="connsiteY1"/>
                  </a:cxn>
                  <a:cxn ang="0">
                    <a:pos x="connsiteX2" y="connsiteY2"/>
                  </a:cxn>
                </a:cxnLst>
                <a:rect l="l" t="t" r="r" b="b"/>
                <a:pathLst>
                  <a:path w="497541" h="537896">
                    <a:moveTo>
                      <a:pt x="0" y="537896"/>
                    </a:moveTo>
                    <a:cubicBezTo>
                      <a:pt x="86285" y="270075"/>
                      <a:pt x="172571" y="2255"/>
                      <a:pt x="255494" y="14"/>
                    </a:cubicBezTo>
                    <a:cubicBezTo>
                      <a:pt x="338417" y="-2227"/>
                      <a:pt x="417979" y="261111"/>
                      <a:pt x="497541" y="524449"/>
                    </a:cubicBez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5" name="Freeform 14"/>
              <p:cNvSpPr/>
              <p:nvPr/>
            </p:nvSpPr>
            <p:spPr>
              <a:xfrm flipV="1">
                <a:off x="4395772" y="878164"/>
                <a:ext cx="497704" cy="539597"/>
              </a:xfrm>
              <a:custGeom>
                <a:avLst/>
                <a:gdLst>
                  <a:gd name="connsiteX0" fmla="*/ 0 w 497541"/>
                  <a:gd name="connsiteY0" fmla="*/ 537896 h 537896"/>
                  <a:gd name="connsiteX1" fmla="*/ 255494 w 497541"/>
                  <a:gd name="connsiteY1" fmla="*/ 14 h 537896"/>
                  <a:gd name="connsiteX2" fmla="*/ 497541 w 497541"/>
                  <a:gd name="connsiteY2" fmla="*/ 524449 h 537896"/>
                </a:gdLst>
                <a:ahLst/>
                <a:cxnLst>
                  <a:cxn ang="0">
                    <a:pos x="connsiteX0" y="connsiteY0"/>
                  </a:cxn>
                  <a:cxn ang="0">
                    <a:pos x="connsiteX1" y="connsiteY1"/>
                  </a:cxn>
                  <a:cxn ang="0">
                    <a:pos x="connsiteX2" y="connsiteY2"/>
                  </a:cxn>
                </a:cxnLst>
                <a:rect l="l" t="t" r="r" b="b"/>
                <a:pathLst>
                  <a:path w="497541" h="537896">
                    <a:moveTo>
                      <a:pt x="0" y="537896"/>
                    </a:moveTo>
                    <a:cubicBezTo>
                      <a:pt x="86285" y="270075"/>
                      <a:pt x="172571" y="2255"/>
                      <a:pt x="255494" y="14"/>
                    </a:cubicBezTo>
                    <a:cubicBezTo>
                      <a:pt x="338417" y="-2227"/>
                      <a:pt x="417979" y="261111"/>
                      <a:pt x="497541" y="524449"/>
                    </a:cubicBez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grpSp>
      </p:grpSp>
      <p:sp>
        <p:nvSpPr>
          <p:cNvPr id="17" name="TextBox 16"/>
          <p:cNvSpPr txBox="1">
            <a:spLocks noChangeArrowheads="1"/>
          </p:cNvSpPr>
          <p:nvPr/>
        </p:nvSpPr>
        <p:spPr bwMode="auto">
          <a:xfrm>
            <a:off x="4668838" y="854075"/>
            <a:ext cx="4087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a:solidFill>
                  <a:srgbClr val="FF9900"/>
                </a:solidFill>
              </a:rPr>
              <a:t>Infrared radiation to Space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Image result for entrainment flue gas stack altitude smoke plume momentum"/>
          <p:cNvSpPr>
            <a:spLocks noChangeAspect="1" noChangeArrowheads="1"/>
          </p:cNvSpPr>
          <p:nvPr/>
        </p:nvSpPr>
        <p:spPr bwMode="auto">
          <a:xfrm>
            <a:off x="539750" y="1268413"/>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pic>
        <p:nvPicPr>
          <p:cNvPr id="34819" name="Picture 4" descr="http://www.translationdirectory.com/images_articles/wikipedia/Visualization_of_a_buoyant_Gaussian_air_pollutant_dispersion_plu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42735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IndustrialEmissionPlume-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844675"/>
            <a:ext cx="38989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2"/>
          <p:cNvSpPr txBox="1">
            <a:spLocks noChangeArrowheads="1"/>
          </p:cNvSpPr>
          <p:nvPr/>
        </p:nvSpPr>
        <p:spPr bwMode="auto">
          <a:xfrm>
            <a:off x="323850" y="0"/>
            <a:ext cx="85788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3200" b="1"/>
              <a:t>On the other hand, a non-rotating plume has an inherently high level of entrainment</a:t>
            </a:r>
          </a:p>
        </p:txBody>
      </p:sp>
      <p:sp>
        <p:nvSpPr>
          <p:cNvPr id="4" name="TextBox 3"/>
          <p:cNvSpPr txBox="1">
            <a:spLocks noChangeArrowheads="1"/>
          </p:cNvSpPr>
          <p:nvPr/>
        </p:nvSpPr>
        <p:spPr bwMode="auto">
          <a:xfrm>
            <a:off x="395288" y="5876925"/>
            <a:ext cx="8435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000" b="1">
                <a:solidFill>
                  <a:srgbClr val="FF0000"/>
                </a:solidFill>
              </a:rPr>
              <a:t>The temperature differential involved is much higher than the waterspouts, but entrainment of the surrounding air severely inhibits convection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323850" y="2276475"/>
            <a:ext cx="8569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3600" b="1"/>
              <a:t>The use of </a:t>
            </a:r>
            <a:r>
              <a:rPr lang="en-AU" altLang="en-US" sz="3600" b="1">
                <a:solidFill>
                  <a:srgbClr val="FF0000"/>
                </a:solidFill>
              </a:rPr>
              <a:t>enhanced thermal inertia </a:t>
            </a:r>
            <a:r>
              <a:rPr lang="en-AU" altLang="en-US" sz="3600" b="1"/>
              <a:t>with Solar Updraft Towers and Vortex Engines in order to generate base load (essentially 24 hr/day) power: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solar-updraft-tower.com/system/attachments/contents/11/accordion_StoragePrinciple.jpg?13214438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57338"/>
            <a:ext cx="91027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p:cNvSpPr txBox="1">
            <a:spLocks noChangeArrowheads="1"/>
          </p:cNvSpPr>
          <p:nvPr/>
        </p:nvSpPr>
        <p:spPr bwMode="auto">
          <a:xfrm>
            <a:off x="247650" y="0"/>
            <a:ext cx="8640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Updraft tower – </a:t>
            </a:r>
          </a:p>
          <a:p>
            <a:pPr algn="ctr" eaLnBrk="1" hangingPunct="1"/>
            <a:r>
              <a:rPr lang="en-AU" altLang="en-US" sz="3200" b="1"/>
              <a:t>Enhanced thermal inertia</a:t>
            </a:r>
          </a:p>
        </p:txBody>
      </p:sp>
      <p:sp>
        <p:nvSpPr>
          <p:cNvPr id="36868" name="TextBox 2"/>
          <p:cNvSpPr txBox="1">
            <a:spLocks noChangeArrowheads="1"/>
          </p:cNvSpPr>
          <p:nvPr/>
        </p:nvSpPr>
        <p:spPr bwMode="auto">
          <a:xfrm>
            <a:off x="3492500" y="5157788"/>
            <a:ext cx="2663825"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200" b="1"/>
              <a:t>Water-filled tubes</a:t>
            </a:r>
          </a:p>
        </p:txBody>
      </p:sp>
      <p:sp>
        <p:nvSpPr>
          <p:cNvPr id="4" name="Oval 3"/>
          <p:cNvSpPr/>
          <p:nvPr/>
        </p:nvSpPr>
        <p:spPr>
          <a:xfrm>
            <a:off x="0" y="2492375"/>
            <a:ext cx="4211638" cy="39608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 name="Oval 5"/>
          <p:cNvSpPr/>
          <p:nvPr/>
        </p:nvSpPr>
        <p:spPr>
          <a:xfrm>
            <a:off x="4922838" y="2481263"/>
            <a:ext cx="4211637" cy="39592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l="5473" t="12099" r="58937" b="6364"/>
          <a:stretch>
            <a:fillRect/>
          </a:stretch>
        </p:blipFill>
        <p:spPr bwMode="auto">
          <a:xfrm>
            <a:off x="395288" y="581025"/>
            <a:ext cx="8424862"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p:cNvSpPr txBox="1">
            <a:spLocks noChangeArrowheads="1"/>
          </p:cNvSpPr>
          <p:nvPr/>
        </p:nvSpPr>
        <p:spPr bwMode="auto">
          <a:xfrm>
            <a:off x="719138" y="44450"/>
            <a:ext cx="7777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Updraft Tower – enhanced thermal Inertia</a:t>
            </a:r>
          </a:p>
        </p:txBody>
      </p:sp>
      <p:sp>
        <p:nvSpPr>
          <p:cNvPr id="2" name="Rectangle 1"/>
          <p:cNvSpPr/>
          <p:nvPr/>
        </p:nvSpPr>
        <p:spPr>
          <a:xfrm>
            <a:off x="730250" y="5516563"/>
            <a:ext cx="1511300" cy="43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0" y="0"/>
            <a:ext cx="9144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300" b="1"/>
              <a:t>Solar updraft tower with water storage </a:t>
            </a:r>
            <a:r>
              <a:rPr lang="en-AU" altLang="en-US" sz="2300" b="1">
                <a:solidFill>
                  <a:srgbClr val="FF0000"/>
                </a:solidFill>
              </a:rPr>
              <a:t>over 25% collector area</a:t>
            </a:r>
          </a:p>
        </p:txBody>
      </p:sp>
      <p:sp>
        <p:nvSpPr>
          <p:cNvPr id="4" name="TextBox 3"/>
          <p:cNvSpPr txBox="1">
            <a:spLocks noChangeArrowheads="1"/>
          </p:cNvSpPr>
          <p:nvPr/>
        </p:nvSpPr>
        <p:spPr bwMode="auto">
          <a:xfrm>
            <a:off x="0" y="56610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b="1"/>
              <a:t>The above graphs relate to Switzerland latitude 47 degrees N. </a:t>
            </a:r>
          </a:p>
          <a:p>
            <a:pPr algn="ctr" eaLnBrk="1" hangingPunct="1"/>
            <a:r>
              <a:rPr lang="en-AU" altLang="en-US" b="1"/>
              <a:t>The hours of sunlight in winter are relatively low. </a:t>
            </a:r>
          </a:p>
        </p:txBody>
      </p:sp>
      <p:sp>
        <p:nvSpPr>
          <p:cNvPr id="5" name="Rectangle 4"/>
          <p:cNvSpPr/>
          <p:nvPr/>
        </p:nvSpPr>
        <p:spPr>
          <a:xfrm>
            <a:off x="0" y="4868863"/>
            <a:ext cx="900113"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87625" y="4324350"/>
            <a:ext cx="314325" cy="228600"/>
          </a:xfrm>
          <a:custGeom>
            <a:avLst/>
            <a:gdLst>
              <a:gd name="connsiteX0" fmla="*/ 0 w 314325"/>
              <a:gd name="connsiteY0" fmla="*/ 0 h 228600"/>
              <a:gd name="connsiteX1" fmla="*/ 314325 w 314325"/>
              <a:gd name="connsiteY1" fmla="*/ 0 h 228600"/>
              <a:gd name="connsiteX2" fmla="*/ 314325 w 314325"/>
              <a:gd name="connsiteY2" fmla="*/ 228600 h 228600"/>
              <a:gd name="connsiteX3" fmla="*/ 9525 w 314325"/>
              <a:gd name="connsiteY3" fmla="*/ 228600 h 228600"/>
              <a:gd name="connsiteX4" fmla="*/ 0 w 314325"/>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228600">
                <a:moveTo>
                  <a:pt x="0" y="0"/>
                </a:moveTo>
                <a:lnTo>
                  <a:pt x="314325" y="0"/>
                </a:lnTo>
                <a:lnTo>
                  <a:pt x="314325" y="228600"/>
                </a:lnTo>
                <a:lnTo>
                  <a:pt x="9525" y="228600"/>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8" name="Freeform 47"/>
          <p:cNvSpPr/>
          <p:nvPr/>
        </p:nvSpPr>
        <p:spPr>
          <a:xfrm flipH="1">
            <a:off x="6251575" y="4332288"/>
            <a:ext cx="314325" cy="228600"/>
          </a:xfrm>
          <a:custGeom>
            <a:avLst/>
            <a:gdLst>
              <a:gd name="connsiteX0" fmla="*/ 0 w 314325"/>
              <a:gd name="connsiteY0" fmla="*/ 0 h 228600"/>
              <a:gd name="connsiteX1" fmla="*/ 314325 w 314325"/>
              <a:gd name="connsiteY1" fmla="*/ 0 h 228600"/>
              <a:gd name="connsiteX2" fmla="*/ 314325 w 314325"/>
              <a:gd name="connsiteY2" fmla="*/ 228600 h 228600"/>
              <a:gd name="connsiteX3" fmla="*/ 9525 w 314325"/>
              <a:gd name="connsiteY3" fmla="*/ 228600 h 228600"/>
              <a:gd name="connsiteX4" fmla="*/ 0 w 314325"/>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228600">
                <a:moveTo>
                  <a:pt x="0" y="0"/>
                </a:moveTo>
                <a:lnTo>
                  <a:pt x="314325" y="0"/>
                </a:lnTo>
                <a:lnTo>
                  <a:pt x="314325" y="228600"/>
                </a:lnTo>
                <a:lnTo>
                  <a:pt x="9525" y="228600"/>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5" name="Isosceles Triangle 44"/>
          <p:cNvSpPr/>
          <p:nvPr/>
        </p:nvSpPr>
        <p:spPr>
          <a:xfrm flipV="1">
            <a:off x="3956050" y="884238"/>
            <a:ext cx="1301750" cy="4244975"/>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3" name="Straight Connector 2"/>
          <p:cNvCxnSpPr/>
          <p:nvPr/>
        </p:nvCxnSpPr>
        <p:spPr>
          <a:xfrm>
            <a:off x="935038" y="4581525"/>
            <a:ext cx="7777162" cy="0"/>
          </a:xfrm>
          <a:prstGeom prst="lin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191000" y="4005263"/>
            <a:ext cx="839788" cy="5826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9" name="Rectangle 8"/>
          <p:cNvSpPr/>
          <p:nvPr/>
        </p:nvSpPr>
        <p:spPr>
          <a:xfrm>
            <a:off x="4284663" y="4227513"/>
            <a:ext cx="627062" cy="36036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7" name="Straight Connector 6"/>
          <p:cNvCxnSpPr>
            <a:stCxn id="48" idx="0"/>
          </p:cNvCxnSpPr>
          <p:nvPr/>
        </p:nvCxnSpPr>
        <p:spPr>
          <a:xfrm flipH="1" flipV="1">
            <a:off x="5030788" y="4217988"/>
            <a:ext cx="1535112" cy="114300"/>
          </a:xfrm>
          <a:prstGeom prst="lin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 idx="0"/>
          </p:cNvCxnSpPr>
          <p:nvPr/>
        </p:nvCxnSpPr>
        <p:spPr>
          <a:xfrm flipV="1">
            <a:off x="2587625" y="4217988"/>
            <a:ext cx="1603375" cy="106362"/>
          </a:xfrm>
          <a:prstGeom prst="lin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191000" y="4576763"/>
            <a:ext cx="720725" cy="58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6628" name="TextBox 47"/>
          <p:cNvSpPr txBox="1">
            <a:spLocks noChangeArrowheads="1"/>
          </p:cNvSpPr>
          <p:nvPr/>
        </p:nvSpPr>
        <p:spPr bwMode="auto">
          <a:xfrm>
            <a:off x="2901950" y="5194300"/>
            <a:ext cx="3600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a:latin typeface="Arial" panose="020B0604020202020204" pitchFamily="34" charset="0"/>
              </a:rPr>
              <a:t>~ 90</a:t>
            </a:r>
            <a:r>
              <a:rPr lang="en-AU" altLang="en-US" sz="1200" baseline="30000">
                <a:latin typeface="Arial" panose="020B0604020202020204" pitchFamily="34" charset="0"/>
              </a:rPr>
              <a:t>o</a:t>
            </a:r>
            <a:r>
              <a:rPr lang="en-AU" altLang="en-US" sz="1200">
                <a:latin typeface="Arial" panose="020B0604020202020204" pitchFamily="34" charset="0"/>
              </a:rPr>
              <a:t>C hot water from geothermal reservoirs recycled through HDPE pipe coils acting as water-to-air heat exchangers under the collector area of the canopy. </a:t>
            </a:r>
          </a:p>
        </p:txBody>
      </p:sp>
      <p:grpSp>
        <p:nvGrpSpPr>
          <p:cNvPr id="51" name="Group 50"/>
          <p:cNvGrpSpPr>
            <a:grpSpLocks/>
          </p:cNvGrpSpPr>
          <p:nvPr/>
        </p:nvGrpSpPr>
        <p:grpSpPr bwMode="auto">
          <a:xfrm>
            <a:off x="5199063" y="4479925"/>
            <a:ext cx="1006475" cy="1730375"/>
            <a:chOff x="5030527" y="4507371"/>
            <a:chExt cx="1006840" cy="1729470"/>
          </a:xfrm>
        </p:grpSpPr>
        <p:sp>
          <p:nvSpPr>
            <p:cNvPr id="31" name="Oval 30"/>
            <p:cNvSpPr/>
            <p:nvPr/>
          </p:nvSpPr>
          <p:spPr>
            <a:xfrm flipH="1" flipV="1">
              <a:off x="5040055" y="4516891"/>
              <a:ext cx="71463"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2" name="Oval 31"/>
            <p:cNvSpPr/>
            <p:nvPr/>
          </p:nvSpPr>
          <p:spPr>
            <a:xfrm flipH="1" flipV="1">
              <a:off x="5184570" y="4516891"/>
              <a:ext cx="71464"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3" name="Oval 32"/>
            <p:cNvSpPr/>
            <p:nvPr/>
          </p:nvSpPr>
          <p:spPr>
            <a:xfrm flipH="1" flipV="1">
              <a:off x="5327497" y="4516891"/>
              <a:ext cx="73051"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4" name="Oval 33"/>
            <p:cNvSpPr/>
            <p:nvPr/>
          </p:nvSpPr>
          <p:spPr>
            <a:xfrm flipH="1" flipV="1">
              <a:off x="5478364" y="4512132"/>
              <a:ext cx="71463"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5" name="Oval 34"/>
            <p:cNvSpPr/>
            <p:nvPr/>
          </p:nvSpPr>
          <p:spPr>
            <a:xfrm flipH="1" flipV="1">
              <a:off x="5629231" y="4512132"/>
              <a:ext cx="73051"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6" name="Oval 35"/>
            <p:cNvSpPr/>
            <p:nvPr/>
          </p:nvSpPr>
          <p:spPr>
            <a:xfrm flipH="1" flipV="1">
              <a:off x="5759453" y="4512132"/>
              <a:ext cx="73051"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7" name="Oval 36"/>
            <p:cNvSpPr/>
            <p:nvPr/>
          </p:nvSpPr>
          <p:spPr>
            <a:xfrm flipH="1" flipV="1">
              <a:off x="5886499" y="4507371"/>
              <a:ext cx="71464"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8" name="Oval 37"/>
            <p:cNvSpPr/>
            <p:nvPr/>
          </p:nvSpPr>
          <p:spPr>
            <a:xfrm flipH="1" flipV="1">
              <a:off x="5829329" y="4510544"/>
              <a:ext cx="73051"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9" name="Oval 38"/>
            <p:cNvSpPr/>
            <p:nvPr/>
          </p:nvSpPr>
          <p:spPr>
            <a:xfrm flipH="1" flipV="1">
              <a:off x="5695930" y="4515305"/>
              <a:ext cx="71464"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0" name="Oval 39"/>
            <p:cNvSpPr/>
            <p:nvPr/>
          </p:nvSpPr>
          <p:spPr>
            <a:xfrm flipH="1" flipV="1">
              <a:off x="5560944" y="4510544"/>
              <a:ext cx="71463"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1" name="Oval 40"/>
            <p:cNvSpPr/>
            <p:nvPr/>
          </p:nvSpPr>
          <p:spPr>
            <a:xfrm flipH="1" flipV="1">
              <a:off x="5256034" y="4515305"/>
              <a:ext cx="71463"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2" name="Oval 41"/>
            <p:cNvSpPr/>
            <p:nvPr/>
          </p:nvSpPr>
          <p:spPr>
            <a:xfrm flipH="1" flipV="1">
              <a:off x="5405313" y="4516891"/>
              <a:ext cx="73051"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3" name="Oval 42"/>
            <p:cNvSpPr/>
            <p:nvPr/>
          </p:nvSpPr>
          <p:spPr>
            <a:xfrm flipH="1" flipV="1">
              <a:off x="5113107" y="4515305"/>
              <a:ext cx="71463" cy="714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4" name="Oval 43"/>
            <p:cNvSpPr/>
            <p:nvPr/>
          </p:nvSpPr>
          <p:spPr>
            <a:xfrm flipH="1" flipV="1">
              <a:off x="5965903" y="4507371"/>
              <a:ext cx="71464" cy="714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52" name="Straight Arrow Connector 51"/>
            <p:cNvCxnSpPr>
              <a:stCxn id="44" idx="0"/>
            </p:cNvCxnSpPr>
            <p:nvPr/>
          </p:nvCxnSpPr>
          <p:spPr>
            <a:xfrm>
              <a:off x="6000841" y="4578772"/>
              <a:ext cx="0" cy="1658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030527" y="4515305"/>
              <a:ext cx="9528" cy="16660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p:cNvCxnSpPr/>
          <p:nvPr/>
        </p:nvCxnSpPr>
        <p:spPr>
          <a:xfrm flipH="1">
            <a:off x="5327650" y="3467100"/>
            <a:ext cx="1255713" cy="750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50" name="TextBox 59"/>
          <p:cNvSpPr txBox="1">
            <a:spLocks noChangeArrowheads="1"/>
          </p:cNvSpPr>
          <p:nvPr/>
        </p:nvSpPr>
        <p:spPr bwMode="auto">
          <a:xfrm>
            <a:off x="6642100" y="3128963"/>
            <a:ext cx="2070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a:latin typeface="Arial" panose="020B0604020202020204" pitchFamily="34" charset="0"/>
              </a:rPr>
              <a:t>Opaque insulated  canopy approx. 2 km diameter</a:t>
            </a:r>
          </a:p>
        </p:txBody>
      </p:sp>
      <p:sp>
        <p:nvSpPr>
          <p:cNvPr id="4" name="TextBox 3"/>
          <p:cNvSpPr txBox="1">
            <a:spLocks noChangeArrowheads="1"/>
          </p:cNvSpPr>
          <p:nvPr/>
        </p:nvSpPr>
        <p:spPr bwMode="auto">
          <a:xfrm>
            <a:off x="468313" y="5084763"/>
            <a:ext cx="1749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a:t>Guide vanes generate swirl in the air flowing to the vortex centre</a:t>
            </a:r>
          </a:p>
        </p:txBody>
      </p:sp>
      <p:cxnSp>
        <p:nvCxnSpPr>
          <p:cNvPr id="10" name="Straight Arrow Connector 9"/>
          <p:cNvCxnSpPr>
            <a:stCxn id="4" idx="0"/>
            <a:endCxn id="2" idx="3"/>
          </p:cNvCxnSpPr>
          <p:nvPr/>
        </p:nvCxnSpPr>
        <p:spPr>
          <a:xfrm flipV="1">
            <a:off x="1343025" y="4552950"/>
            <a:ext cx="1254125" cy="531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2124075" y="4286250"/>
            <a:ext cx="287338" cy="284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53" name="Right Arrow 52"/>
          <p:cNvSpPr/>
          <p:nvPr/>
        </p:nvSpPr>
        <p:spPr>
          <a:xfrm flipH="1">
            <a:off x="6648450" y="4302125"/>
            <a:ext cx="288925"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54" name="Right Arrow 53"/>
          <p:cNvSpPr/>
          <p:nvPr/>
        </p:nvSpPr>
        <p:spPr>
          <a:xfrm rot="5400000" flipH="1">
            <a:off x="4033838" y="1258887"/>
            <a:ext cx="1081088" cy="957263"/>
          </a:xfrm>
          <a:prstGeom prst="rightArrow">
            <a:avLst/>
          </a:prstGeom>
          <a:solidFill>
            <a:srgbClr val="4F81B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grpSp>
        <p:nvGrpSpPr>
          <p:cNvPr id="15" name="Group 14"/>
          <p:cNvGrpSpPr>
            <a:grpSpLocks/>
          </p:cNvGrpSpPr>
          <p:nvPr/>
        </p:nvGrpSpPr>
        <p:grpSpPr bwMode="auto">
          <a:xfrm>
            <a:off x="2949575" y="4505325"/>
            <a:ext cx="1082675" cy="1724025"/>
            <a:chOff x="2949476" y="4504940"/>
            <a:chExt cx="1082464" cy="1724893"/>
          </a:xfrm>
        </p:grpSpPr>
        <p:cxnSp>
          <p:nvCxnSpPr>
            <p:cNvPr id="50" name="Straight Arrow Connector 49"/>
            <p:cNvCxnSpPr/>
            <p:nvPr/>
          </p:nvCxnSpPr>
          <p:spPr>
            <a:xfrm flipV="1">
              <a:off x="3960517" y="4563708"/>
              <a:ext cx="11110" cy="16661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985982" y="4516059"/>
              <a:ext cx="0" cy="16581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9963" name="Group 4"/>
            <p:cNvGrpSpPr>
              <a:grpSpLocks/>
            </p:cNvGrpSpPr>
            <p:nvPr/>
          </p:nvGrpSpPr>
          <p:grpSpPr bwMode="auto">
            <a:xfrm>
              <a:off x="2949476" y="4504940"/>
              <a:ext cx="1082464" cy="83406"/>
              <a:chOff x="2949476" y="4504940"/>
              <a:chExt cx="1082464" cy="83406"/>
            </a:xfrm>
          </p:grpSpPr>
          <p:sp>
            <p:nvSpPr>
              <p:cNvPr id="16" name="Oval 15"/>
              <p:cNvSpPr/>
              <p:nvPr/>
            </p:nvSpPr>
            <p:spPr>
              <a:xfrm flipH="1" flipV="1">
                <a:off x="3746246" y="4506529"/>
                <a:ext cx="71424"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7" name="Oval 16"/>
              <p:cNvSpPr/>
              <p:nvPr/>
            </p:nvSpPr>
            <p:spPr>
              <a:xfrm flipH="1" flipV="1">
                <a:off x="3600224" y="4512882"/>
                <a:ext cx="71424"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8" name="Oval 17"/>
              <p:cNvSpPr/>
              <p:nvPr/>
            </p:nvSpPr>
            <p:spPr>
              <a:xfrm flipH="1" flipV="1">
                <a:off x="3311355" y="4509705"/>
                <a:ext cx="73011"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9" name="Oval 18"/>
              <p:cNvSpPr/>
              <p:nvPr/>
            </p:nvSpPr>
            <p:spPr>
              <a:xfrm flipH="1" flipV="1">
                <a:off x="3451028" y="4514470"/>
                <a:ext cx="71424"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Oval 19"/>
              <p:cNvSpPr/>
              <p:nvPr/>
            </p:nvSpPr>
            <p:spPr>
              <a:xfrm flipH="1" flipV="1">
                <a:off x="3168508" y="4512882"/>
                <a:ext cx="71424"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1" name="Oval 20"/>
              <p:cNvSpPr/>
              <p:nvPr/>
            </p:nvSpPr>
            <p:spPr>
              <a:xfrm flipH="1" flipV="1">
                <a:off x="3020900" y="4504940"/>
                <a:ext cx="73011"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3" name="Oval 22"/>
              <p:cNvSpPr/>
              <p:nvPr/>
            </p:nvSpPr>
            <p:spPr>
              <a:xfrm flipH="1" flipV="1">
                <a:off x="3095498" y="4509705"/>
                <a:ext cx="73011"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4" name="Oval 23"/>
              <p:cNvSpPr/>
              <p:nvPr/>
            </p:nvSpPr>
            <p:spPr>
              <a:xfrm flipH="1" flipV="1">
                <a:off x="3384366" y="4509705"/>
                <a:ext cx="71424"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b="1" dirty="0"/>
              </a:p>
            </p:txBody>
          </p:sp>
          <p:sp>
            <p:nvSpPr>
              <p:cNvPr id="25" name="Oval 24"/>
              <p:cNvSpPr/>
              <p:nvPr/>
            </p:nvSpPr>
            <p:spPr>
              <a:xfrm flipH="1" flipV="1">
                <a:off x="3239932" y="4509705"/>
                <a:ext cx="71423"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6" name="Oval 25"/>
              <p:cNvSpPr/>
              <p:nvPr/>
            </p:nvSpPr>
            <p:spPr>
              <a:xfrm flipH="1" flipV="1">
                <a:off x="3527213" y="4509705"/>
                <a:ext cx="73011"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7" name="Oval 26"/>
              <p:cNvSpPr/>
              <p:nvPr/>
            </p:nvSpPr>
            <p:spPr>
              <a:xfrm flipH="1" flipV="1">
                <a:off x="3671648" y="4509705"/>
                <a:ext cx="73011"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8" name="Oval 27"/>
              <p:cNvSpPr/>
              <p:nvPr/>
            </p:nvSpPr>
            <p:spPr>
              <a:xfrm flipH="1" flipV="1">
                <a:off x="3817670" y="4504940"/>
                <a:ext cx="71423"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9" name="Oval 28"/>
              <p:cNvSpPr/>
              <p:nvPr/>
            </p:nvSpPr>
            <p:spPr>
              <a:xfrm flipH="1" flipV="1">
                <a:off x="3960517" y="4504940"/>
                <a:ext cx="71423"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0" name="Oval 29"/>
              <p:cNvSpPr/>
              <p:nvPr/>
            </p:nvSpPr>
            <p:spPr>
              <a:xfrm flipH="1" flipV="1">
                <a:off x="3893855" y="4516059"/>
                <a:ext cx="71423" cy="730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Oval 21"/>
              <p:cNvSpPr/>
              <p:nvPr/>
            </p:nvSpPr>
            <p:spPr>
              <a:xfrm flipH="1" flipV="1">
                <a:off x="2949476" y="4509705"/>
                <a:ext cx="71424" cy="714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grpSp>
      </p:grpSp>
      <p:sp>
        <p:nvSpPr>
          <p:cNvPr id="39957" name="TextBox 11"/>
          <p:cNvSpPr txBox="1">
            <a:spLocks noChangeArrowheads="1"/>
          </p:cNvSpPr>
          <p:nvPr/>
        </p:nvSpPr>
        <p:spPr bwMode="auto">
          <a:xfrm>
            <a:off x="468313" y="9525"/>
            <a:ext cx="8243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Sectional diagram of Proposed Vortex Engine</a:t>
            </a:r>
          </a:p>
        </p:txBody>
      </p:sp>
      <p:cxnSp>
        <p:nvCxnSpPr>
          <p:cNvPr id="13" name="Straight Arrow Connector 12"/>
          <p:cNvCxnSpPr/>
          <p:nvPr/>
        </p:nvCxnSpPr>
        <p:spPr>
          <a:xfrm flipH="1">
            <a:off x="5199063" y="1196975"/>
            <a:ext cx="1052512" cy="71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6251575" y="884238"/>
            <a:ext cx="1776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a:t>Vortex “funnel”</a:t>
            </a:r>
          </a:p>
        </p:txBody>
      </p:sp>
      <p:sp>
        <p:nvSpPr>
          <p:cNvPr id="58" name="Curved Up Arrow 57"/>
          <p:cNvSpPr/>
          <p:nvPr/>
        </p:nvSpPr>
        <p:spPr>
          <a:xfrm>
            <a:off x="2954338" y="1844675"/>
            <a:ext cx="3400425" cy="642938"/>
          </a:xfrm>
          <a:prstGeom prst="curvedUpArrow">
            <a:avLst>
              <a:gd name="adj1" fmla="val 50000"/>
              <a:gd name="adj2" fmla="val 121582"/>
              <a:gd name="adj3" fmla="val 45886"/>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animEffect transition="in" filter="fade">
                                      <p:cBhvr>
                                        <p:cTn id="15" dur="500"/>
                                        <p:tgtEl>
                                          <p:spTgt spid="266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6628" grpId="0"/>
      <p:bldP spid="4" grpId="0"/>
      <p:bldP spid="54" grpId="0" animBg="1"/>
      <p:bldP spid="14" grpId="0"/>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17463"/>
            <a:ext cx="9144000" cy="700087"/>
          </a:xfrm>
        </p:spPr>
        <p:txBody>
          <a:bodyPr rtlCol="0">
            <a:normAutofit fontScale="90000"/>
          </a:bodyPr>
          <a:lstStyle/>
          <a:p>
            <a:pPr eaLnBrk="1" fontAlgn="auto" hangingPunct="1">
              <a:spcAft>
                <a:spcPts val="0"/>
              </a:spcAft>
              <a:defRPr/>
            </a:pPr>
            <a:r>
              <a:rPr lang="en-US" sz="3200" b="1" dirty="0"/>
              <a:t>The importance of tropospheric convection </a:t>
            </a:r>
            <a:br>
              <a:rPr lang="en-US" sz="3200" b="1" dirty="0"/>
            </a:br>
            <a:r>
              <a:rPr lang="en-US" sz="3200" b="1" dirty="0"/>
              <a:t>for the mitigation of global warming</a:t>
            </a:r>
          </a:p>
        </p:txBody>
      </p:sp>
      <p:sp>
        <p:nvSpPr>
          <p:cNvPr id="40963" name="Rectangle 3"/>
          <p:cNvSpPr>
            <a:spLocks noGrp="1" noChangeArrowheads="1"/>
          </p:cNvSpPr>
          <p:nvPr>
            <p:ph type="body" idx="4294967295"/>
          </p:nvPr>
        </p:nvSpPr>
        <p:spPr/>
        <p:txBody>
          <a:bodyPr/>
          <a:lstStyle/>
          <a:p>
            <a:pPr eaLnBrk="1" hangingPunct="1">
              <a:buFontTx/>
              <a:buNone/>
            </a:pPr>
            <a:r>
              <a:rPr lang="en-US" altLang="en-US"/>
              <a:t> </a:t>
            </a:r>
          </a:p>
        </p:txBody>
      </p:sp>
      <p:pic>
        <p:nvPicPr>
          <p:cNvPr id="40964" name="Picture 4" descr="Pattern of absorption bands generated by various greenhouse gases and their impact on both solar radiation and upgoing thermal radiation from the Earth's surface.  Note that a greater quantity of upgoing radiation is absorbed, which contributes to the greenhouse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974725"/>
            <a:ext cx="5508625"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p:cNvSpPr txBox="1">
            <a:spLocks noChangeArrowheads="1"/>
          </p:cNvSpPr>
          <p:nvPr/>
        </p:nvSpPr>
        <p:spPr bwMode="auto">
          <a:xfrm>
            <a:off x="363538" y="6342063"/>
            <a:ext cx="117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t>NASA</a:t>
            </a:r>
          </a:p>
        </p:txBody>
      </p:sp>
      <p:grpSp>
        <p:nvGrpSpPr>
          <p:cNvPr id="2" name="Group 12"/>
          <p:cNvGrpSpPr>
            <a:grpSpLocks/>
          </p:cNvGrpSpPr>
          <p:nvPr/>
        </p:nvGrpSpPr>
        <p:grpSpPr bwMode="auto">
          <a:xfrm>
            <a:off x="7213600" y="4208463"/>
            <a:ext cx="1684338" cy="1597025"/>
            <a:chOff x="4544" y="2651"/>
            <a:chExt cx="1061" cy="1006"/>
          </a:xfrm>
        </p:grpSpPr>
        <p:sp>
          <p:nvSpPr>
            <p:cNvPr id="40969" name="Text Box 6"/>
            <p:cNvSpPr txBox="1">
              <a:spLocks noChangeArrowheads="1"/>
            </p:cNvSpPr>
            <p:nvPr/>
          </p:nvSpPr>
          <p:spPr bwMode="auto">
            <a:xfrm>
              <a:off x="4552" y="3056"/>
              <a:ext cx="1053"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latin typeface="Arial" panose="020B0604020202020204" pitchFamily="34" charset="0"/>
                </a:rPr>
                <a:t>Water vapour is  by far the most critical greenhouse gas</a:t>
              </a:r>
            </a:p>
          </p:txBody>
        </p:sp>
        <p:sp>
          <p:nvSpPr>
            <p:cNvPr id="40970" name="AutoShape 10"/>
            <p:cNvSpPr>
              <a:spLocks noChangeArrowheads="1"/>
            </p:cNvSpPr>
            <p:nvPr/>
          </p:nvSpPr>
          <p:spPr bwMode="auto">
            <a:xfrm>
              <a:off x="4544" y="2651"/>
              <a:ext cx="486" cy="431"/>
            </a:xfrm>
            <a:prstGeom prst="leftArrow">
              <a:avLst>
                <a:gd name="adj1" fmla="val 50000"/>
                <a:gd name="adj2" fmla="val 28190"/>
              </a:avLst>
            </a:prstGeom>
            <a:solidFill>
              <a:srgbClr val="FF0000"/>
            </a:solidFill>
            <a:ln w="9525" algn="ctr">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grpSp>
      <p:sp>
        <p:nvSpPr>
          <p:cNvPr id="9" name="Right Arrow 8"/>
          <p:cNvSpPr/>
          <p:nvPr/>
        </p:nvSpPr>
        <p:spPr>
          <a:xfrm rot="10800000">
            <a:off x="7215188" y="1500188"/>
            <a:ext cx="785812" cy="6429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0" name="TextBox 9"/>
          <p:cNvSpPr txBox="1">
            <a:spLocks noChangeArrowheads="1"/>
          </p:cNvSpPr>
          <p:nvPr/>
        </p:nvSpPr>
        <p:spPr bwMode="auto">
          <a:xfrm>
            <a:off x="7215188" y="2286000"/>
            <a:ext cx="1714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400" b="1">
                <a:latin typeface="Arial" panose="020B0604020202020204" pitchFamily="34" charset="0"/>
              </a:rPr>
              <a:t>The deficit between downgoing and upgoing radiation </a:t>
            </a:r>
            <a:r>
              <a:rPr lang="en-AU" altLang="en-US" sz="1400" b="1">
                <a:solidFill>
                  <a:srgbClr val="FF0000"/>
                </a:solidFill>
                <a:latin typeface="Arial" panose="020B0604020202020204" pitchFamily="34" charset="0"/>
              </a:rPr>
              <a:t>must</a:t>
            </a:r>
            <a:r>
              <a:rPr lang="en-AU" altLang="en-US" sz="1400" b="1">
                <a:latin typeface="Arial" panose="020B0604020202020204" pitchFamily="34" charset="0"/>
              </a:rPr>
              <a:t> be made up for by convection processes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2">
            <a:extLst>
              <a:ext uri="{28A0092B-C50C-407E-A947-70E740481C1C}">
                <a14:useLocalDpi xmlns:a14="http://schemas.microsoft.com/office/drawing/2010/main" val="0"/>
              </a:ext>
            </a:extLst>
          </a:blip>
          <a:srcRect l="13496" t="25795" r="56601" b="19620"/>
          <a:stretch>
            <a:fillRect/>
          </a:stretch>
        </p:blipFill>
        <p:spPr bwMode="auto">
          <a:xfrm>
            <a:off x="601663" y="544513"/>
            <a:ext cx="8066087"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593725" y="5273675"/>
            <a:ext cx="8721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dirty="0">
                <a:hlinkClick r:id="rId3"/>
              </a:rPr>
              <a:t>http://www.atmos.washington.edu/~dargan/587/587_3.pdf</a:t>
            </a:r>
            <a:endParaRPr lang="en-AU" altLang="en-US" sz="1200" dirty="0"/>
          </a:p>
        </p:txBody>
      </p:sp>
      <p:sp>
        <p:nvSpPr>
          <p:cNvPr id="4" name="Oval 3"/>
          <p:cNvSpPr/>
          <p:nvPr/>
        </p:nvSpPr>
        <p:spPr>
          <a:xfrm>
            <a:off x="6218238" y="3103563"/>
            <a:ext cx="2449512" cy="22939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noFill/>
            </a:endParaRPr>
          </a:p>
        </p:txBody>
      </p:sp>
      <p:sp>
        <p:nvSpPr>
          <p:cNvPr id="5" name="Text Box 24"/>
          <p:cNvSpPr txBox="1">
            <a:spLocks noChangeArrowheads="1"/>
          </p:cNvSpPr>
          <p:nvPr/>
        </p:nvSpPr>
        <p:spPr bwMode="auto">
          <a:xfrm>
            <a:off x="314325" y="5551488"/>
            <a:ext cx="8640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600" b="1">
                <a:latin typeface="Arial" panose="020B0604020202020204" pitchFamily="34" charset="0"/>
              </a:rPr>
              <a:t>Convection of water vapour through the troposphere provides by far the most effective single way in which Earth’s heat can eventually be re-radiated to Space.  </a:t>
            </a:r>
          </a:p>
          <a:p>
            <a:pPr algn="just" eaLnBrk="1" hangingPunct="1">
              <a:spcBef>
                <a:spcPct val="50000"/>
              </a:spcBef>
              <a:buFontTx/>
              <a:buNone/>
            </a:pPr>
            <a:r>
              <a:rPr lang="en-US" altLang="en-US" sz="1600" b="1">
                <a:latin typeface="Arial" panose="020B0604020202020204" pitchFamily="34" charset="0"/>
              </a:rPr>
              <a:t>As greenhouse gases  such as CO</a:t>
            </a:r>
            <a:r>
              <a:rPr lang="en-US" altLang="en-US" sz="1600" b="1" baseline="-25000">
                <a:latin typeface="Arial" panose="020B0604020202020204" pitchFamily="34" charset="0"/>
              </a:rPr>
              <a:t>2</a:t>
            </a:r>
            <a:r>
              <a:rPr lang="en-US" altLang="en-US" sz="1600" b="1">
                <a:latin typeface="Arial" panose="020B0604020202020204" pitchFamily="34" charset="0"/>
              </a:rPr>
              <a:t> and H</a:t>
            </a:r>
            <a:r>
              <a:rPr lang="en-US" altLang="en-US" sz="1600" b="1" baseline="-25000">
                <a:latin typeface="Arial" panose="020B0604020202020204" pitchFamily="34" charset="0"/>
              </a:rPr>
              <a:t>2</a:t>
            </a:r>
            <a:r>
              <a:rPr lang="en-US" altLang="en-US" sz="1600" b="1">
                <a:latin typeface="Arial" panose="020B0604020202020204" pitchFamily="34" charset="0"/>
              </a:rPr>
              <a:t>O increase, so too, must convection processes.</a:t>
            </a:r>
          </a:p>
        </p:txBody>
      </p:sp>
      <p:sp>
        <p:nvSpPr>
          <p:cNvPr id="41990" name="TextBox 5"/>
          <p:cNvSpPr txBox="1">
            <a:spLocks noChangeArrowheads="1"/>
          </p:cNvSpPr>
          <p:nvPr/>
        </p:nvSpPr>
        <p:spPr bwMode="auto">
          <a:xfrm>
            <a:off x="0" y="0"/>
            <a:ext cx="91440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100" b="1"/>
              <a:t>The importance of latent heat in convection</a:t>
            </a:r>
          </a:p>
        </p:txBody>
      </p:sp>
      <p:sp>
        <p:nvSpPr>
          <p:cNvPr id="7" name="Rectangle 6"/>
          <p:cNvSpPr/>
          <p:nvPr/>
        </p:nvSpPr>
        <p:spPr>
          <a:xfrm>
            <a:off x="8101013" y="3790950"/>
            <a:ext cx="215900" cy="3000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9750" y="0"/>
            <a:ext cx="83534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latin typeface="Calibri" panose="020F0502020204030204" pitchFamily="34" charset="0"/>
              </a:rPr>
              <a:t>The Earth’s surface is the troposphere’s “heating element”</a:t>
            </a:r>
          </a:p>
          <a:p>
            <a:pPr algn="just" eaLnBrk="1" hangingPunct="1"/>
            <a:endParaRPr lang="en-AU" altLang="en-US" sz="3200" b="1">
              <a:latin typeface="Calibri" panose="020F0502020204030204" pitchFamily="34" charset="0"/>
            </a:endParaRPr>
          </a:p>
          <a:p>
            <a:pPr algn="just" eaLnBrk="1" hangingPunct="1"/>
            <a:r>
              <a:rPr lang="en-AU" altLang="en-US" sz="3200" b="1" i="1">
                <a:latin typeface="Calibri" panose="020F0502020204030204" pitchFamily="34" charset="0"/>
              </a:rPr>
              <a:t>“The [atmosphere] is heated from the ground up because the surface of the Earth absorbs energy and heats up faster than the air. The heat is mixed through the troposphere because on average the atmosphere in this layer is slightly unstable.” </a:t>
            </a:r>
          </a:p>
          <a:p>
            <a:pPr algn="just" eaLnBrk="1" hangingPunct="1"/>
            <a:endParaRPr lang="en-AU" altLang="en-US" sz="3200">
              <a:latin typeface="Calibri" panose="020F0502020204030204" pitchFamily="34" charset="0"/>
            </a:endParaRPr>
          </a:p>
          <a:p>
            <a:pPr algn="r" eaLnBrk="1" hangingPunct="1"/>
            <a:r>
              <a:rPr lang="en-AU" altLang="en-US" sz="1600" b="1">
                <a:latin typeface="Calibri" panose="020F0502020204030204" pitchFamily="34" charset="0"/>
              </a:rPr>
              <a:t>University Corporation for Atmospheric Research</a:t>
            </a:r>
          </a:p>
          <a:p>
            <a:pPr algn="r" eaLnBrk="1" hangingPunct="1"/>
            <a:r>
              <a:rPr lang="en-AU" altLang="en-US" sz="1600">
                <a:latin typeface="Calibri" panose="020F0502020204030204" pitchFamily="34" charset="0"/>
              </a:rPr>
              <a:t>http://www.windows.ucar.edu/tour/link=/earth/Atmosphere/layers_activity_print.html&amp;edu=high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4038"/>
            <a:ext cx="9144000" cy="6048375"/>
          </a:xfrm>
          <a:prstGeom prst="rect">
            <a:avLst/>
          </a:prstGeom>
        </p:spPr>
        <p:txBody>
          <a:bodyPr>
            <a:spAutoFit/>
          </a:bodyPr>
          <a:lstStyle/>
          <a:p>
            <a:pPr marL="85725" lvl="1" algn="just" eaLnBrk="1" hangingPunct="1">
              <a:defRPr/>
            </a:pPr>
            <a:r>
              <a:rPr lang="en-AU" sz="3000" b="1" dirty="0">
                <a:solidFill>
                  <a:srgbClr val="FF0000"/>
                </a:solidFill>
                <a:latin typeface="Arial" charset="0"/>
                <a:cs typeface="Arial" charset="0"/>
              </a:rPr>
              <a:t>“Study: Warmer World Will Produce Fewer Clouds”  </a:t>
            </a:r>
            <a:r>
              <a:rPr lang="en-AU" sz="1400" dirty="0">
                <a:latin typeface="Arial" charset="0"/>
                <a:cs typeface="Arial" charset="0"/>
              </a:rPr>
              <a:t>January 03, 2014</a:t>
            </a:r>
            <a:endParaRPr lang="en-AU" sz="1400" b="1" dirty="0">
              <a:latin typeface="Arial" charset="0"/>
              <a:cs typeface="Arial" charset="0"/>
            </a:endParaRPr>
          </a:p>
          <a:p>
            <a:pPr marL="85725" lvl="1" algn="just" eaLnBrk="1" hangingPunct="1">
              <a:defRPr/>
            </a:pPr>
            <a:endParaRPr lang="en-AU" sz="1400" dirty="0">
              <a:latin typeface="Arial" charset="0"/>
              <a:cs typeface="Arial" charset="0"/>
              <a:hlinkClick r:id="rId2"/>
            </a:endParaRPr>
          </a:p>
          <a:p>
            <a:pPr marL="85725" lvl="1" algn="just" eaLnBrk="1" hangingPunct="1">
              <a:defRPr/>
            </a:pPr>
            <a:r>
              <a:rPr lang="en-AU" sz="1600" dirty="0">
                <a:latin typeface="Arial" charset="0"/>
                <a:cs typeface="Arial" charset="0"/>
                <a:hlinkClick r:id="rId2"/>
              </a:rPr>
              <a:t>http://www.voanews.com/content/study-warmer-world-will-produce-fewer-louds/1822952.html</a:t>
            </a:r>
            <a:endParaRPr lang="en-AU" sz="1600" i="1" dirty="0">
              <a:latin typeface="Arial" charset="0"/>
              <a:cs typeface="Arial" charset="0"/>
            </a:endParaRPr>
          </a:p>
          <a:p>
            <a:pPr marL="85725" lvl="1" algn="just" eaLnBrk="1" hangingPunct="1">
              <a:defRPr/>
            </a:pPr>
            <a:endParaRPr lang="en-AU" sz="1400" i="1" dirty="0">
              <a:latin typeface="Arial" charset="0"/>
              <a:cs typeface="Arial" charset="0"/>
            </a:endParaRPr>
          </a:p>
          <a:p>
            <a:pPr marL="85725" lvl="1" algn="just" eaLnBrk="1" hangingPunct="1">
              <a:defRPr/>
            </a:pPr>
            <a:r>
              <a:rPr lang="en-AU" sz="2100" i="1" dirty="0">
                <a:latin typeface="Arial" charset="0"/>
                <a:cs typeface="Arial" charset="0"/>
              </a:rPr>
              <a:t>Steven Sherwood, a climate scientist at Australia's Centre of Excellence for Climate System Science and lead author of the report, says the prediction of a 4</a:t>
            </a:r>
            <a:r>
              <a:rPr lang="en-AU" sz="2100" i="1" baseline="46000" dirty="0">
                <a:latin typeface="Arial" charset="0"/>
                <a:cs typeface="Arial" charset="0"/>
              </a:rPr>
              <a:t>o</a:t>
            </a:r>
            <a:r>
              <a:rPr lang="en-AU" sz="2100" i="1" dirty="0">
                <a:latin typeface="Arial" charset="0"/>
                <a:cs typeface="Arial" charset="0"/>
              </a:rPr>
              <a:t> Celsius warming is based on the role of water vapour in cloud formation:</a:t>
            </a:r>
          </a:p>
          <a:p>
            <a:pPr lvl="1" algn="just" eaLnBrk="1" hangingPunct="1">
              <a:defRPr/>
            </a:pPr>
            <a:endParaRPr lang="en-AU" sz="1100" i="1" dirty="0">
              <a:latin typeface="Arial" charset="0"/>
              <a:cs typeface="Arial" charset="0"/>
            </a:endParaRPr>
          </a:p>
          <a:p>
            <a:pPr marL="349250" lvl="1" algn="just" eaLnBrk="1" hangingPunct="1">
              <a:defRPr/>
            </a:pPr>
            <a:r>
              <a:rPr lang="en-AU" sz="2100" i="1" dirty="0">
                <a:solidFill>
                  <a:srgbClr val="FF0000"/>
                </a:solidFill>
                <a:latin typeface="Arial" charset="0"/>
                <a:cs typeface="Arial" charset="0"/>
              </a:rPr>
              <a:t>“What we see in the observations is that when air picks up water vapour from the ocean surface and rises up, it often only rises a few kilometres before it begins its descent back to the surface," Sherwood said. "Otherwise it might go up 10 or 15 kilometres. </a:t>
            </a:r>
            <a:r>
              <a:rPr lang="en-AU" sz="2100" b="1" i="1" dirty="0">
                <a:solidFill>
                  <a:srgbClr val="FF0000"/>
                </a:solidFill>
                <a:latin typeface="Arial" charset="0"/>
                <a:cs typeface="Arial" charset="0"/>
              </a:rPr>
              <a:t>And those shorter trajectories turn out to be crucial to giving us a higher climate sensitivity because of what they do to pull water vapour away from the surface and cause clouds to dissipate as the climate warms up.”</a:t>
            </a:r>
            <a:r>
              <a:rPr lang="en-AU" sz="2000" dirty="0">
                <a:solidFill>
                  <a:srgbClr val="FF0000"/>
                </a:solidFill>
                <a:latin typeface="Arial" charset="0"/>
                <a:cs typeface="Arial" charset="0"/>
              </a:rPr>
              <a:t> </a:t>
            </a:r>
          </a:p>
          <a:p>
            <a:pPr marL="349250" lvl="1" algn="r" eaLnBrk="1" hangingPunct="1">
              <a:defRPr/>
            </a:pPr>
            <a:r>
              <a:rPr lang="en-AU" sz="2000" i="1" dirty="0">
                <a:solidFill>
                  <a:srgbClr val="FF0000"/>
                </a:solidFill>
                <a:latin typeface="Arial" charset="0"/>
                <a:cs typeface="Arial" charset="0"/>
              </a:rPr>
              <a:t>(Emphasis added)</a:t>
            </a:r>
          </a:p>
        </p:txBody>
      </p:sp>
      <p:sp>
        <p:nvSpPr>
          <p:cNvPr id="44035" name="TextBox 2"/>
          <p:cNvSpPr txBox="1">
            <a:spLocks noChangeArrowheads="1"/>
          </p:cNvSpPr>
          <p:nvPr/>
        </p:nvSpPr>
        <p:spPr bwMode="auto">
          <a:xfrm>
            <a:off x="0" y="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000" b="1"/>
              <a:t>Problems with natural tropospheric convection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aterspouts: Roberto Giudici captured these pictures while sailing off the Greek Island of Orthoni, in the Ionian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82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179388" y="260350"/>
            <a:ext cx="87852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dirty="0">
                <a:solidFill>
                  <a:schemeClr val="bg1"/>
                </a:solidFill>
              </a:rPr>
              <a:t>Seeing just one waterspout is thought by many to be a once-in-a-lifetime event, but one lucky boat passenger managed to capture four in these amazing pictures.</a:t>
            </a:r>
            <a:br>
              <a:rPr lang="en-AU" altLang="en-US" dirty="0">
                <a:solidFill>
                  <a:schemeClr val="bg1"/>
                </a:solidFill>
              </a:rPr>
            </a:br>
            <a:endParaRPr lang="en-AU" altLang="en-US" dirty="0">
              <a:solidFill>
                <a:schemeClr val="bg1"/>
              </a:solidFill>
            </a:endParaRPr>
          </a:p>
          <a:p>
            <a:pPr eaLnBrk="1" hangingPunct="1"/>
            <a:r>
              <a:rPr lang="en-AU" altLang="en-US" dirty="0">
                <a:solidFill>
                  <a:schemeClr val="bg1"/>
                </a:solidFill>
              </a:rPr>
              <a:t>Italian Roberto </a:t>
            </a:r>
            <a:r>
              <a:rPr lang="en-AU" altLang="en-US" dirty="0" err="1">
                <a:solidFill>
                  <a:schemeClr val="bg1"/>
                </a:solidFill>
              </a:rPr>
              <a:t>Giudici</a:t>
            </a:r>
            <a:r>
              <a:rPr lang="en-AU" altLang="en-US" dirty="0">
                <a:solidFill>
                  <a:schemeClr val="bg1"/>
                </a:solidFill>
              </a:rPr>
              <a:t> managed to take the pictures while sailing off the Greek Island of </a:t>
            </a:r>
            <a:r>
              <a:rPr lang="en-AU" altLang="en-US" dirty="0" err="1">
                <a:solidFill>
                  <a:schemeClr val="bg1"/>
                </a:solidFill>
              </a:rPr>
              <a:t>Orthoni</a:t>
            </a:r>
            <a:r>
              <a:rPr lang="en-AU" altLang="en-US" dirty="0">
                <a:solidFill>
                  <a:schemeClr val="bg1"/>
                </a:solidFill>
              </a:rPr>
              <a:t>, in the Ionian Sea, when a huge storm blew up over night.</a:t>
            </a:r>
            <a:br>
              <a:rPr lang="en-AU" altLang="en-US" dirty="0">
                <a:solidFill>
                  <a:schemeClr val="bg1"/>
                </a:solidFill>
              </a:rPr>
            </a:br>
            <a:endParaRPr lang="en-AU" altLang="en-US" dirty="0">
              <a:solidFill>
                <a:schemeClr val="bg1"/>
              </a:solidFill>
            </a:endParaRPr>
          </a:p>
          <a:p>
            <a:pPr eaLnBrk="1" hangingPunct="1"/>
            <a:r>
              <a:rPr lang="en-AU" altLang="en-US" dirty="0">
                <a:solidFill>
                  <a:schemeClr val="bg1"/>
                </a:solidFill>
              </a:rPr>
              <a:t>The morning light then revealed this stunning scene of the four waterspouts, which develop in a similar way to tornadoes but are usually weaker.</a:t>
            </a:r>
          </a:p>
          <a:p>
            <a:pPr eaLnBrk="1" hangingPunct="1"/>
            <a:br>
              <a:rPr lang="en-AU" altLang="en-US" dirty="0">
                <a:solidFill>
                  <a:schemeClr val="bg1"/>
                </a:solidFill>
              </a:rPr>
            </a:br>
            <a:endParaRPr lang="en-AU" altLang="en-US"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5476875" y="3040063"/>
            <a:ext cx="1268413" cy="3119437"/>
          </a:xfrm>
          <a:custGeom>
            <a:avLst/>
            <a:gdLst>
              <a:gd name="connsiteX0" fmla="*/ 0 w 1102659"/>
              <a:gd name="connsiteY0" fmla="*/ 537883 h 3119718"/>
              <a:gd name="connsiteX1" fmla="*/ 564777 w 1102659"/>
              <a:gd name="connsiteY1" fmla="*/ 0 h 3119718"/>
              <a:gd name="connsiteX2" fmla="*/ 1102659 w 1102659"/>
              <a:gd name="connsiteY2" fmla="*/ 524436 h 3119718"/>
              <a:gd name="connsiteX3" fmla="*/ 820271 w 1102659"/>
              <a:gd name="connsiteY3" fmla="*/ 537883 h 3119718"/>
              <a:gd name="connsiteX4" fmla="*/ 605118 w 1102659"/>
              <a:gd name="connsiteY4" fmla="*/ 3119718 h 3119718"/>
              <a:gd name="connsiteX5" fmla="*/ 484095 w 1102659"/>
              <a:gd name="connsiteY5" fmla="*/ 3106271 h 3119718"/>
              <a:gd name="connsiteX6" fmla="*/ 282389 w 1102659"/>
              <a:gd name="connsiteY6" fmla="*/ 537883 h 3119718"/>
              <a:gd name="connsiteX7" fmla="*/ 0 w 1102659"/>
              <a:gd name="connsiteY7" fmla="*/ 537883 h 311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659" h="3119718">
                <a:moveTo>
                  <a:pt x="0" y="537883"/>
                </a:moveTo>
                <a:lnTo>
                  <a:pt x="564777" y="0"/>
                </a:lnTo>
                <a:lnTo>
                  <a:pt x="1102659" y="524436"/>
                </a:lnTo>
                <a:lnTo>
                  <a:pt x="820271" y="537883"/>
                </a:lnTo>
                <a:lnTo>
                  <a:pt x="605118" y="3119718"/>
                </a:lnTo>
                <a:lnTo>
                  <a:pt x="484095" y="3106271"/>
                </a:lnTo>
                <a:lnTo>
                  <a:pt x="282389" y="537883"/>
                </a:lnTo>
                <a:lnTo>
                  <a:pt x="0" y="537883"/>
                </a:lnTo>
                <a:close/>
              </a:path>
            </a:pathLst>
          </a:custGeom>
          <a:solidFill>
            <a:schemeClr val="bg1">
              <a:lumMod val="95000"/>
            </a:schemeClr>
          </a:solidFill>
          <a:ln w="38100">
            <a:solidFill>
              <a:srgbClr val="385D8A">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2" name="Rectangle 1"/>
          <p:cNvSpPr/>
          <p:nvPr/>
        </p:nvSpPr>
        <p:spPr>
          <a:xfrm>
            <a:off x="107950" y="115888"/>
            <a:ext cx="8928100" cy="64817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4" name="Straight Connector 3"/>
          <p:cNvCxnSpPr/>
          <p:nvPr/>
        </p:nvCxnSpPr>
        <p:spPr>
          <a:xfrm>
            <a:off x="755650" y="6092825"/>
            <a:ext cx="7848600" cy="73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3850" y="2349500"/>
            <a:ext cx="8424863" cy="4763"/>
          </a:xfrm>
          <a:prstGeom prst="line">
            <a:avLst/>
          </a:prstGeom>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909638" y="3805238"/>
            <a:ext cx="2522537" cy="1344612"/>
          </a:xfrm>
          <a:custGeom>
            <a:avLst/>
            <a:gdLst>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807819 w 2522487"/>
              <a:gd name="connsiteY45" fmla="*/ 578224 h 1344706"/>
              <a:gd name="connsiteX46" fmla="*/ 1848161 w 2522487"/>
              <a:gd name="connsiteY46" fmla="*/ 591671 h 1344706"/>
              <a:gd name="connsiteX47" fmla="*/ 1888502 w 2522487"/>
              <a:gd name="connsiteY47" fmla="*/ 578224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22487" h="1344706">
                <a:moveTo>
                  <a:pt x="221067" y="215153"/>
                </a:moveTo>
                <a:lnTo>
                  <a:pt x="221067" y="215153"/>
                </a:lnTo>
                <a:cubicBezTo>
                  <a:pt x="149349" y="412377"/>
                  <a:pt x="-35243" y="601041"/>
                  <a:pt x="5914" y="806824"/>
                </a:cubicBezTo>
                <a:cubicBezTo>
                  <a:pt x="10396" y="829236"/>
                  <a:pt x="8261" y="854080"/>
                  <a:pt x="19361" y="874059"/>
                </a:cubicBezTo>
                <a:cubicBezTo>
                  <a:pt x="31675" y="896224"/>
                  <a:pt x="53525" y="911791"/>
                  <a:pt x="73149" y="927847"/>
                </a:cubicBezTo>
                <a:cubicBezTo>
                  <a:pt x="102992" y="952264"/>
                  <a:pt x="137435" y="970666"/>
                  <a:pt x="167278" y="995083"/>
                </a:cubicBezTo>
                <a:cubicBezTo>
                  <a:pt x="255017" y="1066869"/>
                  <a:pt x="183637" y="1036394"/>
                  <a:pt x="261408" y="1062318"/>
                </a:cubicBezTo>
                <a:cubicBezTo>
                  <a:pt x="270373" y="1075765"/>
                  <a:pt x="276874" y="1091231"/>
                  <a:pt x="288302" y="1102659"/>
                </a:cubicBezTo>
                <a:cubicBezTo>
                  <a:pt x="299730" y="1114087"/>
                  <a:pt x="318547" y="1116933"/>
                  <a:pt x="328643" y="1129553"/>
                </a:cubicBezTo>
                <a:cubicBezTo>
                  <a:pt x="337498" y="1140621"/>
                  <a:pt x="334578" y="1157874"/>
                  <a:pt x="342090" y="1169894"/>
                </a:cubicBezTo>
                <a:cubicBezTo>
                  <a:pt x="369750" y="1214150"/>
                  <a:pt x="404252" y="1251520"/>
                  <a:pt x="449667" y="1277471"/>
                </a:cubicBezTo>
                <a:cubicBezTo>
                  <a:pt x="461974" y="1284503"/>
                  <a:pt x="476561" y="1286436"/>
                  <a:pt x="490008" y="1290918"/>
                </a:cubicBezTo>
                <a:cubicBezTo>
                  <a:pt x="575173" y="1277471"/>
                  <a:pt x="661250" y="1268893"/>
                  <a:pt x="745502" y="1250577"/>
                </a:cubicBezTo>
                <a:cubicBezTo>
                  <a:pt x="830412" y="1232118"/>
                  <a:pt x="772605" y="1228936"/>
                  <a:pt x="826184" y="1196788"/>
                </a:cubicBezTo>
                <a:cubicBezTo>
                  <a:pt x="838338" y="1189495"/>
                  <a:pt x="853078" y="1187823"/>
                  <a:pt x="866525" y="1183341"/>
                </a:cubicBezTo>
                <a:cubicBezTo>
                  <a:pt x="884455" y="1192306"/>
                  <a:pt x="903635" y="1199115"/>
                  <a:pt x="920314" y="1210235"/>
                </a:cubicBezTo>
                <a:cubicBezTo>
                  <a:pt x="930863" y="1217268"/>
                  <a:pt x="935868" y="1231460"/>
                  <a:pt x="947208" y="1237130"/>
                </a:cubicBezTo>
                <a:cubicBezTo>
                  <a:pt x="972564" y="1249808"/>
                  <a:pt x="1000996" y="1255059"/>
                  <a:pt x="1027890" y="1264024"/>
                </a:cubicBezTo>
                <a:lnTo>
                  <a:pt x="1068231" y="1277471"/>
                </a:lnTo>
                <a:cubicBezTo>
                  <a:pt x="1144431" y="1272989"/>
                  <a:pt x="1221043" y="1273119"/>
                  <a:pt x="1296831" y="1264024"/>
                </a:cubicBezTo>
                <a:cubicBezTo>
                  <a:pt x="1400386" y="1251597"/>
                  <a:pt x="1384076" y="1243178"/>
                  <a:pt x="1458196" y="1210235"/>
                </a:cubicBezTo>
                <a:cubicBezTo>
                  <a:pt x="1480254" y="1200431"/>
                  <a:pt x="1504733" y="1195760"/>
                  <a:pt x="1525431" y="1183341"/>
                </a:cubicBezTo>
                <a:cubicBezTo>
                  <a:pt x="1550042" y="1168574"/>
                  <a:pt x="1570255" y="1147482"/>
                  <a:pt x="1592667" y="1129553"/>
                </a:cubicBezTo>
                <a:cubicBezTo>
                  <a:pt x="1588184" y="1111624"/>
                  <a:pt x="1597624" y="1074092"/>
                  <a:pt x="1579219" y="1075765"/>
                </a:cubicBezTo>
                <a:cubicBezTo>
                  <a:pt x="1473530" y="1085373"/>
                  <a:pt x="1458604" y="1122218"/>
                  <a:pt x="1417855" y="1183341"/>
                </a:cubicBezTo>
                <a:cubicBezTo>
                  <a:pt x="1426820" y="1214718"/>
                  <a:pt x="1424085" y="1252215"/>
                  <a:pt x="1444749" y="1277471"/>
                </a:cubicBezTo>
                <a:cubicBezTo>
                  <a:pt x="1473258" y="1312316"/>
                  <a:pt x="1535160" y="1330020"/>
                  <a:pt x="1579219" y="1344706"/>
                </a:cubicBezTo>
                <a:cubicBezTo>
                  <a:pt x="1650937" y="1340224"/>
                  <a:pt x="1723910" y="1345351"/>
                  <a:pt x="1794372" y="1331259"/>
                </a:cubicBezTo>
                <a:cubicBezTo>
                  <a:pt x="1837661" y="1322601"/>
                  <a:pt x="1874646" y="1294450"/>
                  <a:pt x="1915396" y="1277471"/>
                </a:cubicBezTo>
                <a:cubicBezTo>
                  <a:pt x="1928480" y="1272019"/>
                  <a:pt x="1942290" y="1268506"/>
                  <a:pt x="1955737" y="1264024"/>
                </a:cubicBezTo>
                <a:cubicBezTo>
                  <a:pt x="1973666" y="1250577"/>
                  <a:pt x="1992308" y="1238031"/>
                  <a:pt x="2009525" y="1223683"/>
                </a:cubicBezTo>
                <a:cubicBezTo>
                  <a:pt x="2019265" y="1215567"/>
                  <a:pt x="2033933" y="1209220"/>
                  <a:pt x="2036419" y="1196788"/>
                </a:cubicBezTo>
                <a:cubicBezTo>
                  <a:pt x="2039199" y="1182889"/>
                  <a:pt x="2012949" y="1166469"/>
                  <a:pt x="2022972" y="1156447"/>
                </a:cubicBezTo>
                <a:cubicBezTo>
                  <a:pt x="2031937" y="1147482"/>
                  <a:pt x="2038995" y="1176818"/>
                  <a:pt x="2049867" y="1183341"/>
                </a:cubicBezTo>
                <a:cubicBezTo>
                  <a:pt x="2075332" y="1198620"/>
                  <a:pt x="2154596" y="1207519"/>
                  <a:pt x="2170890" y="1210235"/>
                </a:cubicBezTo>
                <a:cubicBezTo>
                  <a:pt x="2250598" y="1183666"/>
                  <a:pt x="2263567" y="1180433"/>
                  <a:pt x="2372596" y="1129553"/>
                </a:cubicBezTo>
                <a:cubicBezTo>
                  <a:pt x="2387241" y="1122719"/>
                  <a:pt x="2400522" y="1113005"/>
                  <a:pt x="2412937" y="1102659"/>
                </a:cubicBezTo>
                <a:cubicBezTo>
                  <a:pt x="2451764" y="1070304"/>
                  <a:pt x="2453728" y="1061643"/>
                  <a:pt x="2480172" y="1021977"/>
                </a:cubicBezTo>
                <a:cubicBezTo>
                  <a:pt x="2475690" y="999565"/>
                  <a:pt x="2456503" y="975184"/>
                  <a:pt x="2466725" y="954741"/>
                </a:cubicBezTo>
                <a:cubicBezTo>
                  <a:pt x="2474990" y="938211"/>
                  <a:pt x="2518979" y="959712"/>
                  <a:pt x="2520514" y="941294"/>
                </a:cubicBezTo>
                <a:cubicBezTo>
                  <a:pt x="2532061" y="802727"/>
                  <a:pt x="2490766" y="828013"/>
                  <a:pt x="2453278" y="753035"/>
                </a:cubicBezTo>
                <a:cubicBezTo>
                  <a:pt x="2446939" y="740357"/>
                  <a:pt x="2449409" y="723143"/>
                  <a:pt x="2439831" y="712694"/>
                </a:cubicBezTo>
                <a:cubicBezTo>
                  <a:pt x="2399082" y="668241"/>
                  <a:pt x="2355537" y="625121"/>
                  <a:pt x="2305361" y="591671"/>
                </a:cubicBezTo>
                <a:cubicBezTo>
                  <a:pt x="2286344" y="578993"/>
                  <a:pt x="2260751" y="581456"/>
                  <a:pt x="2238125" y="578224"/>
                </a:cubicBezTo>
                <a:cubicBezTo>
                  <a:pt x="2197944" y="572484"/>
                  <a:pt x="2157443" y="569259"/>
                  <a:pt x="2117102" y="564777"/>
                </a:cubicBezTo>
                <a:cubicBezTo>
                  <a:pt x="2014008" y="569259"/>
                  <a:pt x="1910499" y="567956"/>
                  <a:pt x="1807819" y="578224"/>
                </a:cubicBezTo>
                <a:cubicBezTo>
                  <a:pt x="1793715" y="579634"/>
                  <a:pt x="1833986" y="591671"/>
                  <a:pt x="1848161" y="591671"/>
                </a:cubicBezTo>
                <a:cubicBezTo>
                  <a:pt x="1862335" y="591671"/>
                  <a:pt x="1875055" y="582706"/>
                  <a:pt x="1888502" y="578224"/>
                </a:cubicBezTo>
                <a:cubicBezTo>
                  <a:pt x="1897467" y="564777"/>
                  <a:pt x="1913933" y="553978"/>
                  <a:pt x="1915396" y="537883"/>
                </a:cubicBezTo>
                <a:cubicBezTo>
                  <a:pt x="1923849" y="444898"/>
                  <a:pt x="1904304" y="424318"/>
                  <a:pt x="1848161" y="363071"/>
                </a:cubicBezTo>
                <a:cubicBezTo>
                  <a:pt x="1756244" y="262798"/>
                  <a:pt x="1772692" y="281381"/>
                  <a:pt x="1673349" y="215153"/>
                </a:cubicBezTo>
                <a:lnTo>
                  <a:pt x="1592667" y="161365"/>
                </a:lnTo>
                <a:lnTo>
                  <a:pt x="1552325" y="134471"/>
                </a:lnTo>
                <a:cubicBezTo>
                  <a:pt x="1467160" y="156883"/>
                  <a:pt x="1381507" y="177513"/>
                  <a:pt x="1296831" y="201706"/>
                </a:cubicBezTo>
                <a:cubicBezTo>
                  <a:pt x="1255944" y="213388"/>
                  <a:pt x="1175808" y="242047"/>
                  <a:pt x="1175808" y="242047"/>
                </a:cubicBezTo>
                <a:cubicBezTo>
                  <a:pt x="1180290" y="228600"/>
                  <a:pt x="1194519" y="214867"/>
                  <a:pt x="1189255" y="201706"/>
                </a:cubicBezTo>
                <a:cubicBezTo>
                  <a:pt x="1176045" y="168681"/>
                  <a:pt x="1080810" y="162297"/>
                  <a:pt x="1068231" y="161365"/>
                </a:cubicBezTo>
                <a:cubicBezTo>
                  <a:pt x="974252" y="154404"/>
                  <a:pt x="879972" y="152400"/>
                  <a:pt x="785843" y="147918"/>
                </a:cubicBezTo>
                <a:cubicBezTo>
                  <a:pt x="767914" y="112059"/>
                  <a:pt x="756669" y="71987"/>
                  <a:pt x="732055" y="40341"/>
                </a:cubicBezTo>
                <a:cubicBezTo>
                  <a:pt x="723353" y="29152"/>
                  <a:pt x="704986" y="31871"/>
                  <a:pt x="691714" y="26894"/>
                </a:cubicBezTo>
                <a:cubicBezTo>
                  <a:pt x="669112" y="18419"/>
                  <a:pt x="646890" y="8965"/>
                  <a:pt x="624478" y="0"/>
                </a:cubicBezTo>
                <a:cubicBezTo>
                  <a:pt x="606549" y="8965"/>
                  <a:pt x="587002" y="15243"/>
                  <a:pt x="570690" y="26894"/>
                </a:cubicBezTo>
                <a:cubicBezTo>
                  <a:pt x="540434" y="48506"/>
                  <a:pt x="511197" y="92771"/>
                  <a:pt x="490008" y="121024"/>
                </a:cubicBezTo>
                <a:cubicBezTo>
                  <a:pt x="516049" y="303309"/>
                  <a:pt x="524571" y="195941"/>
                  <a:pt x="463114" y="188259"/>
                </a:cubicBezTo>
                <a:cubicBezTo>
                  <a:pt x="440435" y="185424"/>
                  <a:pt x="418290" y="197224"/>
                  <a:pt x="395878" y="201706"/>
                </a:cubicBezTo>
                <a:lnTo>
                  <a:pt x="315196" y="174812"/>
                </a:lnTo>
                <a:lnTo>
                  <a:pt x="274855" y="161365"/>
                </a:lnTo>
                <a:cubicBezTo>
                  <a:pt x="261408" y="170330"/>
                  <a:pt x="247134" y="178163"/>
                  <a:pt x="234514" y="188259"/>
                </a:cubicBezTo>
                <a:cubicBezTo>
                  <a:pt x="224614" y="196179"/>
                  <a:pt x="215539" y="205253"/>
                  <a:pt x="207619" y="215153"/>
                </a:cubicBezTo>
                <a:cubicBezTo>
                  <a:pt x="186465" y="241595"/>
                  <a:pt x="173906" y="262696"/>
                  <a:pt x="167278" y="295835"/>
                </a:cubicBezTo>
                <a:cubicBezTo>
                  <a:pt x="165520" y="304626"/>
                  <a:pt x="167278" y="313765"/>
                  <a:pt x="167278" y="322730"/>
                </a:cubicBezTo>
              </a:path>
            </a:pathLst>
          </a:custGeom>
          <a:noFill/>
          <a:ln w="76200">
            <a:solidFill>
              <a:srgbClr val="385D8A">
                <a:alpha val="52941"/>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 name="Down Arrow 7"/>
          <p:cNvSpPr/>
          <p:nvPr/>
        </p:nvSpPr>
        <p:spPr>
          <a:xfrm flipV="1">
            <a:off x="1566863" y="5246688"/>
            <a:ext cx="1079500" cy="8667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10" name="Straight Arrow Connector 9"/>
          <p:cNvCxnSpPr/>
          <p:nvPr/>
        </p:nvCxnSpPr>
        <p:spPr>
          <a:xfrm>
            <a:off x="539750" y="2281238"/>
            <a:ext cx="936625" cy="1511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63663" y="2378075"/>
            <a:ext cx="863600" cy="1439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49463" y="2354263"/>
            <a:ext cx="828675" cy="14398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5218113" y="1676400"/>
            <a:ext cx="2522537" cy="1344613"/>
          </a:xfrm>
          <a:custGeom>
            <a:avLst/>
            <a:gdLst>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807819 w 2522487"/>
              <a:gd name="connsiteY45" fmla="*/ 578224 h 1344706"/>
              <a:gd name="connsiteX46" fmla="*/ 1848161 w 2522487"/>
              <a:gd name="connsiteY46" fmla="*/ 591671 h 1344706"/>
              <a:gd name="connsiteX47" fmla="*/ 1888502 w 2522487"/>
              <a:gd name="connsiteY47" fmla="*/ 578224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22487" h="1344706">
                <a:moveTo>
                  <a:pt x="221067" y="215153"/>
                </a:moveTo>
                <a:lnTo>
                  <a:pt x="221067" y="215153"/>
                </a:lnTo>
                <a:cubicBezTo>
                  <a:pt x="149349" y="412377"/>
                  <a:pt x="-35243" y="601041"/>
                  <a:pt x="5914" y="806824"/>
                </a:cubicBezTo>
                <a:cubicBezTo>
                  <a:pt x="10396" y="829236"/>
                  <a:pt x="8261" y="854080"/>
                  <a:pt x="19361" y="874059"/>
                </a:cubicBezTo>
                <a:cubicBezTo>
                  <a:pt x="31675" y="896224"/>
                  <a:pt x="53525" y="911791"/>
                  <a:pt x="73149" y="927847"/>
                </a:cubicBezTo>
                <a:cubicBezTo>
                  <a:pt x="102992" y="952264"/>
                  <a:pt x="137435" y="970666"/>
                  <a:pt x="167278" y="995083"/>
                </a:cubicBezTo>
                <a:cubicBezTo>
                  <a:pt x="255017" y="1066869"/>
                  <a:pt x="183637" y="1036394"/>
                  <a:pt x="261408" y="1062318"/>
                </a:cubicBezTo>
                <a:cubicBezTo>
                  <a:pt x="270373" y="1075765"/>
                  <a:pt x="276874" y="1091231"/>
                  <a:pt x="288302" y="1102659"/>
                </a:cubicBezTo>
                <a:cubicBezTo>
                  <a:pt x="299730" y="1114087"/>
                  <a:pt x="318547" y="1116933"/>
                  <a:pt x="328643" y="1129553"/>
                </a:cubicBezTo>
                <a:cubicBezTo>
                  <a:pt x="337498" y="1140621"/>
                  <a:pt x="334578" y="1157874"/>
                  <a:pt x="342090" y="1169894"/>
                </a:cubicBezTo>
                <a:cubicBezTo>
                  <a:pt x="369750" y="1214150"/>
                  <a:pt x="404252" y="1251520"/>
                  <a:pt x="449667" y="1277471"/>
                </a:cubicBezTo>
                <a:cubicBezTo>
                  <a:pt x="461974" y="1284503"/>
                  <a:pt x="476561" y="1286436"/>
                  <a:pt x="490008" y="1290918"/>
                </a:cubicBezTo>
                <a:cubicBezTo>
                  <a:pt x="575173" y="1277471"/>
                  <a:pt x="661250" y="1268893"/>
                  <a:pt x="745502" y="1250577"/>
                </a:cubicBezTo>
                <a:cubicBezTo>
                  <a:pt x="830412" y="1232118"/>
                  <a:pt x="772605" y="1228936"/>
                  <a:pt x="826184" y="1196788"/>
                </a:cubicBezTo>
                <a:cubicBezTo>
                  <a:pt x="838338" y="1189495"/>
                  <a:pt x="853078" y="1187823"/>
                  <a:pt x="866525" y="1183341"/>
                </a:cubicBezTo>
                <a:cubicBezTo>
                  <a:pt x="884455" y="1192306"/>
                  <a:pt x="903635" y="1199115"/>
                  <a:pt x="920314" y="1210235"/>
                </a:cubicBezTo>
                <a:cubicBezTo>
                  <a:pt x="930863" y="1217268"/>
                  <a:pt x="935868" y="1231460"/>
                  <a:pt x="947208" y="1237130"/>
                </a:cubicBezTo>
                <a:cubicBezTo>
                  <a:pt x="972564" y="1249808"/>
                  <a:pt x="1000996" y="1255059"/>
                  <a:pt x="1027890" y="1264024"/>
                </a:cubicBezTo>
                <a:lnTo>
                  <a:pt x="1068231" y="1277471"/>
                </a:lnTo>
                <a:cubicBezTo>
                  <a:pt x="1144431" y="1272989"/>
                  <a:pt x="1221043" y="1273119"/>
                  <a:pt x="1296831" y="1264024"/>
                </a:cubicBezTo>
                <a:cubicBezTo>
                  <a:pt x="1400386" y="1251597"/>
                  <a:pt x="1384076" y="1243178"/>
                  <a:pt x="1458196" y="1210235"/>
                </a:cubicBezTo>
                <a:cubicBezTo>
                  <a:pt x="1480254" y="1200431"/>
                  <a:pt x="1504733" y="1195760"/>
                  <a:pt x="1525431" y="1183341"/>
                </a:cubicBezTo>
                <a:cubicBezTo>
                  <a:pt x="1550042" y="1168574"/>
                  <a:pt x="1570255" y="1147482"/>
                  <a:pt x="1592667" y="1129553"/>
                </a:cubicBezTo>
                <a:cubicBezTo>
                  <a:pt x="1588184" y="1111624"/>
                  <a:pt x="1597624" y="1074092"/>
                  <a:pt x="1579219" y="1075765"/>
                </a:cubicBezTo>
                <a:cubicBezTo>
                  <a:pt x="1473530" y="1085373"/>
                  <a:pt x="1458604" y="1122218"/>
                  <a:pt x="1417855" y="1183341"/>
                </a:cubicBezTo>
                <a:cubicBezTo>
                  <a:pt x="1426820" y="1214718"/>
                  <a:pt x="1424085" y="1252215"/>
                  <a:pt x="1444749" y="1277471"/>
                </a:cubicBezTo>
                <a:cubicBezTo>
                  <a:pt x="1473258" y="1312316"/>
                  <a:pt x="1535160" y="1330020"/>
                  <a:pt x="1579219" y="1344706"/>
                </a:cubicBezTo>
                <a:cubicBezTo>
                  <a:pt x="1650937" y="1340224"/>
                  <a:pt x="1723910" y="1345351"/>
                  <a:pt x="1794372" y="1331259"/>
                </a:cubicBezTo>
                <a:cubicBezTo>
                  <a:pt x="1837661" y="1322601"/>
                  <a:pt x="1874646" y="1294450"/>
                  <a:pt x="1915396" y="1277471"/>
                </a:cubicBezTo>
                <a:cubicBezTo>
                  <a:pt x="1928480" y="1272019"/>
                  <a:pt x="1942290" y="1268506"/>
                  <a:pt x="1955737" y="1264024"/>
                </a:cubicBezTo>
                <a:cubicBezTo>
                  <a:pt x="1973666" y="1250577"/>
                  <a:pt x="1992308" y="1238031"/>
                  <a:pt x="2009525" y="1223683"/>
                </a:cubicBezTo>
                <a:cubicBezTo>
                  <a:pt x="2019265" y="1215567"/>
                  <a:pt x="2033933" y="1209220"/>
                  <a:pt x="2036419" y="1196788"/>
                </a:cubicBezTo>
                <a:cubicBezTo>
                  <a:pt x="2039199" y="1182889"/>
                  <a:pt x="2012949" y="1166469"/>
                  <a:pt x="2022972" y="1156447"/>
                </a:cubicBezTo>
                <a:cubicBezTo>
                  <a:pt x="2031937" y="1147482"/>
                  <a:pt x="2038995" y="1176818"/>
                  <a:pt x="2049867" y="1183341"/>
                </a:cubicBezTo>
                <a:cubicBezTo>
                  <a:pt x="2075332" y="1198620"/>
                  <a:pt x="2154596" y="1207519"/>
                  <a:pt x="2170890" y="1210235"/>
                </a:cubicBezTo>
                <a:cubicBezTo>
                  <a:pt x="2250598" y="1183666"/>
                  <a:pt x="2263567" y="1180433"/>
                  <a:pt x="2372596" y="1129553"/>
                </a:cubicBezTo>
                <a:cubicBezTo>
                  <a:pt x="2387241" y="1122719"/>
                  <a:pt x="2400522" y="1113005"/>
                  <a:pt x="2412937" y="1102659"/>
                </a:cubicBezTo>
                <a:cubicBezTo>
                  <a:pt x="2451764" y="1070304"/>
                  <a:pt x="2453728" y="1061643"/>
                  <a:pt x="2480172" y="1021977"/>
                </a:cubicBezTo>
                <a:cubicBezTo>
                  <a:pt x="2475690" y="999565"/>
                  <a:pt x="2456503" y="975184"/>
                  <a:pt x="2466725" y="954741"/>
                </a:cubicBezTo>
                <a:cubicBezTo>
                  <a:pt x="2474990" y="938211"/>
                  <a:pt x="2518979" y="959712"/>
                  <a:pt x="2520514" y="941294"/>
                </a:cubicBezTo>
                <a:cubicBezTo>
                  <a:pt x="2532061" y="802727"/>
                  <a:pt x="2490766" y="828013"/>
                  <a:pt x="2453278" y="753035"/>
                </a:cubicBezTo>
                <a:cubicBezTo>
                  <a:pt x="2446939" y="740357"/>
                  <a:pt x="2449409" y="723143"/>
                  <a:pt x="2439831" y="712694"/>
                </a:cubicBezTo>
                <a:cubicBezTo>
                  <a:pt x="2399082" y="668241"/>
                  <a:pt x="2355537" y="625121"/>
                  <a:pt x="2305361" y="591671"/>
                </a:cubicBezTo>
                <a:cubicBezTo>
                  <a:pt x="2286344" y="578993"/>
                  <a:pt x="2260751" y="581456"/>
                  <a:pt x="2238125" y="578224"/>
                </a:cubicBezTo>
                <a:cubicBezTo>
                  <a:pt x="2197944" y="572484"/>
                  <a:pt x="2157443" y="569259"/>
                  <a:pt x="2117102" y="564777"/>
                </a:cubicBezTo>
                <a:cubicBezTo>
                  <a:pt x="2014008" y="569259"/>
                  <a:pt x="1910499" y="567956"/>
                  <a:pt x="1807819" y="578224"/>
                </a:cubicBezTo>
                <a:cubicBezTo>
                  <a:pt x="1793715" y="579634"/>
                  <a:pt x="1833986" y="591671"/>
                  <a:pt x="1848161" y="591671"/>
                </a:cubicBezTo>
                <a:cubicBezTo>
                  <a:pt x="1862335" y="591671"/>
                  <a:pt x="1875055" y="582706"/>
                  <a:pt x="1888502" y="578224"/>
                </a:cubicBezTo>
                <a:cubicBezTo>
                  <a:pt x="1897467" y="564777"/>
                  <a:pt x="1913933" y="553978"/>
                  <a:pt x="1915396" y="537883"/>
                </a:cubicBezTo>
                <a:cubicBezTo>
                  <a:pt x="1923849" y="444898"/>
                  <a:pt x="1904304" y="424318"/>
                  <a:pt x="1848161" y="363071"/>
                </a:cubicBezTo>
                <a:cubicBezTo>
                  <a:pt x="1756244" y="262798"/>
                  <a:pt x="1772692" y="281381"/>
                  <a:pt x="1673349" y="215153"/>
                </a:cubicBezTo>
                <a:lnTo>
                  <a:pt x="1592667" y="161365"/>
                </a:lnTo>
                <a:lnTo>
                  <a:pt x="1552325" y="134471"/>
                </a:lnTo>
                <a:cubicBezTo>
                  <a:pt x="1467160" y="156883"/>
                  <a:pt x="1381507" y="177513"/>
                  <a:pt x="1296831" y="201706"/>
                </a:cubicBezTo>
                <a:cubicBezTo>
                  <a:pt x="1255944" y="213388"/>
                  <a:pt x="1175808" y="242047"/>
                  <a:pt x="1175808" y="242047"/>
                </a:cubicBezTo>
                <a:cubicBezTo>
                  <a:pt x="1180290" y="228600"/>
                  <a:pt x="1194519" y="214867"/>
                  <a:pt x="1189255" y="201706"/>
                </a:cubicBezTo>
                <a:cubicBezTo>
                  <a:pt x="1176045" y="168681"/>
                  <a:pt x="1080810" y="162297"/>
                  <a:pt x="1068231" y="161365"/>
                </a:cubicBezTo>
                <a:cubicBezTo>
                  <a:pt x="974252" y="154404"/>
                  <a:pt x="879972" y="152400"/>
                  <a:pt x="785843" y="147918"/>
                </a:cubicBezTo>
                <a:cubicBezTo>
                  <a:pt x="767914" y="112059"/>
                  <a:pt x="756669" y="71987"/>
                  <a:pt x="732055" y="40341"/>
                </a:cubicBezTo>
                <a:cubicBezTo>
                  <a:pt x="723353" y="29152"/>
                  <a:pt x="704986" y="31871"/>
                  <a:pt x="691714" y="26894"/>
                </a:cubicBezTo>
                <a:cubicBezTo>
                  <a:pt x="669112" y="18419"/>
                  <a:pt x="646890" y="8965"/>
                  <a:pt x="624478" y="0"/>
                </a:cubicBezTo>
                <a:cubicBezTo>
                  <a:pt x="606549" y="8965"/>
                  <a:pt x="587002" y="15243"/>
                  <a:pt x="570690" y="26894"/>
                </a:cubicBezTo>
                <a:cubicBezTo>
                  <a:pt x="540434" y="48506"/>
                  <a:pt x="511197" y="92771"/>
                  <a:pt x="490008" y="121024"/>
                </a:cubicBezTo>
                <a:cubicBezTo>
                  <a:pt x="516049" y="303309"/>
                  <a:pt x="524571" y="195941"/>
                  <a:pt x="463114" y="188259"/>
                </a:cubicBezTo>
                <a:cubicBezTo>
                  <a:pt x="440435" y="185424"/>
                  <a:pt x="418290" y="197224"/>
                  <a:pt x="395878" y="201706"/>
                </a:cubicBezTo>
                <a:lnTo>
                  <a:pt x="315196" y="174812"/>
                </a:lnTo>
                <a:lnTo>
                  <a:pt x="274855" y="161365"/>
                </a:lnTo>
                <a:cubicBezTo>
                  <a:pt x="261408" y="170330"/>
                  <a:pt x="247134" y="178163"/>
                  <a:pt x="234514" y="188259"/>
                </a:cubicBezTo>
                <a:cubicBezTo>
                  <a:pt x="224614" y="196179"/>
                  <a:pt x="215539" y="205253"/>
                  <a:pt x="207619" y="215153"/>
                </a:cubicBezTo>
                <a:cubicBezTo>
                  <a:pt x="186465" y="241595"/>
                  <a:pt x="173906" y="262696"/>
                  <a:pt x="167278" y="295835"/>
                </a:cubicBezTo>
                <a:cubicBezTo>
                  <a:pt x="165520" y="304626"/>
                  <a:pt x="167278" y="313765"/>
                  <a:pt x="167278" y="3227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13" name="Straight Arrow Connector 12"/>
          <p:cNvCxnSpPr/>
          <p:nvPr/>
        </p:nvCxnSpPr>
        <p:spPr>
          <a:xfrm>
            <a:off x="4281488" y="584200"/>
            <a:ext cx="936625" cy="15128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210175" y="584200"/>
            <a:ext cx="863600" cy="1439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38850" y="584200"/>
            <a:ext cx="827088" cy="1439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H="1">
            <a:off x="5210175" y="598488"/>
            <a:ext cx="828675" cy="14398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H="1">
            <a:off x="6073775" y="523875"/>
            <a:ext cx="828675" cy="1439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H="1">
            <a:off x="6858000" y="554038"/>
            <a:ext cx="828675" cy="14398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074" name="TextBox 2"/>
          <p:cNvSpPr txBox="1">
            <a:spLocks noChangeArrowheads="1"/>
          </p:cNvSpPr>
          <p:nvPr/>
        </p:nvSpPr>
        <p:spPr bwMode="auto">
          <a:xfrm>
            <a:off x="2332038" y="1958975"/>
            <a:ext cx="215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tropopause</a:t>
            </a:r>
          </a:p>
        </p:txBody>
      </p:sp>
      <p:cxnSp>
        <p:nvCxnSpPr>
          <p:cNvPr id="9" name="Straight Arrow Connector 8"/>
          <p:cNvCxnSpPr>
            <a:stCxn id="11" idx="25"/>
          </p:cNvCxnSpPr>
          <p:nvPr/>
        </p:nvCxnSpPr>
        <p:spPr>
          <a:xfrm>
            <a:off x="6662738" y="2954338"/>
            <a:ext cx="717550" cy="3159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029450" y="2955925"/>
            <a:ext cx="717550" cy="3160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4"/>
          </p:cNvCxnSpPr>
          <p:nvPr/>
        </p:nvCxnSpPr>
        <p:spPr>
          <a:xfrm>
            <a:off x="7388225" y="2886075"/>
            <a:ext cx="808038" cy="325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078" name="TextBox 23"/>
          <p:cNvSpPr txBox="1">
            <a:spLocks noChangeArrowheads="1"/>
          </p:cNvSpPr>
          <p:nvPr/>
        </p:nvSpPr>
        <p:spPr bwMode="auto">
          <a:xfrm>
            <a:off x="323850" y="6157913"/>
            <a:ext cx="4592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b="1"/>
              <a:t>Non-rotating updrafts lead to global warming.</a:t>
            </a:r>
          </a:p>
        </p:txBody>
      </p:sp>
      <p:sp>
        <p:nvSpPr>
          <p:cNvPr id="45079" name="TextBox 24"/>
          <p:cNvSpPr txBox="1">
            <a:spLocks noChangeArrowheads="1"/>
          </p:cNvSpPr>
          <p:nvPr/>
        </p:nvSpPr>
        <p:spPr bwMode="auto">
          <a:xfrm>
            <a:off x="4787900" y="6165850"/>
            <a:ext cx="424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b="1"/>
              <a:t>Rotating updrafts reduce global warming. </a:t>
            </a:r>
          </a:p>
        </p:txBody>
      </p:sp>
      <p:sp>
        <p:nvSpPr>
          <p:cNvPr id="45080" name="TextBox 25"/>
          <p:cNvSpPr txBox="1">
            <a:spLocks noChangeArrowheads="1"/>
          </p:cNvSpPr>
          <p:nvPr/>
        </p:nvSpPr>
        <p:spPr bwMode="auto">
          <a:xfrm>
            <a:off x="827088" y="120650"/>
            <a:ext cx="7369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What this means</a:t>
            </a:r>
          </a:p>
        </p:txBody>
      </p:sp>
      <p:sp>
        <p:nvSpPr>
          <p:cNvPr id="45081" name="TextBox 26"/>
          <p:cNvSpPr txBox="1">
            <a:spLocks noChangeArrowheads="1"/>
          </p:cNvSpPr>
          <p:nvPr/>
        </p:nvSpPr>
        <p:spPr bwMode="auto">
          <a:xfrm>
            <a:off x="3203575" y="5732463"/>
            <a:ext cx="1077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earth</a:t>
            </a:r>
          </a:p>
        </p:txBody>
      </p:sp>
      <p:sp>
        <p:nvSpPr>
          <p:cNvPr id="5" name="TextBox 4"/>
          <p:cNvSpPr txBox="1">
            <a:spLocks noChangeArrowheads="1"/>
          </p:cNvSpPr>
          <p:nvPr/>
        </p:nvSpPr>
        <p:spPr bwMode="auto">
          <a:xfrm>
            <a:off x="107950" y="5300663"/>
            <a:ext cx="145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convection</a:t>
            </a:r>
          </a:p>
        </p:txBody>
      </p:sp>
      <p:sp>
        <p:nvSpPr>
          <p:cNvPr id="45083" name="TextBox 27"/>
          <p:cNvSpPr txBox="1">
            <a:spLocks noChangeArrowheads="1"/>
          </p:cNvSpPr>
          <p:nvPr/>
        </p:nvSpPr>
        <p:spPr bwMode="auto">
          <a:xfrm>
            <a:off x="250825" y="1824038"/>
            <a:ext cx="111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-70</a:t>
            </a:r>
            <a:r>
              <a:rPr lang="en-AU" altLang="en-US" baseline="30000"/>
              <a:t>o</a:t>
            </a:r>
            <a:r>
              <a:rPr lang="en-AU" altLang="en-US"/>
              <a:t>C</a:t>
            </a:r>
          </a:p>
        </p:txBody>
      </p:sp>
      <p:sp>
        <p:nvSpPr>
          <p:cNvPr id="31" name="TextBox 30"/>
          <p:cNvSpPr txBox="1">
            <a:spLocks noChangeArrowheads="1"/>
          </p:cNvSpPr>
          <p:nvPr/>
        </p:nvSpPr>
        <p:spPr bwMode="auto">
          <a:xfrm>
            <a:off x="6454775" y="131286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reflection to Space</a:t>
            </a:r>
          </a:p>
        </p:txBody>
      </p:sp>
      <p:sp>
        <p:nvSpPr>
          <p:cNvPr id="32" name="TextBox 31"/>
          <p:cNvSpPr txBox="1">
            <a:spLocks noChangeArrowheads="1"/>
          </p:cNvSpPr>
          <p:nvPr/>
        </p:nvSpPr>
        <p:spPr bwMode="auto">
          <a:xfrm>
            <a:off x="7262813" y="3867150"/>
            <a:ext cx="1458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precipitation</a:t>
            </a:r>
          </a:p>
        </p:txBody>
      </p:sp>
      <p:sp>
        <p:nvSpPr>
          <p:cNvPr id="33" name="Freeform 32"/>
          <p:cNvSpPr/>
          <p:nvPr/>
        </p:nvSpPr>
        <p:spPr>
          <a:xfrm>
            <a:off x="909638" y="3827463"/>
            <a:ext cx="2522537" cy="1344612"/>
          </a:xfrm>
          <a:custGeom>
            <a:avLst/>
            <a:gdLst>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807819 w 2522487"/>
              <a:gd name="connsiteY45" fmla="*/ 578224 h 1344706"/>
              <a:gd name="connsiteX46" fmla="*/ 1848161 w 2522487"/>
              <a:gd name="connsiteY46" fmla="*/ 591671 h 1344706"/>
              <a:gd name="connsiteX47" fmla="*/ 1888502 w 2522487"/>
              <a:gd name="connsiteY47" fmla="*/ 578224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807819 w 2522487"/>
              <a:gd name="connsiteY45" fmla="*/ 578224 h 1344706"/>
              <a:gd name="connsiteX46" fmla="*/ 1969184 w 2522487"/>
              <a:gd name="connsiteY46" fmla="*/ 551330 h 1344706"/>
              <a:gd name="connsiteX47" fmla="*/ 1888502 w 2522487"/>
              <a:gd name="connsiteY47" fmla="*/ 578224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942289 w 2522487"/>
              <a:gd name="connsiteY45" fmla="*/ 564777 h 1344706"/>
              <a:gd name="connsiteX46" fmla="*/ 1969184 w 2522487"/>
              <a:gd name="connsiteY46" fmla="*/ 551330 h 1344706"/>
              <a:gd name="connsiteX47" fmla="*/ 1888502 w 2522487"/>
              <a:gd name="connsiteY47" fmla="*/ 578224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 name="connsiteX0" fmla="*/ 221067 w 2522487"/>
              <a:gd name="connsiteY0" fmla="*/ 215153 h 1344706"/>
              <a:gd name="connsiteX1" fmla="*/ 221067 w 2522487"/>
              <a:gd name="connsiteY1" fmla="*/ 215153 h 1344706"/>
              <a:gd name="connsiteX2" fmla="*/ 5914 w 2522487"/>
              <a:gd name="connsiteY2" fmla="*/ 806824 h 1344706"/>
              <a:gd name="connsiteX3" fmla="*/ 19361 w 2522487"/>
              <a:gd name="connsiteY3" fmla="*/ 874059 h 1344706"/>
              <a:gd name="connsiteX4" fmla="*/ 73149 w 2522487"/>
              <a:gd name="connsiteY4" fmla="*/ 927847 h 1344706"/>
              <a:gd name="connsiteX5" fmla="*/ 167278 w 2522487"/>
              <a:gd name="connsiteY5" fmla="*/ 995083 h 1344706"/>
              <a:gd name="connsiteX6" fmla="*/ 261408 w 2522487"/>
              <a:gd name="connsiteY6" fmla="*/ 1062318 h 1344706"/>
              <a:gd name="connsiteX7" fmla="*/ 288302 w 2522487"/>
              <a:gd name="connsiteY7" fmla="*/ 1102659 h 1344706"/>
              <a:gd name="connsiteX8" fmla="*/ 328643 w 2522487"/>
              <a:gd name="connsiteY8" fmla="*/ 1129553 h 1344706"/>
              <a:gd name="connsiteX9" fmla="*/ 342090 w 2522487"/>
              <a:gd name="connsiteY9" fmla="*/ 1169894 h 1344706"/>
              <a:gd name="connsiteX10" fmla="*/ 449667 w 2522487"/>
              <a:gd name="connsiteY10" fmla="*/ 1277471 h 1344706"/>
              <a:gd name="connsiteX11" fmla="*/ 490008 w 2522487"/>
              <a:gd name="connsiteY11" fmla="*/ 1290918 h 1344706"/>
              <a:gd name="connsiteX12" fmla="*/ 745502 w 2522487"/>
              <a:gd name="connsiteY12" fmla="*/ 1250577 h 1344706"/>
              <a:gd name="connsiteX13" fmla="*/ 826184 w 2522487"/>
              <a:gd name="connsiteY13" fmla="*/ 1196788 h 1344706"/>
              <a:gd name="connsiteX14" fmla="*/ 866525 w 2522487"/>
              <a:gd name="connsiteY14" fmla="*/ 1183341 h 1344706"/>
              <a:gd name="connsiteX15" fmla="*/ 920314 w 2522487"/>
              <a:gd name="connsiteY15" fmla="*/ 1210235 h 1344706"/>
              <a:gd name="connsiteX16" fmla="*/ 947208 w 2522487"/>
              <a:gd name="connsiteY16" fmla="*/ 1237130 h 1344706"/>
              <a:gd name="connsiteX17" fmla="*/ 1027890 w 2522487"/>
              <a:gd name="connsiteY17" fmla="*/ 1264024 h 1344706"/>
              <a:gd name="connsiteX18" fmla="*/ 1068231 w 2522487"/>
              <a:gd name="connsiteY18" fmla="*/ 1277471 h 1344706"/>
              <a:gd name="connsiteX19" fmla="*/ 1296831 w 2522487"/>
              <a:gd name="connsiteY19" fmla="*/ 1264024 h 1344706"/>
              <a:gd name="connsiteX20" fmla="*/ 1458196 w 2522487"/>
              <a:gd name="connsiteY20" fmla="*/ 1210235 h 1344706"/>
              <a:gd name="connsiteX21" fmla="*/ 1525431 w 2522487"/>
              <a:gd name="connsiteY21" fmla="*/ 1183341 h 1344706"/>
              <a:gd name="connsiteX22" fmla="*/ 1592667 w 2522487"/>
              <a:gd name="connsiteY22" fmla="*/ 1129553 h 1344706"/>
              <a:gd name="connsiteX23" fmla="*/ 1579219 w 2522487"/>
              <a:gd name="connsiteY23" fmla="*/ 1075765 h 1344706"/>
              <a:gd name="connsiteX24" fmla="*/ 1417855 w 2522487"/>
              <a:gd name="connsiteY24" fmla="*/ 1183341 h 1344706"/>
              <a:gd name="connsiteX25" fmla="*/ 1444749 w 2522487"/>
              <a:gd name="connsiteY25" fmla="*/ 1277471 h 1344706"/>
              <a:gd name="connsiteX26" fmla="*/ 1579219 w 2522487"/>
              <a:gd name="connsiteY26" fmla="*/ 1344706 h 1344706"/>
              <a:gd name="connsiteX27" fmla="*/ 1794372 w 2522487"/>
              <a:gd name="connsiteY27" fmla="*/ 1331259 h 1344706"/>
              <a:gd name="connsiteX28" fmla="*/ 1915396 w 2522487"/>
              <a:gd name="connsiteY28" fmla="*/ 1277471 h 1344706"/>
              <a:gd name="connsiteX29" fmla="*/ 1955737 w 2522487"/>
              <a:gd name="connsiteY29" fmla="*/ 1264024 h 1344706"/>
              <a:gd name="connsiteX30" fmla="*/ 2009525 w 2522487"/>
              <a:gd name="connsiteY30" fmla="*/ 1223683 h 1344706"/>
              <a:gd name="connsiteX31" fmla="*/ 2036419 w 2522487"/>
              <a:gd name="connsiteY31" fmla="*/ 1196788 h 1344706"/>
              <a:gd name="connsiteX32" fmla="*/ 2022972 w 2522487"/>
              <a:gd name="connsiteY32" fmla="*/ 1156447 h 1344706"/>
              <a:gd name="connsiteX33" fmla="*/ 2049867 w 2522487"/>
              <a:gd name="connsiteY33" fmla="*/ 1183341 h 1344706"/>
              <a:gd name="connsiteX34" fmla="*/ 2170890 w 2522487"/>
              <a:gd name="connsiteY34" fmla="*/ 1210235 h 1344706"/>
              <a:gd name="connsiteX35" fmla="*/ 2372596 w 2522487"/>
              <a:gd name="connsiteY35" fmla="*/ 1129553 h 1344706"/>
              <a:gd name="connsiteX36" fmla="*/ 2412937 w 2522487"/>
              <a:gd name="connsiteY36" fmla="*/ 1102659 h 1344706"/>
              <a:gd name="connsiteX37" fmla="*/ 2480172 w 2522487"/>
              <a:gd name="connsiteY37" fmla="*/ 1021977 h 1344706"/>
              <a:gd name="connsiteX38" fmla="*/ 2466725 w 2522487"/>
              <a:gd name="connsiteY38" fmla="*/ 954741 h 1344706"/>
              <a:gd name="connsiteX39" fmla="*/ 2520514 w 2522487"/>
              <a:gd name="connsiteY39" fmla="*/ 941294 h 1344706"/>
              <a:gd name="connsiteX40" fmla="*/ 2453278 w 2522487"/>
              <a:gd name="connsiteY40" fmla="*/ 753035 h 1344706"/>
              <a:gd name="connsiteX41" fmla="*/ 2439831 w 2522487"/>
              <a:gd name="connsiteY41" fmla="*/ 712694 h 1344706"/>
              <a:gd name="connsiteX42" fmla="*/ 2305361 w 2522487"/>
              <a:gd name="connsiteY42" fmla="*/ 591671 h 1344706"/>
              <a:gd name="connsiteX43" fmla="*/ 2238125 w 2522487"/>
              <a:gd name="connsiteY43" fmla="*/ 578224 h 1344706"/>
              <a:gd name="connsiteX44" fmla="*/ 2117102 w 2522487"/>
              <a:gd name="connsiteY44" fmla="*/ 564777 h 1344706"/>
              <a:gd name="connsiteX45" fmla="*/ 1942289 w 2522487"/>
              <a:gd name="connsiteY45" fmla="*/ 564777 h 1344706"/>
              <a:gd name="connsiteX46" fmla="*/ 1969184 w 2522487"/>
              <a:gd name="connsiteY46" fmla="*/ 551330 h 1344706"/>
              <a:gd name="connsiteX47" fmla="*/ 2022973 w 2522487"/>
              <a:gd name="connsiteY47" fmla="*/ 537883 h 1344706"/>
              <a:gd name="connsiteX48" fmla="*/ 1915396 w 2522487"/>
              <a:gd name="connsiteY48" fmla="*/ 537883 h 1344706"/>
              <a:gd name="connsiteX49" fmla="*/ 1848161 w 2522487"/>
              <a:gd name="connsiteY49" fmla="*/ 363071 h 1344706"/>
              <a:gd name="connsiteX50" fmla="*/ 1673349 w 2522487"/>
              <a:gd name="connsiteY50" fmla="*/ 215153 h 1344706"/>
              <a:gd name="connsiteX51" fmla="*/ 1592667 w 2522487"/>
              <a:gd name="connsiteY51" fmla="*/ 161365 h 1344706"/>
              <a:gd name="connsiteX52" fmla="*/ 1552325 w 2522487"/>
              <a:gd name="connsiteY52" fmla="*/ 134471 h 1344706"/>
              <a:gd name="connsiteX53" fmla="*/ 1296831 w 2522487"/>
              <a:gd name="connsiteY53" fmla="*/ 201706 h 1344706"/>
              <a:gd name="connsiteX54" fmla="*/ 1175808 w 2522487"/>
              <a:gd name="connsiteY54" fmla="*/ 242047 h 1344706"/>
              <a:gd name="connsiteX55" fmla="*/ 1189255 w 2522487"/>
              <a:gd name="connsiteY55" fmla="*/ 201706 h 1344706"/>
              <a:gd name="connsiteX56" fmla="*/ 1068231 w 2522487"/>
              <a:gd name="connsiteY56" fmla="*/ 161365 h 1344706"/>
              <a:gd name="connsiteX57" fmla="*/ 785843 w 2522487"/>
              <a:gd name="connsiteY57" fmla="*/ 147918 h 1344706"/>
              <a:gd name="connsiteX58" fmla="*/ 732055 w 2522487"/>
              <a:gd name="connsiteY58" fmla="*/ 40341 h 1344706"/>
              <a:gd name="connsiteX59" fmla="*/ 691714 w 2522487"/>
              <a:gd name="connsiteY59" fmla="*/ 26894 h 1344706"/>
              <a:gd name="connsiteX60" fmla="*/ 624478 w 2522487"/>
              <a:gd name="connsiteY60" fmla="*/ 0 h 1344706"/>
              <a:gd name="connsiteX61" fmla="*/ 570690 w 2522487"/>
              <a:gd name="connsiteY61" fmla="*/ 26894 h 1344706"/>
              <a:gd name="connsiteX62" fmla="*/ 490008 w 2522487"/>
              <a:gd name="connsiteY62" fmla="*/ 121024 h 1344706"/>
              <a:gd name="connsiteX63" fmla="*/ 463114 w 2522487"/>
              <a:gd name="connsiteY63" fmla="*/ 188259 h 1344706"/>
              <a:gd name="connsiteX64" fmla="*/ 395878 w 2522487"/>
              <a:gd name="connsiteY64" fmla="*/ 201706 h 1344706"/>
              <a:gd name="connsiteX65" fmla="*/ 315196 w 2522487"/>
              <a:gd name="connsiteY65" fmla="*/ 174812 h 1344706"/>
              <a:gd name="connsiteX66" fmla="*/ 274855 w 2522487"/>
              <a:gd name="connsiteY66" fmla="*/ 161365 h 1344706"/>
              <a:gd name="connsiteX67" fmla="*/ 234514 w 2522487"/>
              <a:gd name="connsiteY67" fmla="*/ 188259 h 1344706"/>
              <a:gd name="connsiteX68" fmla="*/ 207619 w 2522487"/>
              <a:gd name="connsiteY68" fmla="*/ 215153 h 1344706"/>
              <a:gd name="connsiteX69" fmla="*/ 167278 w 2522487"/>
              <a:gd name="connsiteY69" fmla="*/ 295835 h 1344706"/>
              <a:gd name="connsiteX70" fmla="*/ 167278 w 2522487"/>
              <a:gd name="connsiteY70" fmla="*/ 32273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22487" h="1344706">
                <a:moveTo>
                  <a:pt x="221067" y="215153"/>
                </a:moveTo>
                <a:lnTo>
                  <a:pt x="221067" y="215153"/>
                </a:lnTo>
                <a:cubicBezTo>
                  <a:pt x="149349" y="412377"/>
                  <a:pt x="-35243" y="601041"/>
                  <a:pt x="5914" y="806824"/>
                </a:cubicBezTo>
                <a:cubicBezTo>
                  <a:pt x="10396" y="829236"/>
                  <a:pt x="8261" y="854080"/>
                  <a:pt x="19361" y="874059"/>
                </a:cubicBezTo>
                <a:cubicBezTo>
                  <a:pt x="31675" y="896224"/>
                  <a:pt x="53525" y="911791"/>
                  <a:pt x="73149" y="927847"/>
                </a:cubicBezTo>
                <a:cubicBezTo>
                  <a:pt x="102992" y="952264"/>
                  <a:pt x="137435" y="970666"/>
                  <a:pt x="167278" y="995083"/>
                </a:cubicBezTo>
                <a:cubicBezTo>
                  <a:pt x="255017" y="1066869"/>
                  <a:pt x="183637" y="1036394"/>
                  <a:pt x="261408" y="1062318"/>
                </a:cubicBezTo>
                <a:cubicBezTo>
                  <a:pt x="270373" y="1075765"/>
                  <a:pt x="276874" y="1091231"/>
                  <a:pt x="288302" y="1102659"/>
                </a:cubicBezTo>
                <a:cubicBezTo>
                  <a:pt x="299730" y="1114087"/>
                  <a:pt x="318547" y="1116933"/>
                  <a:pt x="328643" y="1129553"/>
                </a:cubicBezTo>
                <a:cubicBezTo>
                  <a:pt x="337498" y="1140621"/>
                  <a:pt x="334578" y="1157874"/>
                  <a:pt x="342090" y="1169894"/>
                </a:cubicBezTo>
                <a:cubicBezTo>
                  <a:pt x="369750" y="1214150"/>
                  <a:pt x="404252" y="1251520"/>
                  <a:pt x="449667" y="1277471"/>
                </a:cubicBezTo>
                <a:cubicBezTo>
                  <a:pt x="461974" y="1284503"/>
                  <a:pt x="476561" y="1286436"/>
                  <a:pt x="490008" y="1290918"/>
                </a:cubicBezTo>
                <a:cubicBezTo>
                  <a:pt x="575173" y="1277471"/>
                  <a:pt x="661250" y="1268893"/>
                  <a:pt x="745502" y="1250577"/>
                </a:cubicBezTo>
                <a:cubicBezTo>
                  <a:pt x="830412" y="1232118"/>
                  <a:pt x="772605" y="1228936"/>
                  <a:pt x="826184" y="1196788"/>
                </a:cubicBezTo>
                <a:cubicBezTo>
                  <a:pt x="838338" y="1189495"/>
                  <a:pt x="853078" y="1187823"/>
                  <a:pt x="866525" y="1183341"/>
                </a:cubicBezTo>
                <a:cubicBezTo>
                  <a:pt x="884455" y="1192306"/>
                  <a:pt x="903635" y="1199115"/>
                  <a:pt x="920314" y="1210235"/>
                </a:cubicBezTo>
                <a:cubicBezTo>
                  <a:pt x="930863" y="1217268"/>
                  <a:pt x="935868" y="1231460"/>
                  <a:pt x="947208" y="1237130"/>
                </a:cubicBezTo>
                <a:cubicBezTo>
                  <a:pt x="972564" y="1249808"/>
                  <a:pt x="1000996" y="1255059"/>
                  <a:pt x="1027890" y="1264024"/>
                </a:cubicBezTo>
                <a:lnTo>
                  <a:pt x="1068231" y="1277471"/>
                </a:lnTo>
                <a:cubicBezTo>
                  <a:pt x="1144431" y="1272989"/>
                  <a:pt x="1221043" y="1273119"/>
                  <a:pt x="1296831" y="1264024"/>
                </a:cubicBezTo>
                <a:cubicBezTo>
                  <a:pt x="1400386" y="1251597"/>
                  <a:pt x="1384076" y="1243178"/>
                  <a:pt x="1458196" y="1210235"/>
                </a:cubicBezTo>
                <a:cubicBezTo>
                  <a:pt x="1480254" y="1200431"/>
                  <a:pt x="1504733" y="1195760"/>
                  <a:pt x="1525431" y="1183341"/>
                </a:cubicBezTo>
                <a:cubicBezTo>
                  <a:pt x="1550042" y="1168574"/>
                  <a:pt x="1570255" y="1147482"/>
                  <a:pt x="1592667" y="1129553"/>
                </a:cubicBezTo>
                <a:cubicBezTo>
                  <a:pt x="1588184" y="1111624"/>
                  <a:pt x="1597624" y="1074092"/>
                  <a:pt x="1579219" y="1075765"/>
                </a:cubicBezTo>
                <a:cubicBezTo>
                  <a:pt x="1473530" y="1085373"/>
                  <a:pt x="1458604" y="1122218"/>
                  <a:pt x="1417855" y="1183341"/>
                </a:cubicBezTo>
                <a:cubicBezTo>
                  <a:pt x="1426820" y="1214718"/>
                  <a:pt x="1424085" y="1252215"/>
                  <a:pt x="1444749" y="1277471"/>
                </a:cubicBezTo>
                <a:cubicBezTo>
                  <a:pt x="1473258" y="1312316"/>
                  <a:pt x="1535160" y="1330020"/>
                  <a:pt x="1579219" y="1344706"/>
                </a:cubicBezTo>
                <a:cubicBezTo>
                  <a:pt x="1650937" y="1340224"/>
                  <a:pt x="1723910" y="1345351"/>
                  <a:pt x="1794372" y="1331259"/>
                </a:cubicBezTo>
                <a:cubicBezTo>
                  <a:pt x="1837661" y="1322601"/>
                  <a:pt x="1874646" y="1294450"/>
                  <a:pt x="1915396" y="1277471"/>
                </a:cubicBezTo>
                <a:cubicBezTo>
                  <a:pt x="1928480" y="1272019"/>
                  <a:pt x="1942290" y="1268506"/>
                  <a:pt x="1955737" y="1264024"/>
                </a:cubicBezTo>
                <a:cubicBezTo>
                  <a:pt x="1973666" y="1250577"/>
                  <a:pt x="1992308" y="1238031"/>
                  <a:pt x="2009525" y="1223683"/>
                </a:cubicBezTo>
                <a:cubicBezTo>
                  <a:pt x="2019265" y="1215567"/>
                  <a:pt x="2033933" y="1209220"/>
                  <a:pt x="2036419" y="1196788"/>
                </a:cubicBezTo>
                <a:cubicBezTo>
                  <a:pt x="2039199" y="1182889"/>
                  <a:pt x="2012949" y="1166469"/>
                  <a:pt x="2022972" y="1156447"/>
                </a:cubicBezTo>
                <a:cubicBezTo>
                  <a:pt x="2031937" y="1147482"/>
                  <a:pt x="2038995" y="1176818"/>
                  <a:pt x="2049867" y="1183341"/>
                </a:cubicBezTo>
                <a:cubicBezTo>
                  <a:pt x="2075332" y="1198620"/>
                  <a:pt x="2154596" y="1207519"/>
                  <a:pt x="2170890" y="1210235"/>
                </a:cubicBezTo>
                <a:cubicBezTo>
                  <a:pt x="2250598" y="1183666"/>
                  <a:pt x="2263567" y="1180433"/>
                  <a:pt x="2372596" y="1129553"/>
                </a:cubicBezTo>
                <a:cubicBezTo>
                  <a:pt x="2387241" y="1122719"/>
                  <a:pt x="2400522" y="1113005"/>
                  <a:pt x="2412937" y="1102659"/>
                </a:cubicBezTo>
                <a:cubicBezTo>
                  <a:pt x="2451764" y="1070304"/>
                  <a:pt x="2453728" y="1061643"/>
                  <a:pt x="2480172" y="1021977"/>
                </a:cubicBezTo>
                <a:cubicBezTo>
                  <a:pt x="2475690" y="999565"/>
                  <a:pt x="2456503" y="975184"/>
                  <a:pt x="2466725" y="954741"/>
                </a:cubicBezTo>
                <a:cubicBezTo>
                  <a:pt x="2474990" y="938211"/>
                  <a:pt x="2518979" y="959712"/>
                  <a:pt x="2520514" y="941294"/>
                </a:cubicBezTo>
                <a:cubicBezTo>
                  <a:pt x="2532061" y="802727"/>
                  <a:pt x="2490766" y="828013"/>
                  <a:pt x="2453278" y="753035"/>
                </a:cubicBezTo>
                <a:cubicBezTo>
                  <a:pt x="2446939" y="740357"/>
                  <a:pt x="2449409" y="723143"/>
                  <a:pt x="2439831" y="712694"/>
                </a:cubicBezTo>
                <a:cubicBezTo>
                  <a:pt x="2399082" y="668241"/>
                  <a:pt x="2355537" y="625121"/>
                  <a:pt x="2305361" y="591671"/>
                </a:cubicBezTo>
                <a:cubicBezTo>
                  <a:pt x="2286344" y="578993"/>
                  <a:pt x="2260751" y="581456"/>
                  <a:pt x="2238125" y="578224"/>
                </a:cubicBezTo>
                <a:cubicBezTo>
                  <a:pt x="2197944" y="572484"/>
                  <a:pt x="2157443" y="569259"/>
                  <a:pt x="2117102" y="564777"/>
                </a:cubicBezTo>
                <a:cubicBezTo>
                  <a:pt x="2014008" y="569259"/>
                  <a:pt x="1966942" y="567018"/>
                  <a:pt x="1942289" y="564777"/>
                </a:cubicBezTo>
                <a:cubicBezTo>
                  <a:pt x="1917636" y="562536"/>
                  <a:pt x="1955737" y="555812"/>
                  <a:pt x="1969184" y="551330"/>
                </a:cubicBezTo>
                <a:cubicBezTo>
                  <a:pt x="1982631" y="546848"/>
                  <a:pt x="2009526" y="542365"/>
                  <a:pt x="2022973" y="537883"/>
                </a:cubicBezTo>
                <a:cubicBezTo>
                  <a:pt x="2031938" y="524436"/>
                  <a:pt x="1944531" y="567018"/>
                  <a:pt x="1915396" y="537883"/>
                </a:cubicBezTo>
                <a:cubicBezTo>
                  <a:pt x="1886261" y="508748"/>
                  <a:pt x="1904304" y="424318"/>
                  <a:pt x="1848161" y="363071"/>
                </a:cubicBezTo>
                <a:cubicBezTo>
                  <a:pt x="1756244" y="262798"/>
                  <a:pt x="1772692" y="281381"/>
                  <a:pt x="1673349" y="215153"/>
                </a:cubicBezTo>
                <a:lnTo>
                  <a:pt x="1592667" y="161365"/>
                </a:lnTo>
                <a:lnTo>
                  <a:pt x="1552325" y="134471"/>
                </a:lnTo>
                <a:cubicBezTo>
                  <a:pt x="1467160" y="156883"/>
                  <a:pt x="1381507" y="177513"/>
                  <a:pt x="1296831" y="201706"/>
                </a:cubicBezTo>
                <a:cubicBezTo>
                  <a:pt x="1255944" y="213388"/>
                  <a:pt x="1175808" y="242047"/>
                  <a:pt x="1175808" y="242047"/>
                </a:cubicBezTo>
                <a:cubicBezTo>
                  <a:pt x="1180290" y="228600"/>
                  <a:pt x="1194519" y="214867"/>
                  <a:pt x="1189255" y="201706"/>
                </a:cubicBezTo>
                <a:cubicBezTo>
                  <a:pt x="1176045" y="168681"/>
                  <a:pt x="1080810" y="162297"/>
                  <a:pt x="1068231" y="161365"/>
                </a:cubicBezTo>
                <a:cubicBezTo>
                  <a:pt x="974252" y="154404"/>
                  <a:pt x="879972" y="152400"/>
                  <a:pt x="785843" y="147918"/>
                </a:cubicBezTo>
                <a:cubicBezTo>
                  <a:pt x="767914" y="112059"/>
                  <a:pt x="756669" y="71987"/>
                  <a:pt x="732055" y="40341"/>
                </a:cubicBezTo>
                <a:cubicBezTo>
                  <a:pt x="723353" y="29152"/>
                  <a:pt x="704986" y="31871"/>
                  <a:pt x="691714" y="26894"/>
                </a:cubicBezTo>
                <a:cubicBezTo>
                  <a:pt x="669112" y="18419"/>
                  <a:pt x="646890" y="8965"/>
                  <a:pt x="624478" y="0"/>
                </a:cubicBezTo>
                <a:cubicBezTo>
                  <a:pt x="606549" y="8965"/>
                  <a:pt x="587002" y="15243"/>
                  <a:pt x="570690" y="26894"/>
                </a:cubicBezTo>
                <a:cubicBezTo>
                  <a:pt x="540434" y="48506"/>
                  <a:pt x="511197" y="92771"/>
                  <a:pt x="490008" y="121024"/>
                </a:cubicBezTo>
                <a:cubicBezTo>
                  <a:pt x="516049" y="303309"/>
                  <a:pt x="524571" y="195941"/>
                  <a:pt x="463114" y="188259"/>
                </a:cubicBezTo>
                <a:cubicBezTo>
                  <a:pt x="440435" y="185424"/>
                  <a:pt x="418290" y="197224"/>
                  <a:pt x="395878" y="201706"/>
                </a:cubicBezTo>
                <a:lnTo>
                  <a:pt x="315196" y="174812"/>
                </a:lnTo>
                <a:lnTo>
                  <a:pt x="274855" y="161365"/>
                </a:lnTo>
                <a:cubicBezTo>
                  <a:pt x="261408" y="170330"/>
                  <a:pt x="247134" y="178163"/>
                  <a:pt x="234514" y="188259"/>
                </a:cubicBezTo>
                <a:cubicBezTo>
                  <a:pt x="224614" y="196179"/>
                  <a:pt x="215539" y="205253"/>
                  <a:pt x="207619" y="215153"/>
                </a:cubicBezTo>
                <a:cubicBezTo>
                  <a:pt x="186465" y="241595"/>
                  <a:pt x="173906" y="262696"/>
                  <a:pt x="167278" y="295835"/>
                </a:cubicBezTo>
                <a:cubicBezTo>
                  <a:pt x="165520" y="304626"/>
                  <a:pt x="167278" y="313765"/>
                  <a:pt x="167278" y="322730"/>
                </a:cubicBezTo>
              </a:path>
            </a:pathLst>
          </a:custGeom>
          <a:noFill/>
          <a:ln w="1111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9" name="TextBox 28"/>
          <p:cNvSpPr txBox="1">
            <a:spLocks noChangeArrowheads="1"/>
          </p:cNvSpPr>
          <p:nvPr/>
        </p:nvSpPr>
        <p:spPr bwMode="auto">
          <a:xfrm>
            <a:off x="2006600" y="3890963"/>
            <a:ext cx="1458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evaporation</a:t>
            </a:r>
          </a:p>
        </p:txBody>
      </p:sp>
      <p:sp>
        <p:nvSpPr>
          <p:cNvPr id="23" name="TextBox 22"/>
          <p:cNvSpPr txBox="1">
            <a:spLocks noChangeArrowheads="1"/>
          </p:cNvSpPr>
          <p:nvPr/>
        </p:nvSpPr>
        <p:spPr bwMode="auto">
          <a:xfrm>
            <a:off x="3159125" y="4125913"/>
            <a:ext cx="2416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=&gt; Higher tropospheric humidity</a:t>
            </a:r>
          </a:p>
        </p:txBody>
      </p:sp>
      <p:sp>
        <p:nvSpPr>
          <p:cNvPr id="30" name="TextBox 29"/>
          <p:cNvSpPr txBox="1">
            <a:spLocks noChangeArrowheads="1"/>
          </p:cNvSpPr>
          <p:nvPr/>
        </p:nvSpPr>
        <p:spPr bwMode="auto">
          <a:xfrm>
            <a:off x="7019925" y="4437063"/>
            <a:ext cx="1912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=&gt; Lower  tropospheric humidity</a:t>
            </a:r>
          </a:p>
        </p:txBody>
      </p:sp>
      <p:sp>
        <p:nvSpPr>
          <p:cNvPr id="34" name="Curved Up Arrow 33"/>
          <p:cNvSpPr/>
          <p:nvPr/>
        </p:nvSpPr>
        <p:spPr>
          <a:xfrm rot="20031975">
            <a:off x="5732463" y="4970463"/>
            <a:ext cx="938212" cy="3365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schemeClr val="tx1"/>
              </a:solidFill>
            </a:endParaRPr>
          </a:p>
        </p:txBody>
      </p:sp>
      <p:sp>
        <p:nvSpPr>
          <p:cNvPr id="35" name="Curved Up Arrow 34"/>
          <p:cNvSpPr/>
          <p:nvPr/>
        </p:nvSpPr>
        <p:spPr>
          <a:xfrm rot="20031975">
            <a:off x="5740400" y="4410075"/>
            <a:ext cx="936625" cy="3349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schemeClr val="tx1"/>
              </a:solidFill>
            </a:endParaRPr>
          </a:p>
        </p:txBody>
      </p:sp>
      <p:sp>
        <p:nvSpPr>
          <p:cNvPr id="36" name="Curved Up Arrow 35"/>
          <p:cNvSpPr/>
          <p:nvPr/>
        </p:nvSpPr>
        <p:spPr>
          <a:xfrm rot="20031975">
            <a:off x="5741988" y="3857625"/>
            <a:ext cx="938212" cy="3365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31" grpId="0"/>
      <p:bldP spid="32" grpId="0"/>
      <p:bldP spid="29" grpId="0"/>
      <p:bldP spid="23" grpId="0"/>
      <p:bldP spid="30" grpId="0"/>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917575"/>
            <a:ext cx="8640763" cy="3046413"/>
          </a:xfrm>
          <a:prstGeom prst="rect">
            <a:avLst/>
          </a:prstGeom>
          <a:noFill/>
        </p:spPr>
        <p:txBody>
          <a:bodyPr>
            <a:spAutoFit/>
          </a:bodyPr>
          <a:lstStyle/>
          <a:p>
            <a:pPr algn="just" eaLnBrk="1" hangingPunct="1">
              <a:defRPr/>
            </a:pPr>
            <a:r>
              <a:rPr lang="en-AU" sz="2400" dirty="0">
                <a:latin typeface="Arial" charset="0"/>
                <a:cs typeface="Arial" charset="0"/>
              </a:rPr>
              <a:t>With modest convection updraft velocities, temperature loss from the updraft plume via radiation and mixing may be excessive, leading to:</a:t>
            </a:r>
          </a:p>
          <a:p>
            <a:pPr marL="342900" indent="-342900" algn="just" eaLnBrk="1" hangingPunct="1">
              <a:buFont typeface="+mj-lt"/>
              <a:buAutoNum type="alphaLcPeriod"/>
              <a:defRPr/>
            </a:pPr>
            <a:r>
              <a:rPr lang="en-AU" sz="2400" b="1" dirty="0">
                <a:latin typeface="Arial" charset="0"/>
                <a:cs typeface="Arial" charset="0"/>
              </a:rPr>
              <a:t>Ineffective or incomplete convective heat transfer</a:t>
            </a:r>
            <a:r>
              <a:rPr lang="en-AU" sz="2400" dirty="0">
                <a:latin typeface="Arial" charset="0"/>
                <a:cs typeface="Arial" charset="0"/>
              </a:rPr>
              <a:t> </a:t>
            </a:r>
            <a:r>
              <a:rPr lang="en-AU" sz="2400" b="1" dirty="0">
                <a:latin typeface="Arial" charset="0"/>
                <a:cs typeface="Arial" charset="0"/>
              </a:rPr>
              <a:t>through the troposphere.</a:t>
            </a:r>
          </a:p>
          <a:p>
            <a:pPr marL="342900" indent="-342900" algn="just" eaLnBrk="1" hangingPunct="1">
              <a:buFont typeface="+mj-lt"/>
              <a:buAutoNum type="alphaLcPeriod"/>
              <a:defRPr/>
            </a:pPr>
            <a:r>
              <a:rPr lang="en-AU" sz="2400" b="1" dirty="0">
                <a:latin typeface="Arial" charset="0"/>
                <a:cs typeface="Arial" charset="0"/>
              </a:rPr>
              <a:t>Mid-level clouds. The subsequent evaporation of the clouds boosts the build-up of atmospheric water vapour.</a:t>
            </a:r>
          </a:p>
        </p:txBody>
      </p:sp>
      <p:sp>
        <p:nvSpPr>
          <p:cNvPr id="46083" name="TextBox 2"/>
          <p:cNvSpPr txBox="1">
            <a:spLocks noChangeArrowheads="1"/>
          </p:cNvSpPr>
          <p:nvPr/>
        </p:nvSpPr>
        <p:spPr bwMode="auto">
          <a:xfrm>
            <a:off x="1258888" y="0"/>
            <a:ext cx="676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Ramifications</a:t>
            </a:r>
          </a:p>
        </p:txBody>
      </p:sp>
      <p:sp>
        <p:nvSpPr>
          <p:cNvPr id="4" name="TextBox 3"/>
          <p:cNvSpPr txBox="1"/>
          <p:nvPr/>
        </p:nvSpPr>
        <p:spPr>
          <a:xfrm>
            <a:off x="325438" y="4508500"/>
            <a:ext cx="8677275" cy="1570038"/>
          </a:xfrm>
          <a:prstGeom prst="rect">
            <a:avLst/>
          </a:prstGeom>
          <a:noFill/>
        </p:spPr>
        <p:txBody>
          <a:bodyPr>
            <a:spAutoFit/>
          </a:bodyPr>
          <a:lstStyle/>
          <a:p>
            <a:pPr eaLnBrk="1" hangingPunct="1">
              <a:defRPr/>
            </a:pPr>
            <a:r>
              <a:rPr lang="en-AU" sz="2400" dirty="0">
                <a:latin typeface="Arial" charset="0"/>
                <a:cs typeface="Arial" charset="0"/>
              </a:rPr>
              <a:t>The high updraft efficiency typical of vortex flow leads to:</a:t>
            </a:r>
          </a:p>
          <a:p>
            <a:pPr marL="342900" indent="-342900" eaLnBrk="1" hangingPunct="1">
              <a:buFont typeface="+mj-lt"/>
              <a:buAutoNum type="alphaLcPeriod"/>
              <a:defRPr/>
            </a:pPr>
            <a:r>
              <a:rPr lang="en-AU" sz="2400" b="1" dirty="0">
                <a:latin typeface="Arial" charset="0"/>
                <a:cs typeface="Arial" charset="0"/>
              </a:rPr>
              <a:t>High level reflective clouds </a:t>
            </a:r>
          </a:p>
          <a:p>
            <a:pPr marL="342900" indent="-342900" eaLnBrk="1" hangingPunct="1">
              <a:buFont typeface="+mj-lt"/>
              <a:buAutoNum type="alphaLcPeriod"/>
              <a:defRPr/>
            </a:pPr>
            <a:r>
              <a:rPr lang="en-AU" sz="2400" b="1" dirty="0">
                <a:latin typeface="Arial" charset="0"/>
                <a:cs typeface="Arial" charset="0"/>
              </a:rPr>
              <a:t>High precipitation efficiency, hence removal of water vapour from the atmosphere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l="10402" t="8621" r="53178" b="11066"/>
          <a:stretch>
            <a:fillRect/>
          </a:stretch>
        </p:blipFill>
        <p:spPr bwMode="auto">
          <a:xfrm>
            <a:off x="0" y="-26988"/>
            <a:ext cx="9144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468313" y="6237288"/>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hlinkClick r:id="rId3"/>
              </a:rPr>
              <a:t>http://www.atmos.washington.edu/~dargan/587/587_3.pdf</a:t>
            </a:r>
            <a:endParaRPr lang="en-AU" altLang="en-US"/>
          </a:p>
        </p:txBody>
      </p:sp>
      <p:cxnSp>
        <p:nvCxnSpPr>
          <p:cNvPr id="5" name="Straight Connector 4"/>
          <p:cNvCxnSpPr/>
          <p:nvPr/>
        </p:nvCxnSpPr>
        <p:spPr>
          <a:xfrm flipV="1">
            <a:off x="4500563" y="2349500"/>
            <a:ext cx="4319587" cy="7921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95738" y="620713"/>
            <a:ext cx="936625" cy="287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 name="Oval 5"/>
          <p:cNvSpPr/>
          <p:nvPr/>
        </p:nvSpPr>
        <p:spPr>
          <a:xfrm>
            <a:off x="107950" y="2781300"/>
            <a:ext cx="3671888" cy="7191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7" name="Oval 6"/>
          <p:cNvSpPr/>
          <p:nvPr/>
        </p:nvSpPr>
        <p:spPr>
          <a:xfrm>
            <a:off x="117475" y="3357563"/>
            <a:ext cx="3662363" cy="2852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 name="TextBox 7"/>
          <p:cNvSpPr txBox="1">
            <a:spLocks noChangeArrowheads="1"/>
          </p:cNvSpPr>
          <p:nvPr/>
        </p:nvSpPr>
        <p:spPr bwMode="auto">
          <a:xfrm>
            <a:off x="354013" y="5094288"/>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Sea temperatures are rising</a:t>
            </a:r>
          </a:p>
        </p:txBody>
      </p:sp>
      <p:sp>
        <p:nvSpPr>
          <p:cNvPr id="9" name="Oval 8"/>
          <p:cNvSpPr/>
          <p:nvPr/>
        </p:nvSpPr>
        <p:spPr>
          <a:xfrm>
            <a:off x="96838" y="1003300"/>
            <a:ext cx="3671887" cy="18716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95288" y="1412875"/>
            <a:ext cx="8137525"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3200"/>
              <a:t>One proposal for reducing the greenhouse effect is to sequester and store CO</a:t>
            </a:r>
            <a:r>
              <a:rPr lang="en-AU" altLang="en-US" sz="3200" baseline="-25000"/>
              <a:t>2.</a:t>
            </a:r>
          </a:p>
          <a:p>
            <a:pPr eaLnBrk="1" hangingPunct="1"/>
            <a:endParaRPr lang="en-AU" altLang="en-US" sz="3200" baseline="-25000"/>
          </a:p>
          <a:p>
            <a:pPr eaLnBrk="1" hangingPunct="1"/>
            <a:r>
              <a:rPr lang="en-AU" altLang="en-US" sz="3200"/>
              <a:t>That is an extremely difficult and costly process.  </a:t>
            </a:r>
          </a:p>
          <a:p>
            <a:pPr eaLnBrk="1" hangingPunct="1"/>
            <a:endParaRPr lang="en-AU" altLang="en-US" sz="3200"/>
          </a:p>
          <a:p>
            <a:pPr eaLnBrk="1" hangingPunct="1"/>
            <a:r>
              <a:rPr lang="en-AU" altLang="en-US" sz="3200" i="1"/>
              <a:t>There is a cheap and easy alternative: Remove water vapour on an ongoing basis and store it below ground and in the oceans. The vortex engine can do this.</a:t>
            </a:r>
            <a:r>
              <a:rPr lang="en-AU" altLang="en-US" i="1"/>
              <a:t>   </a:t>
            </a:r>
          </a:p>
        </p:txBody>
      </p:sp>
      <p:sp>
        <p:nvSpPr>
          <p:cNvPr id="48131" name="TextBox 2"/>
          <p:cNvSpPr txBox="1">
            <a:spLocks noChangeArrowheads="1"/>
          </p:cNvSpPr>
          <p:nvPr/>
        </p:nvSpPr>
        <p:spPr bwMode="auto">
          <a:xfrm>
            <a:off x="395288" y="9525"/>
            <a:ext cx="79930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3200" b="1"/>
              <a:t>Water vapour sequestration and storage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The different volumes of water stored in the global water cycle, including modern and ancient groundwater (Credit: Nature Geoscience)"/>
          <p:cNvSpPr>
            <a:spLocks noChangeAspect="1" noChangeArrowheads="1"/>
          </p:cNvSpPr>
          <p:nvPr/>
        </p:nvSpPr>
        <p:spPr bwMode="auto">
          <a:xfrm>
            <a:off x="155575" y="-144463"/>
            <a:ext cx="5661025" cy="566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AU" altLang="en-US"/>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950" y="469900"/>
            <a:ext cx="6840538"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1436688" y="1588"/>
            <a:ext cx="6119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3200" b="1"/>
              <a:t>Earth’s Freshwater Resources</a:t>
            </a:r>
          </a:p>
        </p:txBody>
      </p:sp>
      <p:sp>
        <p:nvSpPr>
          <p:cNvPr id="49157" name="Rectangle 4"/>
          <p:cNvSpPr>
            <a:spLocks noChangeArrowheads="1"/>
          </p:cNvSpPr>
          <p:nvPr/>
        </p:nvSpPr>
        <p:spPr bwMode="auto">
          <a:xfrm>
            <a:off x="155575" y="6515100"/>
            <a:ext cx="8593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a:hlinkClick r:id="rId3"/>
              </a:rPr>
              <a:t>http://www.forbes.com/sites/trevornace/2015/12/21/scientists-map-hidden-groundwater-reserves-around-world/#6171c3657079</a:t>
            </a:r>
            <a:endParaRPr lang="en-AU" altLang="en-US" sz="1000"/>
          </a:p>
          <a:p>
            <a:pPr eaLnBrk="1" hangingPunct="1"/>
            <a:endParaRPr lang="en-AU" altLang="en-US" sz="1000"/>
          </a:p>
        </p:txBody>
      </p:sp>
      <p:sp>
        <p:nvSpPr>
          <p:cNvPr id="49158" name="TextBox 5"/>
          <p:cNvSpPr txBox="1">
            <a:spLocks noChangeArrowheads="1"/>
          </p:cNvSpPr>
          <p:nvPr/>
        </p:nvSpPr>
        <p:spPr bwMode="auto">
          <a:xfrm>
            <a:off x="155575" y="5229225"/>
            <a:ext cx="1392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Forbes</a:t>
            </a:r>
          </a:p>
        </p:txBody>
      </p:sp>
      <p:sp>
        <p:nvSpPr>
          <p:cNvPr id="7" name="Oval 6"/>
          <p:cNvSpPr/>
          <p:nvPr/>
        </p:nvSpPr>
        <p:spPr>
          <a:xfrm>
            <a:off x="755650" y="293688"/>
            <a:ext cx="1944688" cy="1839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 name="Oval 7"/>
          <p:cNvSpPr/>
          <p:nvPr/>
        </p:nvSpPr>
        <p:spPr>
          <a:xfrm>
            <a:off x="5459413" y="3311525"/>
            <a:ext cx="2378075" cy="2373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9750" y="260350"/>
            <a:ext cx="8424863"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3200" dirty="0"/>
              <a:t>The groundwater storage, if laid out over the Earth’s land surface of 510 million square kilometres, would have a notional reservoir mean depth of 43 m:</a:t>
            </a:r>
          </a:p>
          <a:p>
            <a:pPr eaLnBrk="1" hangingPunct="1"/>
            <a:endParaRPr lang="en-AU" altLang="en-US" sz="3200" dirty="0"/>
          </a:p>
          <a:p>
            <a:pPr eaLnBrk="1" hangingPunct="1"/>
            <a:r>
              <a:rPr lang="en-AU" altLang="en-US" sz="3200" dirty="0"/>
              <a:t>Depth 	=	22 x 10</a:t>
            </a:r>
            <a:r>
              <a:rPr lang="en-AU" altLang="en-US" sz="3200" baseline="30000" dirty="0"/>
              <a:t>6</a:t>
            </a:r>
            <a:r>
              <a:rPr lang="en-AU" altLang="en-US" sz="3200" dirty="0"/>
              <a:t> / 510 x 10</a:t>
            </a:r>
            <a:r>
              <a:rPr lang="en-AU" altLang="en-US" sz="3200" baseline="30000" dirty="0"/>
              <a:t>8     </a:t>
            </a:r>
            <a:r>
              <a:rPr lang="en-AU" altLang="en-US" sz="3200" dirty="0"/>
              <a:t>km</a:t>
            </a:r>
          </a:p>
          <a:p>
            <a:pPr eaLnBrk="1" hangingPunct="1"/>
            <a:endParaRPr lang="en-AU" altLang="en-US" sz="3200" dirty="0"/>
          </a:p>
          <a:p>
            <a:pPr eaLnBrk="1" hangingPunct="1"/>
            <a:r>
              <a:rPr lang="en-AU" altLang="en-US" sz="3200" dirty="0"/>
              <a:t>		=	43 metres</a:t>
            </a:r>
          </a:p>
          <a:p>
            <a:pPr eaLnBrk="1" hangingPunct="1"/>
            <a:endParaRPr lang="en-AU" altLang="en-US" sz="3200" dirty="0"/>
          </a:p>
          <a:p>
            <a:pPr eaLnBrk="1" hangingPunct="1"/>
            <a:r>
              <a:rPr lang="en-AU" altLang="en-US" sz="3200" b="1" dirty="0">
                <a:solidFill>
                  <a:srgbClr val="FF0000"/>
                </a:solidFill>
              </a:rPr>
              <a:t>Hence the groundwater reservoir capacity is </a:t>
            </a:r>
            <a:r>
              <a:rPr lang="en-AU" altLang="en-US" sz="3200" b="1" u="sng" dirty="0">
                <a:solidFill>
                  <a:srgbClr val="FF0000"/>
                </a:solidFill>
              </a:rPr>
              <a:t>many orders of magnitude</a:t>
            </a:r>
            <a:r>
              <a:rPr lang="en-AU" altLang="en-US" sz="3200" b="1" dirty="0">
                <a:solidFill>
                  <a:srgbClr val="FF0000"/>
                </a:solidFill>
              </a:rPr>
              <a:t> greater than that required for control of the atmosphere’s water vapour content.</a:t>
            </a:r>
            <a:endParaRPr lang="en-AU"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9750" y="1841500"/>
            <a:ext cx="853281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endParaRPr lang="en-AU" altLang="en-US" sz="2400" i="1">
              <a:cs typeface="Times New Roman" panose="02020603050405020304" pitchFamily="18" charset="0"/>
            </a:endParaRPr>
          </a:p>
          <a:p>
            <a:pPr algn="just"/>
            <a:r>
              <a:rPr lang="en-US" altLang="en-US" sz="2800" i="1"/>
              <a:t>“…My opinion is that the cloud feedback is the only place where… a large negative feedback [to mitigate global warming] can lurk.  </a:t>
            </a:r>
            <a:r>
              <a:rPr lang="en-US" altLang="en-US" sz="2800" b="1" i="1"/>
              <a:t>If it is not there, and the planet does not reduce emissions, then get ready for a much warmer climate</a:t>
            </a:r>
            <a:r>
              <a:rPr lang="en-US" altLang="en-US" sz="2800" i="1"/>
              <a:t>…”</a:t>
            </a:r>
          </a:p>
          <a:p>
            <a:pPr algn="r"/>
            <a:r>
              <a:rPr lang="en-US" altLang="en-US" sz="2400" i="1"/>
              <a:t>6/01/2010</a:t>
            </a:r>
          </a:p>
          <a:p>
            <a:pPr algn="just"/>
            <a:r>
              <a:rPr lang="en-AU" altLang="en-US" sz="1200"/>
              <a:t>(Emphasis added)</a:t>
            </a:r>
          </a:p>
          <a:p>
            <a:pPr algn="just"/>
            <a:endParaRPr lang="en-AU" altLang="en-US" sz="1200"/>
          </a:p>
          <a:p>
            <a:pPr algn="just"/>
            <a:r>
              <a:rPr lang="en-AU" altLang="en-US" sz="1600">
                <a:cs typeface="Times New Roman" panose="02020603050405020304" pitchFamily="18" charset="0"/>
              </a:rPr>
              <a:t>Professor Andrew Dressler - </a:t>
            </a:r>
            <a:r>
              <a:rPr lang="en-US" altLang="en-US" sz="1600">
                <a:latin typeface="Georgia" panose="02040502050405020303" pitchFamily="18" charset="0"/>
                <a:cs typeface="Times New Roman" panose="02020603050405020304" pitchFamily="18" charset="0"/>
              </a:rPr>
              <a:t>Department of Atmospheric Sciences of Texas A&amp;M University</a:t>
            </a:r>
            <a:endParaRPr lang="en-AU" altLang="en-US" sz="1600">
              <a:cs typeface="Times New Roman" panose="02020603050405020304" pitchFamily="18" charset="0"/>
            </a:endParaRPr>
          </a:p>
          <a:p>
            <a:pPr algn="just"/>
            <a:r>
              <a:rPr lang="en-AU" altLang="en-US" sz="1200">
                <a:cs typeface="Times New Roman" panose="02020603050405020304" pitchFamily="18" charset="0"/>
                <a:hlinkClick r:id="rId2"/>
              </a:rPr>
              <a:t>http://pielkeclimatesci.wordpress.com/2010/01/06/guest-post-by-andrew-dessler-on-the-water-vapor-feedback/</a:t>
            </a:r>
            <a:endParaRPr lang="en-AU" altLang="en-US" sz="1600">
              <a:cs typeface="Times New Roman" panose="02020603050405020304" pitchFamily="18" charset="0"/>
            </a:endParaRPr>
          </a:p>
        </p:txBody>
      </p:sp>
      <p:sp>
        <p:nvSpPr>
          <p:cNvPr id="51203" name="TextBox 2"/>
          <p:cNvSpPr txBox="1">
            <a:spLocks noChangeArrowheads="1"/>
          </p:cNvSpPr>
          <p:nvPr/>
        </p:nvSpPr>
        <p:spPr bwMode="auto">
          <a:xfrm>
            <a:off x="179388" y="115888"/>
            <a:ext cx="8640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The ramifications of H</a:t>
            </a:r>
            <a:r>
              <a:rPr lang="en-AU" altLang="en-US" sz="3200" b="1" baseline="-25000"/>
              <a:t>2</a:t>
            </a:r>
            <a:r>
              <a:rPr lang="en-AU" altLang="en-US" sz="3200" b="1"/>
              <a:t>O and CO</a:t>
            </a:r>
            <a:r>
              <a:rPr lang="en-AU" altLang="en-US" sz="3200" b="1" baseline="-25000"/>
              <a:t>2</a:t>
            </a:r>
            <a:r>
              <a:rPr lang="en-AU" altLang="en-US" sz="3200" b="1"/>
              <a:t> build-up</a:t>
            </a:r>
          </a:p>
        </p:txBody>
      </p:sp>
      <p:sp>
        <p:nvSpPr>
          <p:cNvPr id="4" name="TextBox 3"/>
          <p:cNvSpPr txBox="1">
            <a:spLocks noChangeArrowheads="1"/>
          </p:cNvSpPr>
          <p:nvPr/>
        </p:nvSpPr>
        <p:spPr bwMode="auto">
          <a:xfrm>
            <a:off x="179388" y="922338"/>
            <a:ext cx="8785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a:t>There will be climate warming unless there is some sort of negative feedback: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content.answers.com/main/content/img/CDE/HEATPI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214438"/>
            <a:ext cx="61579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1301750" y="188913"/>
            <a:ext cx="6540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b="1">
                <a:latin typeface="Arial" panose="020B0604020202020204" pitchFamily="34" charset="0"/>
              </a:rPr>
              <a:t>The Heat Pipe</a:t>
            </a:r>
          </a:p>
        </p:txBody>
      </p:sp>
      <p:sp>
        <p:nvSpPr>
          <p:cNvPr id="4" name="TextBox 3"/>
          <p:cNvSpPr txBox="1">
            <a:spLocks noChangeArrowheads="1"/>
          </p:cNvSpPr>
          <p:nvPr/>
        </p:nvSpPr>
        <p:spPr bwMode="auto">
          <a:xfrm>
            <a:off x="642938" y="564356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b="1">
                <a:latin typeface="Arial" panose="020B0604020202020204" pitchFamily="34" charset="0"/>
              </a:rPr>
              <a:t>The heat pipe is an extremely effective device for transmitting heat. </a:t>
            </a:r>
          </a:p>
          <a:p>
            <a:pPr eaLnBrk="1" hangingPunct="1">
              <a:spcBef>
                <a:spcPct val="0"/>
              </a:spcBef>
              <a:buFontTx/>
              <a:buNone/>
            </a:pPr>
            <a:r>
              <a:rPr lang="en-AU" altLang="en-US" sz="1800" b="1">
                <a:latin typeface="Arial" panose="020B0604020202020204" pitchFamily="34" charset="0"/>
              </a:rPr>
              <a:t>For equilibrium, the heat input Q</a:t>
            </a:r>
            <a:r>
              <a:rPr lang="en-AU" altLang="en-US" sz="1800" b="1" baseline="-25000">
                <a:latin typeface="Arial" panose="020B0604020202020204" pitchFamily="34" charset="0"/>
              </a:rPr>
              <a:t>in</a:t>
            </a:r>
            <a:r>
              <a:rPr lang="en-AU" altLang="en-US" sz="1800" b="1">
                <a:latin typeface="Arial" panose="020B0604020202020204" pitchFamily="34" charset="0"/>
              </a:rPr>
              <a:t> must equal the heat output Q</a:t>
            </a:r>
            <a:r>
              <a:rPr lang="en-AU" altLang="en-US" sz="1800" b="1" baseline="-25000">
                <a:latin typeface="Arial" panose="020B0604020202020204" pitchFamily="34" charset="0"/>
              </a:rPr>
              <a:t>out</a:t>
            </a:r>
            <a:r>
              <a:rPr lang="en-AU" altLang="en-US" sz="1800" b="1">
                <a:latin typeface="Arial" panose="020B0604020202020204" pitchFamily="34" charset="0"/>
              </a:rPr>
              <a:t>.</a:t>
            </a:r>
          </a:p>
        </p:txBody>
      </p:sp>
      <p:sp>
        <p:nvSpPr>
          <p:cNvPr id="52229" name="TextBox 4"/>
          <p:cNvSpPr txBox="1">
            <a:spLocks noChangeArrowheads="1"/>
          </p:cNvSpPr>
          <p:nvPr/>
        </p:nvSpPr>
        <p:spPr bwMode="auto">
          <a:xfrm>
            <a:off x="1476375" y="1557338"/>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b="1">
                <a:solidFill>
                  <a:srgbClr val="FF0000"/>
                </a:solidFill>
                <a:latin typeface="Arial" panose="020B0604020202020204" pitchFamily="34" charset="0"/>
              </a:rPr>
              <a:t>Q</a:t>
            </a:r>
            <a:r>
              <a:rPr lang="en-AU" altLang="en-US" sz="1800" b="1" baseline="-25000">
                <a:solidFill>
                  <a:srgbClr val="FF0000"/>
                </a:solidFill>
                <a:latin typeface="Arial" panose="020B0604020202020204" pitchFamily="34" charset="0"/>
              </a:rPr>
              <a:t>in</a:t>
            </a:r>
          </a:p>
        </p:txBody>
      </p:sp>
      <p:sp>
        <p:nvSpPr>
          <p:cNvPr id="52230" name="TextBox 5"/>
          <p:cNvSpPr txBox="1">
            <a:spLocks noChangeArrowheads="1"/>
          </p:cNvSpPr>
          <p:nvPr/>
        </p:nvSpPr>
        <p:spPr bwMode="auto">
          <a:xfrm>
            <a:off x="5940425" y="4437063"/>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b="1">
                <a:solidFill>
                  <a:srgbClr val="FF0000"/>
                </a:solidFill>
                <a:latin typeface="Arial" panose="020B0604020202020204" pitchFamily="34" charset="0"/>
              </a:rPr>
              <a:t>Q</a:t>
            </a:r>
            <a:r>
              <a:rPr lang="en-AU" altLang="en-US" sz="1800" b="1" baseline="-25000">
                <a:solidFill>
                  <a:srgbClr val="FF0000"/>
                </a:solidFill>
                <a:latin typeface="Arial" panose="020B0604020202020204" pitchFamily="34" charset="0"/>
              </a:rPr>
              <a:t>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0" y="0"/>
            <a:ext cx="9144000" cy="1143000"/>
          </a:xfrm>
        </p:spPr>
        <p:txBody>
          <a:bodyPr/>
          <a:lstStyle/>
          <a:p>
            <a:pPr eaLnBrk="1" hangingPunct="1"/>
            <a:r>
              <a:rPr lang="en-US" altLang="en-US" sz="3700" b="1">
                <a:latin typeface="Arial" panose="020B0604020202020204" pitchFamily="34" charset="0"/>
                <a:cs typeface="Arial" panose="020B0604020202020204" pitchFamily="34" charset="0"/>
              </a:rPr>
              <a:t>The Troposphere:  Nature’s “Heat Pipe”</a:t>
            </a:r>
          </a:p>
        </p:txBody>
      </p:sp>
      <p:sp>
        <p:nvSpPr>
          <p:cNvPr id="13315" name="Rectangle 5"/>
          <p:cNvSpPr>
            <a:spLocks noChangeArrowheads="1"/>
          </p:cNvSpPr>
          <p:nvPr/>
        </p:nvSpPr>
        <p:spPr bwMode="auto">
          <a:xfrm>
            <a:off x="323850" y="1412875"/>
            <a:ext cx="86407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a:t>Convection processes such as storms, cyclones and  tornados are the primary means of effectively pumping heat out of the ocean, into the atmosphere, and lifting it to where it can be re-radiated into space, thereby mitigating the heat build-up that would otherwise occur.</a:t>
            </a:r>
          </a:p>
        </p:txBody>
      </p:sp>
      <p:sp>
        <p:nvSpPr>
          <p:cNvPr id="2" name="TextBox 1"/>
          <p:cNvSpPr txBox="1">
            <a:spLocks noChangeArrowheads="1"/>
          </p:cNvSpPr>
          <p:nvPr/>
        </p:nvSpPr>
        <p:spPr bwMode="auto">
          <a:xfrm>
            <a:off x="311150" y="4360863"/>
            <a:ext cx="856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b="1"/>
              <a:t>Cyclones should be regarded as “safety valves” of the atmosphere</a:t>
            </a:r>
            <a:r>
              <a:rPr lang="en-AU" altLang="en-US"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431800" y="0"/>
            <a:ext cx="842486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400" b="1">
                <a:solidFill>
                  <a:srgbClr val="383838"/>
                </a:solidFill>
              </a:rPr>
              <a:t>But cyclones are reportedly reducing in frequency:</a:t>
            </a:r>
          </a:p>
          <a:p>
            <a:pPr eaLnBrk="1" hangingPunct="1"/>
            <a:endParaRPr lang="en-AU" altLang="en-US" sz="800" b="1">
              <a:solidFill>
                <a:srgbClr val="383838"/>
              </a:solidFill>
              <a:latin typeface="Libre Baskerville"/>
            </a:endParaRPr>
          </a:p>
          <a:p>
            <a:pPr eaLnBrk="1" hangingPunct="1"/>
            <a:r>
              <a:rPr lang="en-AU" altLang="en-US" i="1"/>
              <a:t>“There are a number of modelling studies that suggest the frequency or total number of cyclones in some ocean basins, including the South Indian and South Pacific, will decrease as a function of global warming.”</a:t>
            </a:r>
          </a:p>
          <a:p>
            <a:pPr eaLnBrk="1" hangingPunct="1"/>
            <a:r>
              <a:rPr lang="en-AU" altLang="en-US" i="1"/>
              <a:t>“One recent study examining the frequency of tropical cyclone activity in the Australian region showed that total seasonal cyclone activity was at its lowest level in 1500 years in Western Australia and in 500 years in north Queensland…”</a:t>
            </a:r>
          </a:p>
          <a:p>
            <a:pPr eaLnBrk="1" hangingPunct="1"/>
            <a:endParaRPr lang="en-AU" altLang="en-US" sz="800"/>
          </a:p>
          <a:p>
            <a:pPr eaLnBrk="1" hangingPunct="1"/>
            <a:r>
              <a:rPr lang="en-AU" altLang="en-US" b="1">
                <a:hlinkClick r:id="rId2"/>
              </a:rPr>
              <a:t>http://theconversation.com/factcheck-is-global-warming-intensifying-cyclones-in-the-pacific-38984</a:t>
            </a:r>
            <a:endParaRPr lang="en-AU" altLang="en-US" b="1"/>
          </a:p>
        </p:txBody>
      </p:sp>
      <p:sp>
        <p:nvSpPr>
          <p:cNvPr id="3" name="TextBox 2"/>
          <p:cNvSpPr txBox="1">
            <a:spLocks noChangeArrowheads="1"/>
          </p:cNvSpPr>
          <p:nvPr/>
        </p:nvSpPr>
        <p:spPr bwMode="auto">
          <a:xfrm>
            <a:off x="387350" y="3789363"/>
            <a:ext cx="84963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400" b="1"/>
              <a:t>And the strongest cyclones are getting stronger:</a:t>
            </a:r>
          </a:p>
          <a:p>
            <a:pPr eaLnBrk="1" hangingPunct="1"/>
            <a:endParaRPr lang="en-AU" altLang="en-US" sz="800" b="1"/>
          </a:p>
          <a:p>
            <a:pPr eaLnBrk="1" hangingPunct="1"/>
            <a:r>
              <a:rPr lang="en-AU" altLang="en-US" i="1"/>
              <a:t>"We should not be worried about the frequency of hurricanes; we should be worried about the frequency of intense hurricanes," said Kerry Emanuel, professor of atmospheric science at the Massachusetts Institute of Technology. </a:t>
            </a:r>
            <a:r>
              <a:rPr lang="en-AU" altLang="en-US" b="1" i="1">
                <a:solidFill>
                  <a:srgbClr val="FF0000"/>
                </a:solidFill>
              </a:rPr>
              <a:t>"Climate change is causing a greater number of intense storms</a:t>
            </a:r>
            <a:r>
              <a:rPr lang="en-AU" altLang="en-US" i="1"/>
              <a:t>…”</a:t>
            </a:r>
          </a:p>
          <a:p>
            <a:pPr eaLnBrk="1" hangingPunct="1"/>
            <a:endParaRPr lang="en-AU" altLang="en-US" sz="800"/>
          </a:p>
          <a:p>
            <a:pPr eaLnBrk="1" hangingPunct="1"/>
            <a:r>
              <a:rPr lang="en-AU" altLang="en-US" b="1">
                <a:hlinkClick r:id="rId3"/>
              </a:rPr>
              <a:t>http://www.livescience.com/28489-sandy-after-six-months.html</a:t>
            </a:r>
            <a:endParaRPr lang="en-AU" altLang="en-US" b="1"/>
          </a:p>
          <a:p>
            <a:pPr eaLnBrk="1" hangingPunct="1"/>
            <a:r>
              <a:rPr lang="en-AU" altLang="en-US"/>
              <a:t>(Emphasis added)</a:t>
            </a:r>
          </a:p>
        </p:txBody>
      </p:sp>
      <p:sp>
        <p:nvSpPr>
          <p:cNvPr id="4" name="TextBox 3"/>
          <p:cNvSpPr txBox="1">
            <a:spLocks noChangeArrowheads="1"/>
          </p:cNvSpPr>
          <p:nvPr/>
        </p:nvSpPr>
        <p:spPr bwMode="auto">
          <a:xfrm>
            <a:off x="415925" y="6151563"/>
            <a:ext cx="7396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a:solidFill>
                  <a:srgbClr val="FF0000"/>
                </a:solidFill>
              </a:rPr>
              <a:t>Why are the strongest becoming more frequent?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77800" y="23813"/>
            <a:ext cx="87137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0000"/>
                </a:solidFill>
              </a:rPr>
              <a:t>Background: Latent Heat in Atmospheric Water Vapour is Released Within a Buoyant Plume </a:t>
            </a:r>
            <a:endParaRPr lang="en-AU" altLang="en-US" sz="2800">
              <a:solidFill>
                <a:srgbClr val="000000"/>
              </a:solidFill>
            </a:endParaRPr>
          </a:p>
        </p:txBody>
      </p:sp>
      <p:sp>
        <p:nvSpPr>
          <p:cNvPr id="3" name="TextBox 2"/>
          <p:cNvSpPr txBox="1">
            <a:spLocks noChangeArrowheads="1"/>
          </p:cNvSpPr>
          <p:nvPr/>
        </p:nvSpPr>
        <p:spPr bwMode="auto">
          <a:xfrm>
            <a:off x="250825" y="1484313"/>
            <a:ext cx="85693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975" indent="47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80000"/>
              </a:lnSpc>
              <a:spcBef>
                <a:spcPct val="0"/>
              </a:spcBef>
              <a:buFontTx/>
              <a:buNone/>
            </a:pPr>
            <a:r>
              <a:rPr lang="en-US" altLang="en-US" sz="2000" b="1">
                <a:solidFill>
                  <a:srgbClr val="000000"/>
                </a:solidFill>
                <a:latin typeface="Arial" panose="020B0604020202020204" pitchFamily="34" charset="0"/>
              </a:rPr>
              <a:t>The energy required to transform a tonne (roughly one cubic metre) of ice at minus 70</a:t>
            </a:r>
            <a:r>
              <a:rPr lang="en-US" altLang="en-US" sz="2000" b="1" baseline="44000">
                <a:solidFill>
                  <a:srgbClr val="000000"/>
                </a:solidFill>
                <a:latin typeface="Arial" panose="020B0604020202020204" pitchFamily="34" charset="0"/>
              </a:rPr>
              <a:t>o</a:t>
            </a:r>
            <a:r>
              <a:rPr lang="en-US" altLang="en-US" sz="2000" b="1">
                <a:solidFill>
                  <a:srgbClr val="000000"/>
                </a:solidFill>
                <a:latin typeface="Arial" panose="020B0604020202020204" pitchFamily="34" charset="0"/>
              </a:rPr>
              <a:t>C into vapour at 30</a:t>
            </a:r>
            <a:r>
              <a:rPr lang="en-US" altLang="en-US" sz="2000" b="1" baseline="44000">
                <a:solidFill>
                  <a:srgbClr val="000000"/>
                </a:solidFill>
                <a:latin typeface="Arial" panose="020B0604020202020204" pitchFamily="34" charset="0"/>
              </a:rPr>
              <a:t>o</a:t>
            </a:r>
            <a:r>
              <a:rPr lang="en-US" altLang="en-US" sz="2000" b="1">
                <a:solidFill>
                  <a:srgbClr val="000000"/>
                </a:solidFill>
                <a:latin typeface="Arial" panose="020B0604020202020204" pitchFamily="34" charset="0"/>
              </a:rPr>
              <a:t>C is around 3.5 Gigajoules.</a:t>
            </a:r>
          </a:p>
          <a:p>
            <a:pPr algn="just" eaLnBrk="1" hangingPunct="1">
              <a:lnSpc>
                <a:spcPct val="80000"/>
              </a:lnSpc>
              <a:spcBef>
                <a:spcPct val="0"/>
              </a:spcBef>
              <a:buFontTx/>
              <a:buNone/>
            </a:pPr>
            <a:endParaRPr lang="en-US" altLang="en-US" sz="2000" b="1">
              <a:solidFill>
                <a:srgbClr val="000000"/>
              </a:solidFill>
              <a:latin typeface="Arial" panose="020B0604020202020204" pitchFamily="34" charset="0"/>
            </a:endParaRPr>
          </a:p>
          <a:p>
            <a:pPr algn="just" eaLnBrk="1" hangingPunct="1">
              <a:lnSpc>
                <a:spcPct val="80000"/>
              </a:lnSpc>
              <a:spcBef>
                <a:spcPct val="0"/>
              </a:spcBef>
              <a:buFontTx/>
              <a:buNone/>
            </a:pPr>
            <a:r>
              <a:rPr lang="en-US" altLang="en-US" sz="2000" b="1">
                <a:solidFill>
                  <a:srgbClr val="000000"/>
                </a:solidFill>
                <a:latin typeface="Arial" panose="020B0604020202020204" pitchFamily="34" charset="0"/>
              </a:rPr>
              <a:t>Conversely, transforming a tonne of water vapour into ice between the same temperature range </a:t>
            </a:r>
            <a:r>
              <a:rPr lang="en-US" altLang="en-US" sz="2000" b="1" i="1">
                <a:solidFill>
                  <a:srgbClr val="000000"/>
                </a:solidFill>
                <a:latin typeface="Arial" panose="020B0604020202020204" pitchFamily="34" charset="0"/>
              </a:rPr>
              <a:t>liberates</a:t>
            </a:r>
            <a:r>
              <a:rPr lang="en-US" altLang="en-US" sz="2000" b="1">
                <a:solidFill>
                  <a:srgbClr val="000000"/>
                </a:solidFill>
                <a:latin typeface="Arial" panose="020B0604020202020204" pitchFamily="34" charset="0"/>
              </a:rPr>
              <a:t> this amount of energy into the environment. </a:t>
            </a:r>
          </a:p>
          <a:p>
            <a:pPr algn="just" eaLnBrk="1" hangingPunct="1">
              <a:lnSpc>
                <a:spcPct val="80000"/>
              </a:lnSpc>
              <a:spcBef>
                <a:spcPct val="0"/>
              </a:spcBef>
              <a:buFontTx/>
              <a:buNone/>
            </a:pPr>
            <a:r>
              <a:rPr lang="en-US" altLang="en-US" sz="2000" b="1">
                <a:solidFill>
                  <a:srgbClr val="CC3300"/>
                </a:solidFill>
                <a:latin typeface="Arial" panose="020B0604020202020204" pitchFamily="34" charset="0"/>
              </a:rPr>
              <a:t>This is comparable to the chemical energy contained in 100 litres of fuel oil. The notional “volumetric ratio” of water vapour to fuel oil is thus in the region of 10:1.</a:t>
            </a:r>
          </a:p>
          <a:p>
            <a:pPr algn="just" eaLnBrk="1" hangingPunct="1">
              <a:lnSpc>
                <a:spcPct val="80000"/>
              </a:lnSpc>
              <a:spcBef>
                <a:spcPct val="0"/>
              </a:spcBef>
              <a:buFontTx/>
              <a:buNone/>
            </a:pPr>
            <a:endParaRPr lang="en-US" altLang="en-US" sz="2000" b="1">
              <a:solidFill>
                <a:srgbClr val="000000"/>
              </a:solidFill>
              <a:latin typeface="Arial" panose="020B0604020202020204" pitchFamily="34" charset="0"/>
            </a:endParaRPr>
          </a:p>
          <a:p>
            <a:pPr algn="just" eaLnBrk="1" hangingPunct="1">
              <a:lnSpc>
                <a:spcPct val="80000"/>
              </a:lnSpc>
              <a:spcBef>
                <a:spcPct val="0"/>
              </a:spcBef>
              <a:buFontTx/>
              <a:buNone/>
            </a:pPr>
            <a:r>
              <a:rPr lang="en-US" altLang="en-US" sz="2000" b="1">
                <a:solidFill>
                  <a:srgbClr val="000000"/>
                </a:solidFill>
                <a:latin typeface="Arial" panose="020B0604020202020204" pitchFamily="34" charset="0"/>
              </a:rPr>
              <a:t>A rising atmospheric plume typically works between 30</a:t>
            </a:r>
            <a:r>
              <a:rPr lang="en-US" altLang="en-US" sz="2000" b="1" baseline="30000">
                <a:solidFill>
                  <a:srgbClr val="000000"/>
                </a:solidFill>
                <a:latin typeface="Arial" panose="020B0604020202020204" pitchFamily="34" charset="0"/>
              </a:rPr>
              <a:t>o</a:t>
            </a:r>
            <a:r>
              <a:rPr lang="en-US" altLang="en-US" sz="2000" b="1">
                <a:solidFill>
                  <a:srgbClr val="000000"/>
                </a:solidFill>
                <a:latin typeface="Arial" panose="020B0604020202020204" pitchFamily="34" charset="0"/>
              </a:rPr>
              <a:t>C at ground level to minus 70</a:t>
            </a:r>
            <a:r>
              <a:rPr lang="en-US" altLang="en-US" sz="2000" b="1" baseline="30000">
                <a:solidFill>
                  <a:srgbClr val="000000"/>
                </a:solidFill>
                <a:latin typeface="Arial" panose="020B0604020202020204" pitchFamily="34" charset="0"/>
              </a:rPr>
              <a:t>o</a:t>
            </a:r>
            <a:r>
              <a:rPr lang="en-US" altLang="en-US" sz="2000" b="1">
                <a:solidFill>
                  <a:srgbClr val="000000"/>
                </a:solidFill>
                <a:latin typeface="Arial" panose="020B0604020202020204" pitchFamily="34" charset="0"/>
              </a:rPr>
              <a:t>C at the top of the troposphere. As the water vapour condenses and eventually freezes, energy is released. This warms the surrounding air, resulting in an increase in the buoyancy and hence the corresponding potential energy of the air within the plume.</a:t>
            </a:r>
          </a:p>
          <a:p>
            <a:pPr algn="just" eaLnBrk="1" hangingPunct="1">
              <a:lnSpc>
                <a:spcPct val="80000"/>
              </a:lnSpc>
              <a:spcBef>
                <a:spcPct val="0"/>
              </a:spcBef>
              <a:buFontTx/>
              <a:buNone/>
            </a:pPr>
            <a:endParaRPr lang="en-US" altLang="en-US" sz="2000" b="1">
              <a:solidFill>
                <a:srgbClr val="000000"/>
              </a:solidFill>
              <a:latin typeface="Arial" panose="020B0604020202020204" pitchFamily="34" charset="0"/>
            </a:endParaRPr>
          </a:p>
          <a:p>
            <a:pPr algn="just" eaLnBrk="1" hangingPunct="1">
              <a:lnSpc>
                <a:spcPct val="80000"/>
              </a:lnSpc>
              <a:spcBef>
                <a:spcPct val="0"/>
              </a:spcBef>
              <a:buFontTx/>
              <a:buNone/>
            </a:pPr>
            <a:r>
              <a:rPr lang="en-US" altLang="en-US" sz="2000" b="1" i="1">
                <a:solidFill>
                  <a:srgbClr val="000000"/>
                </a:solidFill>
                <a:latin typeface="Arial" panose="020B0604020202020204" pitchFamily="34" charset="0"/>
              </a:rPr>
              <a:t>This buoyancy can be utilized to convey the air-water vapour mixture to higher altitude, and in some instances supply excess energy for the production of electrical power as a by-product</a:t>
            </a:r>
            <a:r>
              <a:rPr lang="en-US" altLang="en-US" sz="2000" b="1">
                <a:solidFill>
                  <a:srgbClr val="000000"/>
                </a:solidFill>
                <a:latin typeface="Arial" panose="020B0604020202020204" pitchFamily="34" charset="0"/>
              </a:rPr>
              <a:t>.</a:t>
            </a:r>
            <a:r>
              <a:rPr lang="en-US" altLang="en-US" sz="2000">
                <a:solidFill>
                  <a:srgbClr val="000000"/>
                </a:solidFill>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23850" y="0"/>
            <a:ext cx="8640763"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b="1">
                <a:solidFill>
                  <a:srgbClr val="FF0000"/>
                </a:solidFill>
              </a:rPr>
              <a:t>Cyclone formation is being inhibited by strengthened jet streams in the northern and southern hemispheres:</a:t>
            </a:r>
            <a:endParaRPr lang="en-AU" altLang="en-US" sz="2800">
              <a:solidFill>
                <a:srgbClr val="FF0000"/>
              </a:solidFill>
            </a:endParaRPr>
          </a:p>
          <a:p>
            <a:pPr algn="just" eaLnBrk="1" hangingPunct="1"/>
            <a:endParaRPr lang="en-AU" altLang="en-US" sz="2800">
              <a:solidFill>
                <a:srgbClr val="FF0000"/>
              </a:solidFill>
            </a:endParaRPr>
          </a:p>
          <a:p>
            <a:pPr algn="just" eaLnBrk="1" hangingPunct="1"/>
            <a:endParaRPr lang="en-AU" altLang="en-US" sz="1000"/>
          </a:p>
          <a:p>
            <a:pPr algn="just" eaLnBrk="1" hangingPunct="1"/>
            <a:r>
              <a:rPr lang="en-AU" altLang="en-US" i="1"/>
              <a:t>“…When upper-level winds are present during the hurricane season, the gusts can create wind shear, which greatly inhibits storm formation.</a:t>
            </a:r>
          </a:p>
          <a:p>
            <a:pPr algn="just" eaLnBrk="1" hangingPunct="1"/>
            <a:r>
              <a:rPr lang="en-AU" altLang="en-US" i="1"/>
              <a:t>That's because winds blow across the top of the hurricane, preventing the storm's circulation from gaining the momentum it needs to develop more power…”</a:t>
            </a:r>
          </a:p>
          <a:p>
            <a:pPr algn="r" eaLnBrk="1" hangingPunct="1"/>
            <a:r>
              <a:rPr lang="en-AU" altLang="en-US" sz="1400" i="1">
                <a:hlinkClick r:id="rId2"/>
              </a:rPr>
              <a:t>http://news.nationalgeographic.com/news/2008/04/080424-winds-warming.html</a:t>
            </a:r>
            <a:endParaRPr lang="en-AU" altLang="en-US" sz="1400" i="1"/>
          </a:p>
          <a:p>
            <a:pPr algn="just" eaLnBrk="1" hangingPunct="1"/>
            <a:endParaRPr lang="en-AU" altLang="en-US" i="1"/>
          </a:p>
          <a:p>
            <a:pPr algn="just" eaLnBrk="1" hangingPunct="1"/>
            <a:r>
              <a:rPr lang="en-AU" altLang="en-US" i="1"/>
              <a:t>“…Records of hurricane activity worldwide show an upswing of both the maximum wind speed in and the duration of hurricanes. The energy released by the average hurricane (again considering all hurricanes worldwide) seems to have increased by around 70% in the past 30 years or so, corresponding to about a 15% increase in the maximum wind speed and a 60% increase in storm lifetime...”</a:t>
            </a:r>
          </a:p>
          <a:p>
            <a:pPr algn="just" eaLnBrk="1" hangingPunct="1"/>
            <a:r>
              <a:rPr lang="en-AU" altLang="en-US" b="1" i="1"/>
              <a:t>“…the amount of damage increases roughly as the cube of the maximum wind speed in storms, so in practice we are concerned more with intense storms…”</a:t>
            </a:r>
          </a:p>
          <a:p>
            <a:pPr algn="r" eaLnBrk="1" hangingPunct="1"/>
            <a:r>
              <a:rPr lang="en-AU" altLang="en-US" sz="1400" i="1">
                <a:hlinkClick r:id="rId3"/>
              </a:rPr>
              <a:t>http://eaps4.mit.edu/faculty/Emanuel/publications/position_paper</a:t>
            </a:r>
            <a:endParaRPr lang="en-AU" altLang="en-US" sz="1400" i="1"/>
          </a:p>
          <a:p>
            <a:pPr algn="r" eaLnBrk="1" hangingPunct="1"/>
            <a:endParaRPr lang="en-AU" altLang="en-US" sz="14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2">
            <a:extLst>
              <a:ext uri="{28A0092B-C50C-407E-A947-70E740481C1C}">
                <a14:useLocalDpi xmlns:a14="http://schemas.microsoft.com/office/drawing/2010/main" val="0"/>
              </a:ext>
            </a:extLst>
          </a:blip>
          <a:srcRect l="577" t="7672" r="51106"/>
          <a:stretch>
            <a:fillRect/>
          </a:stretch>
        </p:blipFill>
        <p:spPr bwMode="auto">
          <a:xfrm>
            <a:off x="1403350" y="0"/>
            <a:ext cx="6492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188" y="1268413"/>
            <a:ext cx="7848600" cy="4951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4" name="Straight Connector 3"/>
          <p:cNvCxnSpPr/>
          <p:nvPr/>
        </p:nvCxnSpPr>
        <p:spPr>
          <a:xfrm flipH="1" flipV="1">
            <a:off x="1357313" y="1749425"/>
            <a:ext cx="5568950" cy="443706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111250" y="1749425"/>
            <a:ext cx="5565775" cy="4470400"/>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2195513" y="1749425"/>
            <a:ext cx="3979862" cy="382905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7350" name="TextBox 8"/>
          <p:cNvSpPr txBox="1">
            <a:spLocks noChangeArrowheads="1"/>
          </p:cNvSpPr>
          <p:nvPr/>
        </p:nvSpPr>
        <p:spPr bwMode="auto">
          <a:xfrm>
            <a:off x="862013" y="3359150"/>
            <a:ext cx="1639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Sounding temperature</a:t>
            </a:r>
          </a:p>
        </p:txBody>
      </p:sp>
      <p:cxnSp>
        <p:nvCxnSpPr>
          <p:cNvPr id="11" name="Straight Arrow Connector 10"/>
          <p:cNvCxnSpPr/>
          <p:nvPr/>
        </p:nvCxnSpPr>
        <p:spPr>
          <a:xfrm flipV="1">
            <a:off x="2038350" y="2987675"/>
            <a:ext cx="571500" cy="550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900363" y="2408238"/>
            <a:ext cx="1319212" cy="549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4286250" y="2232025"/>
            <a:ext cx="23907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Dry adiabat</a:t>
            </a:r>
          </a:p>
        </p:txBody>
      </p:sp>
      <p:cxnSp>
        <p:nvCxnSpPr>
          <p:cNvPr id="17" name="Straight Arrow Connector 16"/>
          <p:cNvCxnSpPr/>
          <p:nvPr/>
        </p:nvCxnSpPr>
        <p:spPr>
          <a:xfrm flipH="1">
            <a:off x="4219575" y="3241675"/>
            <a:ext cx="979488" cy="42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a:spLocks noChangeArrowheads="1"/>
          </p:cNvSpPr>
          <p:nvPr/>
        </p:nvSpPr>
        <p:spPr bwMode="auto">
          <a:xfrm>
            <a:off x="5035550" y="2919413"/>
            <a:ext cx="292576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Moist adiabat</a:t>
            </a:r>
          </a:p>
        </p:txBody>
      </p:sp>
      <p:sp>
        <p:nvSpPr>
          <p:cNvPr id="57356" name="TextBox 11"/>
          <p:cNvSpPr txBox="1">
            <a:spLocks noChangeArrowheads="1"/>
          </p:cNvSpPr>
          <p:nvPr/>
        </p:nvSpPr>
        <p:spPr bwMode="auto">
          <a:xfrm>
            <a:off x="481013" y="-3175"/>
            <a:ext cx="79930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Temperature profiles of updraft</a:t>
            </a:r>
          </a:p>
          <a:p>
            <a:pPr algn="ctr" eaLnBrk="1" hangingPunct="1"/>
            <a:r>
              <a:rPr lang="en-AU" altLang="en-US" sz="2800" b="1"/>
              <a:t> vortices within the troposphere</a:t>
            </a:r>
          </a:p>
        </p:txBody>
      </p:sp>
      <p:sp>
        <p:nvSpPr>
          <p:cNvPr id="14" name="TextBox 13"/>
          <p:cNvSpPr txBox="1"/>
          <p:nvPr/>
        </p:nvSpPr>
        <p:spPr>
          <a:xfrm>
            <a:off x="62042" y="4422774"/>
            <a:ext cx="461665" cy="1031742"/>
          </a:xfrm>
          <a:prstGeom prst="rect">
            <a:avLst/>
          </a:prstGeom>
          <a:noFill/>
        </p:spPr>
        <p:txBody>
          <a:bodyPr vert="vert270">
            <a:spAutoFit/>
          </a:bodyPr>
          <a:lstStyle/>
          <a:p>
            <a:pPr eaLnBrk="1" hangingPunct="1">
              <a:defRPr/>
            </a:pPr>
            <a:r>
              <a:rPr lang="en-AU" b="1" dirty="0">
                <a:latin typeface="Arial" charset="0"/>
                <a:cs typeface="Arial" charset="0"/>
              </a:rPr>
              <a:t>Altitude</a:t>
            </a:r>
          </a:p>
        </p:txBody>
      </p:sp>
      <p:cxnSp>
        <p:nvCxnSpPr>
          <p:cNvPr id="18" name="Straight Arrow Connector 17"/>
          <p:cNvCxnSpPr/>
          <p:nvPr/>
        </p:nvCxnSpPr>
        <p:spPr>
          <a:xfrm flipV="1">
            <a:off x="320675" y="3063875"/>
            <a:ext cx="0" cy="1201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359" name="TextBox 18"/>
          <p:cNvSpPr txBox="1">
            <a:spLocks noChangeArrowheads="1"/>
          </p:cNvSpPr>
          <p:nvPr/>
        </p:nvSpPr>
        <p:spPr bwMode="auto">
          <a:xfrm>
            <a:off x="1763713" y="6313488"/>
            <a:ext cx="295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Temperature</a:t>
            </a:r>
          </a:p>
        </p:txBody>
      </p:sp>
      <p:cxnSp>
        <p:nvCxnSpPr>
          <p:cNvPr id="21" name="Straight Arrow Connector 20"/>
          <p:cNvCxnSpPr/>
          <p:nvPr/>
        </p:nvCxnSpPr>
        <p:spPr>
          <a:xfrm>
            <a:off x="3559175" y="6521450"/>
            <a:ext cx="22367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72225" y="5586413"/>
            <a:ext cx="17319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6372225" y="4616450"/>
            <a:ext cx="21018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Lifted condensation level LCL</a:t>
            </a:r>
          </a:p>
        </p:txBody>
      </p:sp>
      <p:sp>
        <p:nvSpPr>
          <p:cNvPr id="57363" name="TextBox 4"/>
          <p:cNvSpPr txBox="1">
            <a:spLocks noChangeArrowheads="1"/>
          </p:cNvSpPr>
          <p:nvPr/>
        </p:nvSpPr>
        <p:spPr bwMode="auto">
          <a:xfrm>
            <a:off x="6372225" y="6313488"/>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30C</a:t>
            </a:r>
          </a:p>
        </p:txBody>
      </p:sp>
      <p:cxnSp>
        <p:nvCxnSpPr>
          <p:cNvPr id="20" name="Straight Connector 19"/>
          <p:cNvCxnSpPr/>
          <p:nvPr/>
        </p:nvCxnSpPr>
        <p:spPr>
          <a:xfrm>
            <a:off x="611188" y="1749425"/>
            <a:ext cx="199866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111250" y="6021388"/>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57366" name="TextBox 25"/>
          <p:cNvSpPr txBox="1">
            <a:spLocks noChangeArrowheads="1"/>
          </p:cNvSpPr>
          <p:nvPr/>
        </p:nvSpPr>
        <p:spPr bwMode="auto">
          <a:xfrm>
            <a:off x="611188" y="6313488"/>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-70C</a:t>
            </a:r>
          </a:p>
        </p:txBody>
      </p:sp>
      <p:sp>
        <p:nvSpPr>
          <p:cNvPr id="57367" name="TextBox 29"/>
          <p:cNvSpPr txBox="1">
            <a:spLocks noChangeArrowheads="1"/>
          </p:cNvSpPr>
          <p:nvPr/>
        </p:nvSpPr>
        <p:spPr bwMode="auto">
          <a:xfrm>
            <a:off x="61913" y="1535113"/>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10 k</a:t>
            </a:r>
          </a:p>
        </p:txBody>
      </p:sp>
      <p:cxnSp>
        <p:nvCxnSpPr>
          <p:cNvPr id="22" name="Straight Connector 21"/>
          <p:cNvCxnSpPr/>
          <p:nvPr/>
        </p:nvCxnSpPr>
        <p:spPr>
          <a:xfrm>
            <a:off x="1106488" y="1379538"/>
            <a:ext cx="9525" cy="448786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788" y="1808163"/>
            <a:ext cx="5886450" cy="3714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4" name="Straight Connector 3"/>
          <p:cNvCxnSpPr/>
          <p:nvPr/>
        </p:nvCxnSpPr>
        <p:spPr>
          <a:xfrm flipH="1" flipV="1">
            <a:off x="2160588" y="2170113"/>
            <a:ext cx="4176712" cy="33274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976438" y="2170113"/>
            <a:ext cx="4173537" cy="3352800"/>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sp>
        <p:nvSpPr>
          <p:cNvPr id="58373" name="TextBox 8"/>
          <p:cNvSpPr txBox="1">
            <a:spLocks noChangeArrowheads="1"/>
          </p:cNvSpPr>
          <p:nvPr/>
        </p:nvSpPr>
        <p:spPr bwMode="auto">
          <a:xfrm>
            <a:off x="1789113" y="3376613"/>
            <a:ext cx="160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Sounding temperature</a:t>
            </a:r>
          </a:p>
        </p:txBody>
      </p:sp>
      <p:cxnSp>
        <p:nvCxnSpPr>
          <p:cNvPr id="11" name="Straight Arrow Connector 10"/>
          <p:cNvCxnSpPr/>
          <p:nvPr/>
        </p:nvCxnSpPr>
        <p:spPr>
          <a:xfrm flipV="1">
            <a:off x="2671763" y="3098800"/>
            <a:ext cx="428625"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17875" y="2663825"/>
            <a:ext cx="990600"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76" name="TextBox 14"/>
          <p:cNvSpPr txBox="1">
            <a:spLocks noChangeArrowheads="1"/>
          </p:cNvSpPr>
          <p:nvPr/>
        </p:nvSpPr>
        <p:spPr bwMode="auto">
          <a:xfrm>
            <a:off x="4357688" y="2530475"/>
            <a:ext cx="1792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Dry adiabat</a:t>
            </a:r>
          </a:p>
        </p:txBody>
      </p:sp>
      <p:cxnSp>
        <p:nvCxnSpPr>
          <p:cNvPr id="17" name="Straight Arrow Connector 16"/>
          <p:cNvCxnSpPr/>
          <p:nvPr/>
        </p:nvCxnSpPr>
        <p:spPr>
          <a:xfrm flipH="1">
            <a:off x="4308475" y="3289300"/>
            <a:ext cx="733425" cy="31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378" name="TextBox 2"/>
          <p:cNvSpPr txBox="1">
            <a:spLocks noChangeArrowheads="1"/>
          </p:cNvSpPr>
          <p:nvPr/>
        </p:nvSpPr>
        <p:spPr bwMode="auto">
          <a:xfrm>
            <a:off x="4979988" y="3076575"/>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Moist adiabat</a:t>
            </a:r>
          </a:p>
        </p:txBody>
      </p:sp>
      <p:sp>
        <p:nvSpPr>
          <p:cNvPr id="58379" name="TextBox 11"/>
          <p:cNvSpPr txBox="1">
            <a:spLocks noChangeArrowheads="1"/>
          </p:cNvSpPr>
          <p:nvPr/>
        </p:nvSpPr>
        <p:spPr bwMode="auto">
          <a:xfrm>
            <a:off x="0" y="854075"/>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100" b="1">
                <a:solidFill>
                  <a:srgbClr val="000000"/>
                </a:solidFill>
              </a:rPr>
              <a:t>Ideal temperature profile graph for</a:t>
            </a:r>
          </a:p>
          <a:p>
            <a:pPr algn="ctr" eaLnBrk="1" hangingPunct="1"/>
            <a:r>
              <a:rPr lang="en-AU" altLang="en-US" sz="2100" b="1">
                <a:solidFill>
                  <a:srgbClr val="000000"/>
                </a:solidFill>
              </a:rPr>
              <a:t> updraft vortices within the troposphere</a:t>
            </a:r>
          </a:p>
        </p:txBody>
      </p:sp>
      <p:sp>
        <p:nvSpPr>
          <p:cNvPr id="14" name="TextBox 13"/>
          <p:cNvSpPr txBox="1"/>
          <p:nvPr/>
        </p:nvSpPr>
        <p:spPr>
          <a:xfrm>
            <a:off x="1189533" y="4174330"/>
            <a:ext cx="461665" cy="1198887"/>
          </a:xfrm>
          <a:prstGeom prst="rect">
            <a:avLst/>
          </a:prstGeom>
          <a:noFill/>
        </p:spPr>
        <p:txBody>
          <a:bodyPr vert="vert270">
            <a:spAutoFit/>
          </a:bodyPr>
          <a:lstStyle/>
          <a:p>
            <a:pPr eaLnBrk="1" hangingPunct="1">
              <a:defRPr/>
            </a:pPr>
            <a:r>
              <a:rPr lang="en-AU" b="1" dirty="0">
                <a:solidFill>
                  <a:prstClr val="black"/>
                </a:solidFill>
                <a:latin typeface="Arial" charset="0"/>
                <a:cs typeface="Arial" charset="0"/>
              </a:rPr>
              <a:t>Altitude</a:t>
            </a:r>
          </a:p>
        </p:txBody>
      </p:sp>
      <p:cxnSp>
        <p:nvCxnSpPr>
          <p:cNvPr id="18" name="Straight Arrow Connector 17"/>
          <p:cNvCxnSpPr/>
          <p:nvPr/>
        </p:nvCxnSpPr>
        <p:spPr>
          <a:xfrm flipV="1">
            <a:off x="1382713" y="3155950"/>
            <a:ext cx="0" cy="900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382" name="TextBox 18"/>
          <p:cNvSpPr txBox="1">
            <a:spLocks noChangeArrowheads="1"/>
          </p:cNvSpPr>
          <p:nvPr/>
        </p:nvSpPr>
        <p:spPr bwMode="auto">
          <a:xfrm>
            <a:off x="2465388" y="5592763"/>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000000"/>
                </a:solidFill>
              </a:rPr>
              <a:t>Temperature</a:t>
            </a:r>
          </a:p>
        </p:txBody>
      </p:sp>
      <p:cxnSp>
        <p:nvCxnSpPr>
          <p:cNvPr id="21" name="Straight Arrow Connector 20"/>
          <p:cNvCxnSpPr/>
          <p:nvPr/>
        </p:nvCxnSpPr>
        <p:spPr>
          <a:xfrm>
            <a:off x="3813175" y="5748338"/>
            <a:ext cx="1676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21375" y="5046663"/>
            <a:ext cx="13001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935663" y="4117975"/>
            <a:ext cx="1574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Lifted condensation level LCL</a:t>
            </a:r>
          </a:p>
        </p:txBody>
      </p:sp>
      <p:sp>
        <p:nvSpPr>
          <p:cNvPr id="58386" name="TextBox 4"/>
          <p:cNvSpPr txBox="1">
            <a:spLocks noChangeArrowheads="1"/>
          </p:cNvSpPr>
          <p:nvPr/>
        </p:nvSpPr>
        <p:spPr bwMode="auto">
          <a:xfrm>
            <a:off x="5668963" y="5557838"/>
            <a:ext cx="681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30C</a:t>
            </a:r>
          </a:p>
        </p:txBody>
      </p:sp>
      <p:cxnSp>
        <p:nvCxnSpPr>
          <p:cNvPr id="20" name="Straight Connector 19"/>
          <p:cNvCxnSpPr/>
          <p:nvPr/>
        </p:nvCxnSpPr>
        <p:spPr>
          <a:xfrm>
            <a:off x="1601788" y="2170113"/>
            <a:ext cx="149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976438" y="5373688"/>
            <a:ext cx="0" cy="123825"/>
          </a:xfrm>
          <a:prstGeom prst="line">
            <a:avLst/>
          </a:prstGeom>
        </p:spPr>
        <p:style>
          <a:lnRef idx="1">
            <a:schemeClr val="accent1"/>
          </a:lnRef>
          <a:fillRef idx="0">
            <a:schemeClr val="accent1"/>
          </a:fillRef>
          <a:effectRef idx="0">
            <a:schemeClr val="accent1"/>
          </a:effectRef>
          <a:fontRef idx="minor">
            <a:schemeClr val="tx1"/>
          </a:fontRef>
        </p:style>
      </p:cxnSp>
      <p:sp>
        <p:nvSpPr>
          <p:cNvPr id="58389" name="TextBox 25"/>
          <p:cNvSpPr txBox="1">
            <a:spLocks noChangeArrowheads="1"/>
          </p:cNvSpPr>
          <p:nvPr/>
        </p:nvSpPr>
        <p:spPr bwMode="auto">
          <a:xfrm>
            <a:off x="1601788" y="5592763"/>
            <a:ext cx="70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-70C</a:t>
            </a:r>
          </a:p>
        </p:txBody>
      </p:sp>
      <p:sp>
        <p:nvSpPr>
          <p:cNvPr id="58390" name="TextBox 29"/>
          <p:cNvSpPr txBox="1">
            <a:spLocks noChangeArrowheads="1"/>
          </p:cNvSpPr>
          <p:nvPr/>
        </p:nvSpPr>
        <p:spPr bwMode="auto">
          <a:xfrm>
            <a:off x="1189038" y="2009775"/>
            <a:ext cx="811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10 k</a:t>
            </a:r>
          </a:p>
        </p:txBody>
      </p:sp>
      <p:cxnSp>
        <p:nvCxnSpPr>
          <p:cNvPr id="22" name="Straight Connector 21"/>
          <p:cNvCxnSpPr/>
          <p:nvPr/>
        </p:nvCxnSpPr>
        <p:spPr>
          <a:xfrm>
            <a:off x="1973263" y="1892300"/>
            <a:ext cx="6350" cy="3365500"/>
          </a:xfrm>
          <a:prstGeom prst="line">
            <a:avLst/>
          </a:prstGeom>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970088" y="2159000"/>
            <a:ext cx="4367212" cy="3363913"/>
          </a:xfrm>
          <a:custGeom>
            <a:avLst/>
            <a:gdLst>
              <a:gd name="connsiteX0" fmla="*/ 0 w 5889812"/>
              <a:gd name="connsiteY0" fmla="*/ 0 h 4518211"/>
              <a:gd name="connsiteX1" fmla="*/ 1129553 w 5889812"/>
              <a:gd name="connsiteY1" fmla="*/ 13447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812" h="4518211">
                <a:moveTo>
                  <a:pt x="0" y="0"/>
                </a:moveTo>
                <a:lnTo>
                  <a:pt x="1129553" y="13447"/>
                </a:lnTo>
                <a:lnTo>
                  <a:pt x="5069541" y="3859305"/>
                </a:lnTo>
                <a:lnTo>
                  <a:pt x="5889812" y="4518211"/>
                </a:lnTo>
                <a:lnTo>
                  <a:pt x="5607423" y="4518211"/>
                </a:lnTo>
                <a:lnTo>
                  <a:pt x="0" y="0"/>
                </a:lnTo>
                <a:close/>
              </a:path>
            </a:pathLst>
          </a:custGeom>
          <a:solidFill>
            <a:srgbClr val="4F81BD">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endParaRPr lang="en-AU" dirty="0">
              <a:solidFill>
                <a:prstClr val="white"/>
              </a:solidFill>
            </a:endParaRPr>
          </a:p>
        </p:txBody>
      </p:sp>
      <p:cxnSp>
        <p:nvCxnSpPr>
          <p:cNvPr id="24" name="Straight Arrow Connector 23"/>
          <p:cNvCxnSpPr/>
          <p:nvPr/>
        </p:nvCxnSpPr>
        <p:spPr>
          <a:xfrm flipH="1">
            <a:off x="3813175" y="2663825"/>
            <a:ext cx="1962150" cy="7127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48338" y="2532063"/>
            <a:ext cx="1970087" cy="646112"/>
          </a:xfrm>
          <a:prstGeom prst="rect">
            <a:avLst/>
          </a:prstGeom>
          <a:noFill/>
        </p:spPr>
        <p:txBody>
          <a:bodyPr>
            <a:spAutoFit/>
          </a:bodyPr>
          <a:lstStyle/>
          <a:p>
            <a:pPr eaLnBrk="1" hangingPunct="1">
              <a:defRPr/>
            </a:pPr>
            <a:r>
              <a:rPr lang="en-AU" sz="1500" b="1" dirty="0">
                <a:solidFill>
                  <a:srgbClr val="385D8A"/>
                </a:solidFill>
                <a:latin typeface="Arial" charset="0"/>
                <a:cs typeface="Arial" charset="0"/>
              </a:rPr>
              <a:t>CAPE</a:t>
            </a:r>
          </a:p>
          <a:p>
            <a:pPr eaLnBrk="1" hangingPunct="1">
              <a:defRPr/>
            </a:pPr>
            <a:r>
              <a:rPr lang="en-AU" sz="1050" b="1" dirty="0">
                <a:solidFill>
                  <a:srgbClr val="385D8A"/>
                </a:solidFill>
                <a:latin typeface="Arial" charset="0"/>
                <a:cs typeface="Arial" charset="0"/>
              </a:rPr>
              <a:t>Convective available potential energy </a:t>
            </a:r>
          </a:p>
        </p:txBody>
      </p:sp>
      <p:sp>
        <p:nvSpPr>
          <p:cNvPr id="23" name="TextBox 22"/>
          <p:cNvSpPr txBox="1"/>
          <p:nvPr/>
        </p:nvSpPr>
        <p:spPr>
          <a:xfrm>
            <a:off x="557213" y="1974850"/>
            <a:ext cx="514350" cy="3683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panose="020F0502020204030204"/>
                <a:cs typeface="+mn-cs"/>
              </a:rPr>
              <a:t>EL</a:t>
            </a:r>
          </a:p>
        </p:txBody>
      </p:sp>
      <p:cxnSp>
        <p:nvCxnSpPr>
          <p:cNvPr id="29" name="Straight Connector 28"/>
          <p:cNvCxnSpPr/>
          <p:nvPr/>
        </p:nvCxnSpPr>
        <p:spPr>
          <a:xfrm>
            <a:off x="6149975" y="5530850"/>
            <a:ext cx="0" cy="1571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350000" y="5538788"/>
            <a:ext cx="0" cy="15716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45250" y="5530850"/>
            <a:ext cx="635000" cy="369888"/>
          </a:xfrm>
          <a:prstGeom prst="rect">
            <a:avLst/>
          </a:prstGeom>
          <a:noFill/>
        </p:spPr>
        <p:txBody>
          <a:bodyPr>
            <a:spAutoFit/>
          </a:bodyPr>
          <a:lstStyle/>
          <a:p>
            <a:pPr eaLnBrk="1" fontAlgn="auto" hangingPunct="1">
              <a:spcBef>
                <a:spcPts val="0"/>
              </a:spcBef>
              <a:spcAft>
                <a:spcPts val="0"/>
              </a:spcAft>
              <a:defRPr/>
            </a:pPr>
            <a:r>
              <a:rPr lang="en-AU" dirty="0">
                <a:solidFill>
                  <a:prstClr val="black"/>
                </a:solidFill>
                <a:latin typeface="Calibri" panose="020F0502020204030204"/>
                <a:cs typeface="+mn-cs"/>
              </a:rPr>
              <a:t>90C</a:t>
            </a:r>
          </a:p>
        </p:txBody>
      </p:sp>
      <p:sp>
        <p:nvSpPr>
          <p:cNvPr id="58399" name="TextBox 33"/>
          <p:cNvSpPr txBox="1">
            <a:spLocks noChangeArrowheads="1"/>
          </p:cNvSpPr>
          <p:nvPr/>
        </p:nvSpPr>
        <p:spPr bwMode="auto">
          <a:xfrm>
            <a:off x="5203825" y="1808163"/>
            <a:ext cx="2293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Australia – warm and dry</a:t>
            </a:r>
          </a:p>
        </p:txBody>
      </p:sp>
      <p:cxnSp>
        <p:nvCxnSpPr>
          <p:cNvPr id="7" name="Straight Connector 6"/>
          <p:cNvCxnSpPr>
            <a:stCxn id="8" idx="2"/>
          </p:cNvCxnSpPr>
          <p:nvPr/>
        </p:nvCxnSpPr>
        <p:spPr>
          <a:xfrm flipH="1" flipV="1">
            <a:off x="2789238" y="2170113"/>
            <a:ext cx="2940050" cy="2862262"/>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990725" y="2170113"/>
            <a:ext cx="4368800" cy="3365500"/>
          </a:xfrm>
          <a:custGeom>
            <a:avLst/>
            <a:gdLst>
              <a:gd name="connsiteX0" fmla="*/ 0 w 5889812"/>
              <a:gd name="connsiteY0" fmla="*/ 0 h 4518211"/>
              <a:gd name="connsiteX1" fmla="*/ 1129553 w 5889812"/>
              <a:gd name="connsiteY1" fmla="*/ 13447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 name="connsiteX0" fmla="*/ 0 w 5889812"/>
              <a:gd name="connsiteY0" fmla="*/ 0 h 4518211"/>
              <a:gd name="connsiteX1" fmla="*/ 1918340 w 5889812"/>
              <a:gd name="connsiteY1" fmla="*/ 26992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812" h="4518211">
                <a:moveTo>
                  <a:pt x="0" y="0"/>
                </a:moveTo>
                <a:lnTo>
                  <a:pt x="1918340" y="26992"/>
                </a:lnTo>
                <a:lnTo>
                  <a:pt x="5069541" y="3859305"/>
                </a:lnTo>
                <a:lnTo>
                  <a:pt x="5889812" y="4518211"/>
                </a:lnTo>
                <a:lnTo>
                  <a:pt x="5607423" y="4518211"/>
                </a:lnTo>
                <a:lnTo>
                  <a:pt x="0" y="0"/>
                </a:lnTo>
                <a:close/>
              </a:path>
            </a:pathLst>
          </a:custGeom>
          <a:solidFill>
            <a:srgbClr val="4F81BD">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endParaRPr lang="en-AU" dirty="0">
              <a:solidFill>
                <a:prstClr val="white"/>
              </a:solidFill>
            </a:endParaRPr>
          </a:p>
        </p:txBody>
      </p:sp>
      <p:sp>
        <p:nvSpPr>
          <p:cNvPr id="2" name="Rectangle 1"/>
          <p:cNvSpPr/>
          <p:nvPr/>
        </p:nvSpPr>
        <p:spPr>
          <a:xfrm>
            <a:off x="1601788" y="1808163"/>
            <a:ext cx="5886450" cy="3714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4" name="Straight Connector 3"/>
          <p:cNvCxnSpPr/>
          <p:nvPr/>
        </p:nvCxnSpPr>
        <p:spPr>
          <a:xfrm flipH="1" flipV="1">
            <a:off x="2160588" y="2170113"/>
            <a:ext cx="4176712" cy="33274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976438" y="2170113"/>
            <a:ext cx="4173537" cy="3352800"/>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8" idx="2"/>
            <a:endCxn id="8" idx="1"/>
          </p:cNvCxnSpPr>
          <p:nvPr/>
        </p:nvCxnSpPr>
        <p:spPr>
          <a:xfrm flipH="1" flipV="1">
            <a:off x="3413125" y="2190750"/>
            <a:ext cx="2336800" cy="2854325"/>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9399" name="TextBox 8"/>
          <p:cNvSpPr txBox="1">
            <a:spLocks noChangeArrowheads="1"/>
          </p:cNvSpPr>
          <p:nvPr/>
        </p:nvSpPr>
        <p:spPr bwMode="auto">
          <a:xfrm>
            <a:off x="1789113" y="3376613"/>
            <a:ext cx="155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Sounding temperature</a:t>
            </a:r>
          </a:p>
        </p:txBody>
      </p:sp>
      <p:cxnSp>
        <p:nvCxnSpPr>
          <p:cNvPr id="11" name="Straight Arrow Connector 10"/>
          <p:cNvCxnSpPr/>
          <p:nvPr/>
        </p:nvCxnSpPr>
        <p:spPr>
          <a:xfrm flipV="1">
            <a:off x="2671763" y="3098800"/>
            <a:ext cx="428625"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17875" y="2663825"/>
            <a:ext cx="990600"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402" name="TextBox 14"/>
          <p:cNvSpPr txBox="1">
            <a:spLocks noChangeArrowheads="1"/>
          </p:cNvSpPr>
          <p:nvPr/>
        </p:nvSpPr>
        <p:spPr bwMode="auto">
          <a:xfrm>
            <a:off x="4357688" y="2530475"/>
            <a:ext cx="1792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Dry adiabat</a:t>
            </a:r>
          </a:p>
        </p:txBody>
      </p:sp>
      <p:cxnSp>
        <p:nvCxnSpPr>
          <p:cNvPr id="17" name="Straight Arrow Connector 16"/>
          <p:cNvCxnSpPr/>
          <p:nvPr/>
        </p:nvCxnSpPr>
        <p:spPr>
          <a:xfrm flipH="1">
            <a:off x="4500563" y="3289300"/>
            <a:ext cx="541337" cy="22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404" name="TextBox 2"/>
          <p:cNvSpPr txBox="1">
            <a:spLocks noChangeArrowheads="1"/>
          </p:cNvSpPr>
          <p:nvPr/>
        </p:nvSpPr>
        <p:spPr bwMode="auto">
          <a:xfrm>
            <a:off x="4979988" y="3076575"/>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Moist adiabat</a:t>
            </a:r>
          </a:p>
        </p:txBody>
      </p:sp>
      <p:sp>
        <p:nvSpPr>
          <p:cNvPr id="59405" name="TextBox 11"/>
          <p:cNvSpPr txBox="1">
            <a:spLocks noChangeArrowheads="1"/>
          </p:cNvSpPr>
          <p:nvPr/>
        </p:nvSpPr>
        <p:spPr bwMode="auto">
          <a:xfrm>
            <a:off x="0" y="854075"/>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100" b="1">
                <a:solidFill>
                  <a:srgbClr val="000000"/>
                </a:solidFill>
              </a:rPr>
              <a:t>Ideal temperature profile graph for</a:t>
            </a:r>
          </a:p>
          <a:p>
            <a:pPr algn="ctr" eaLnBrk="1" hangingPunct="1"/>
            <a:r>
              <a:rPr lang="en-AU" altLang="en-US" sz="2100" b="1">
                <a:solidFill>
                  <a:srgbClr val="000000"/>
                </a:solidFill>
              </a:rPr>
              <a:t> updraft vortices within the troposphere</a:t>
            </a:r>
          </a:p>
        </p:txBody>
      </p:sp>
      <p:sp>
        <p:nvSpPr>
          <p:cNvPr id="14" name="TextBox 13"/>
          <p:cNvSpPr txBox="1"/>
          <p:nvPr/>
        </p:nvSpPr>
        <p:spPr>
          <a:xfrm>
            <a:off x="1189533" y="4174330"/>
            <a:ext cx="461665" cy="1198887"/>
          </a:xfrm>
          <a:prstGeom prst="rect">
            <a:avLst/>
          </a:prstGeom>
          <a:noFill/>
        </p:spPr>
        <p:txBody>
          <a:bodyPr vert="vert270">
            <a:spAutoFit/>
          </a:bodyPr>
          <a:lstStyle/>
          <a:p>
            <a:pPr eaLnBrk="1" hangingPunct="1">
              <a:defRPr/>
            </a:pPr>
            <a:r>
              <a:rPr lang="en-AU" b="1" dirty="0">
                <a:solidFill>
                  <a:prstClr val="black"/>
                </a:solidFill>
                <a:latin typeface="Arial" charset="0"/>
                <a:cs typeface="Arial" charset="0"/>
              </a:rPr>
              <a:t>Altitude</a:t>
            </a:r>
          </a:p>
        </p:txBody>
      </p:sp>
      <p:cxnSp>
        <p:nvCxnSpPr>
          <p:cNvPr id="18" name="Straight Arrow Connector 17"/>
          <p:cNvCxnSpPr/>
          <p:nvPr/>
        </p:nvCxnSpPr>
        <p:spPr>
          <a:xfrm flipV="1">
            <a:off x="1382713" y="3155950"/>
            <a:ext cx="0" cy="900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408" name="TextBox 18"/>
          <p:cNvSpPr txBox="1">
            <a:spLocks noChangeArrowheads="1"/>
          </p:cNvSpPr>
          <p:nvPr/>
        </p:nvSpPr>
        <p:spPr bwMode="auto">
          <a:xfrm>
            <a:off x="2465388" y="5592763"/>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000000"/>
                </a:solidFill>
              </a:rPr>
              <a:t>Temperature</a:t>
            </a:r>
          </a:p>
        </p:txBody>
      </p:sp>
      <p:cxnSp>
        <p:nvCxnSpPr>
          <p:cNvPr id="21" name="Straight Arrow Connector 20"/>
          <p:cNvCxnSpPr/>
          <p:nvPr/>
        </p:nvCxnSpPr>
        <p:spPr>
          <a:xfrm>
            <a:off x="3813175" y="5748338"/>
            <a:ext cx="1676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21375" y="5046663"/>
            <a:ext cx="13001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9411" name="TextBox 15"/>
          <p:cNvSpPr txBox="1">
            <a:spLocks noChangeArrowheads="1"/>
          </p:cNvSpPr>
          <p:nvPr/>
        </p:nvSpPr>
        <p:spPr bwMode="auto">
          <a:xfrm>
            <a:off x="5921375" y="4319588"/>
            <a:ext cx="15763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Lifted condensation level LCL</a:t>
            </a:r>
          </a:p>
        </p:txBody>
      </p:sp>
      <p:sp>
        <p:nvSpPr>
          <p:cNvPr id="59412" name="TextBox 4"/>
          <p:cNvSpPr txBox="1">
            <a:spLocks noChangeArrowheads="1"/>
          </p:cNvSpPr>
          <p:nvPr/>
        </p:nvSpPr>
        <p:spPr bwMode="auto">
          <a:xfrm>
            <a:off x="5756275" y="5522913"/>
            <a:ext cx="61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30C</a:t>
            </a:r>
          </a:p>
        </p:txBody>
      </p:sp>
      <p:cxnSp>
        <p:nvCxnSpPr>
          <p:cNvPr id="20" name="Straight Connector 19"/>
          <p:cNvCxnSpPr/>
          <p:nvPr/>
        </p:nvCxnSpPr>
        <p:spPr>
          <a:xfrm>
            <a:off x="1601788" y="2170113"/>
            <a:ext cx="149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976438" y="5373688"/>
            <a:ext cx="0" cy="123825"/>
          </a:xfrm>
          <a:prstGeom prst="line">
            <a:avLst/>
          </a:prstGeom>
        </p:spPr>
        <p:style>
          <a:lnRef idx="1">
            <a:schemeClr val="accent1"/>
          </a:lnRef>
          <a:fillRef idx="0">
            <a:schemeClr val="accent1"/>
          </a:fillRef>
          <a:effectRef idx="0">
            <a:schemeClr val="accent1"/>
          </a:effectRef>
          <a:fontRef idx="minor">
            <a:schemeClr val="tx1"/>
          </a:fontRef>
        </p:style>
      </p:cxnSp>
      <p:sp>
        <p:nvSpPr>
          <p:cNvPr id="59415" name="TextBox 25"/>
          <p:cNvSpPr txBox="1">
            <a:spLocks noChangeArrowheads="1"/>
          </p:cNvSpPr>
          <p:nvPr/>
        </p:nvSpPr>
        <p:spPr bwMode="auto">
          <a:xfrm>
            <a:off x="1601788" y="5592763"/>
            <a:ext cx="70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-70C</a:t>
            </a:r>
          </a:p>
        </p:txBody>
      </p:sp>
      <p:sp>
        <p:nvSpPr>
          <p:cNvPr id="59416" name="TextBox 29"/>
          <p:cNvSpPr txBox="1">
            <a:spLocks noChangeArrowheads="1"/>
          </p:cNvSpPr>
          <p:nvPr/>
        </p:nvSpPr>
        <p:spPr bwMode="auto">
          <a:xfrm>
            <a:off x="1189038" y="2009775"/>
            <a:ext cx="811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10 k</a:t>
            </a:r>
          </a:p>
        </p:txBody>
      </p:sp>
      <p:cxnSp>
        <p:nvCxnSpPr>
          <p:cNvPr id="22" name="Straight Connector 21"/>
          <p:cNvCxnSpPr/>
          <p:nvPr/>
        </p:nvCxnSpPr>
        <p:spPr>
          <a:xfrm>
            <a:off x="1973263" y="1892300"/>
            <a:ext cx="6350" cy="336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813175" y="2663825"/>
            <a:ext cx="1962150" cy="7127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48338" y="2532063"/>
            <a:ext cx="1970087" cy="646112"/>
          </a:xfrm>
          <a:prstGeom prst="rect">
            <a:avLst/>
          </a:prstGeom>
          <a:noFill/>
        </p:spPr>
        <p:txBody>
          <a:bodyPr>
            <a:spAutoFit/>
          </a:bodyPr>
          <a:lstStyle/>
          <a:p>
            <a:pPr eaLnBrk="1" hangingPunct="1">
              <a:defRPr/>
            </a:pPr>
            <a:r>
              <a:rPr lang="en-AU" sz="1500" b="1" dirty="0">
                <a:solidFill>
                  <a:srgbClr val="385D8A"/>
                </a:solidFill>
                <a:latin typeface="Arial" charset="0"/>
                <a:cs typeface="Arial" charset="0"/>
              </a:rPr>
              <a:t>CAPE</a:t>
            </a:r>
          </a:p>
          <a:p>
            <a:pPr eaLnBrk="1" hangingPunct="1">
              <a:defRPr/>
            </a:pPr>
            <a:r>
              <a:rPr lang="en-AU" sz="1050" b="1" dirty="0">
                <a:solidFill>
                  <a:srgbClr val="385D8A"/>
                </a:solidFill>
                <a:latin typeface="Arial" charset="0"/>
                <a:cs typeface="Arial" charset="0"/>
              </a:rPr>
              <a:t>Convective available potential energy </a:t>
            </a:r>
          </a:p>
        </p:txBody>
      </p:sp>
      <p:sp>
        <p:nvSpPr>
          <p:cNvPr id="23" name="TextBox 22"/>
          <p:cNvSpPr txBox="1"/>
          <p:nvPr/>
        </p:nvSpPr>
        <p:spPr>
          <a:xfrm>
            <a:off x="557213" y="1974850"/>
            <a:ext cx="514350" cy="3683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a:cs typeface="+mn-cs"/>
              </a:rPr>
              <a:t>EL</a:t>
            </a:r>
          </a:p>
        </p:txBody>
      </p:sp>
      <p:sp>
        <p:nvSpPr>
          <p:cNvPr id="59421" name="TextBox 31"/>
          <p:cNvSpPr txBox="1">
            <a:spLocks noChangeArrowheads="1"/>
          </p:cNvSpPr>
          <p:nvPr/>
        </p:nvSpPr>
        <p:spPr bwMode="auto">
          <a:xfrm>
            <a:off x="6245225" y="5535613"/>
            <a:ext cx="84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90C</a:t>
            </a:r>
          </a:p>
        </p:txBody>
      </p:sp>
      <p:sp>
        <p:nvSpPr>
          <p:cNvPr id="33" name="TextBox 32"/>
          <p:cNvSpPr txBox="1"/>
          <p:nvPr/>
        </p:nvSpPr>
        <p:spPr>
          <a:xfrm>
            <a:off x="5203825" y="1808163"/>
            <a:ext cx="2284413" cy="6477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a:cs typeface="+mn-cs"/>
              </a:rPr>
              <a:t>Shenzhen – warm and humid</a:t>
            </a:r>
          </a:p>
        </p:txBody>
      </p:sp>
      <p:sp>
        <p:nvSpPr>
          <p:cNvPr id="59423" name="TextBox 27"/>
          <p:cNvSpPr txBox="1">
            <a:spLocks noChangeArrowheads="1"/>
          </p:cNvSpPr>
          <p:nvPr/>
        </p:nvSpPr>
        <p:spPr bwMode="auto">
          <a:xfrm>
            <a:off x="250825" y="5961063"/>
            <a:ext cx="864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Assuming 2% water vapour by weight – ideal CAPE is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788" y="1808163"/>
            <a:ext cx="5886450" cy="3714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4" name="Straight Connector 3"/>
          <p:cNvCxnSpPr/>
          <p:nvPr/>
        </p:nvCxnSpPr>
        <p:spPr>
          <a:xfrm flipH="1" flipV="1">
            <a:off x="2160588" y="2170113"/>
            <a:ext cx="4176712" cy="33274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757363" y="2179638"/>
            <a:ext cx="4175125" cy="3352800"/>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sp>
        <p:nvSpPr>
          <p:cNvPr id="60421" name="TextBox 8"/>
          <p:cNvSpPr txBox="1">
            <a:spLocks noChangeArrowheads="1"/>
          </p:cNvSpPr>
          <p:nvPr/>
        </p:nvSpPr>
        <p:spPr bwMode="auto">
          <a:xfrm>
            <a:off x="1789113" y="3376613"/>
            <a:ext cx="1528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Sounding temperature</a:t>
            </a:r>
          </a:p>
        </p:txBody>
      </p:sp>
      <p:cxnSp>
        <p:nvCxnSpPr>
          <p:cNvPr id="11" name="Straight Arrow Connector 10"/>
          <p:cNvCxnSpPr/>
          <p:nvPr/>
        </p:nvCxnSpPr>
        <p:spPr>
          <a:xfrm flipV="1">
            <a:off x="2671763" y="3098800"/>
            <a:ext cx="428625"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17875" y="2663825"/>
            <a:ext cx="990600"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424" name="TextBox 14"/>
          <p:cNvSpPr txBox="1">
            <a:spLocks noChangeArrowheads="1"/>
          </p:cNvSpPr>
          <p:nvPr/>
        </p:nvSpPr>
        <p:spPr bwMode="auto">
          <a:xfrm>
            <a:off x="4357688" y="2530475"/>
            <a:ext cx="1792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Dry adiabat</a:t>
            </a:r>
          </a:p>
        </p:txBody>
      </p:sp>
      <p:cxnSp>
        <p:nvCxnSpPr>
          <p:cNvPr id="17" name="Straight Arrow Connector 16"/>
          <p:cNvCxnSpPr/>
          <p:nvPr/>
        </p:nvCxnSpPr>
        <p:spPr>
          <a:xfrm flipH="1">
            <a:off x="4308475" y="3289300"/>
            <a:ext cx="733425" cy="31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426" name="TextBox 2"/>
          <p:cNvSpPr txBox="1">
            <a:spLocks noChangeArrowheads="1"/>
          </p:cNvSpPr>
          <p:nvPr/>
        </p:nvSpPr>
        <p:spPr bwMode="auto">
          <a:xfrm>
            <a:off x="4979988" y="3076575"/>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Moist adiabat</a:t>
            </a:r>
          </a:p>
        </p:txBody>
      </p:sp>
      <p:sp>
        <p:nvSpPr>
          <p:cNvPr id="60427" name="TextBox 11"/>
          <p:cNvSpPr txBox="1">
            <a:spLocks noChangeArrowheads="1"/>
          </p:cNvSpPr>
          <p:nvPr/>
        </p:nvSpPr>
        <p:spPr bwMode="auto">
          <a:xfrm>
            <a:off x="0" y="854075"/>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100" b="1">
                <a:solidFill>
                  <a:srgbClr val="000000"/>
                </a:solidFill>
              </a:rPr>
              <a:t>Ideal temperature profile graph for</a:t>
            </a:r>
          </a:p>
          <a:p>
            <a:pPr algn="ctr" eaLnBrk="1" hangingPunct="1"/>
            <a:r>
              <a:rPr lang="en-AU" altLang="en-US" sz="2100" b="1">
                <a:solidFill>
                  <a:srgbClr val="000000"/>
                </a:solidFill>
              </a:rPr>
              <a:t> updraft vortices within the troposphere</a:t>
            </a:r>
          </a:p>
        </p:txBody>
      </p:sp>
      <p:sp>
        <p:nvSpPr>
          <p:cNvPr id="14" name="TextBox 13"/>
          <p:cNvSpPr txBox="1"/>
          <p:nvPr/>
        </p:nvSpPr>
        <p:spPr>
          <a:xfrm>
            <a:off x="1189533" y="4174330"/>
            <a:ext cx="461665" cy="1042937"/>
          </a:xfrm>
          <a:prstGeom prst="rect">
            <a:avLst/>
          </a:prstGeom>
          <a:noFill/>
        </p:spPr>
        <p:txBody>
          <a:bodyPr vert="vert270">
            <a:spAutoFit/>
          </a:bodyPr>
          <a:lstStyle/>
          <a:p>
            <a:pPr eaLnBrk="1" hangingPunct="1">
              <a:defRPr/>
            </a:pPr>
            <a:r>
              <a:rPr lang="en-AU" b="1" dirty="0">
                <a:solidFill>
                  <a:prstClr val="black"/>
                </a:solidFill>
                <a:latin typeface="Arial" charset="0"/>
                <a:cs typeface="Arial" charset="0"/>
              </a:rPr>
              <a:t>Altitude</a:t>
            </a:r>
          </a:p>
        </p:txBody>
      </p:sp>
      <p:cxnSp>
        <p:nvCxnSpPr>
          <p:cNvPr id="18" name="Straight Arrow Connector 17"/>
          <p:cNvCxnSpPr/>
          <p:nvPr/>
        </p:nvCxnSpPr>
        <p:spPr>
          <a:xfrm flipV="1">
            <a:off x="1382713" y="3155950"/>
            <a:ext cx="0" cy="900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430" name="TextBox 18"/>
          <p:cNvSpPr txBox="1">
            <a:spLocks noChangeArrowheads="1"/>
          </p:cNvSpPr>
          <p:nvPr/>
        </p:nvSpPr>
        <p:spPr bwMode="auto">
          <a:xfrm>
            <a:off x="2465388" y="5592763"/>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000000"/>
                </a:solidFill>
              </a:rPr>
              <a:t>Temperature</a:t>
            </a:r>
          </a:p>
        </p:txBody>
      </p:sp>
      <p:cxnSp>
        <p:nvCxnSpPr>
          <p:cNvPr id="21" name="Straight Arrow Connector 20"/>
          <p:cNvCxnSpPr/>
          <p:nvPr/>
        </p:nvCxnSpPr>
        <p:spPr>
          <a:xfrm>
            <a:off x="3813175" y="5748338"/>
            <a:ext cx="1676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21375" y="5046663"/>
            <a:ext cx="13001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433" name="TextBox 15"/>
          <p:cNvSpPr txBox="1">
            <a:spLocks noChangeArrowheads="1"/>
          </p:cNvSpPr>
          <p:nvPr/>
        </p:nvSpPr>
        <p:spPr bwMode="auto">
          <a:xfrm>
            <a:off x="5921375" y="4319588"/>
            <a:ext cx="15763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Lifted condensation level LCL</a:t>
            </a:r>
          </a:p>
        </p:txBody>
      </p:sp>
      <p:sp>
        <p:nvSpPr>
          <p:cNvPr id="60434" name="TextBox 4"/>
          <p:cNvSpPr txBox="1">
            <a:spLocks noChangeArrowheads="1"/>
          </p:cNvSpPr>
          <p:nvPr/>
        </p:nvSpPr>
        <p:spPr bwMode="auto">
          <a:xfrm>
            <a:off x="5643563" y="5541963"/>
            <a:ext cx="693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10C</a:t>
            </a:r>
          </a:p>
        </p:txBody>
      </p:sp>
      <p:cxnSp>
        <p:nvCxnSpPr>
          <p:cNvPr id="20" name="Straight Connector 19"/>
          <p:cNvCxnSpPr/>
          <p:nvPr/>
        </p:nvCxnSpPr>
        <p:spPr>
          <a:xfrm>
            <a:off x="1601788" y="2170113"/>
            <a:ext cx="149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751013" y="5373688"/>
            <a:ext cx="0" cy="123825"/>
          </a:xfrm>
          <a:prstGeom prst="line">
            <a:avLst/>
          </a:prstGeom>
        </p:spPr>
        <p:style>
          <a:lnRef idx="1">
            <a:schemeClr val="accent1"/>
          </a:lnRef>
          <a:fillRef idx="0">
            <a:schemeClr val="accent1"/>
          </a:fillRef>
          <a:effectRef idx="0">
            <a:schemeClr val="accent1"/>
          </a:effectRef>
          <a:fontRef idx="minor">
            <a:schemeClr val="tx1"/>
          </a:fontRef>
        </p:style>
      </p:cxnSp>
      <p:sp>
        <p:nvSpPr>
          <p:cNvPr id="60437" name="TextBox 25"/>
          <p:cNvSpPr txBox="1">
            <a:spLocks noChangeArrowheads="1"/>
          </p:cNvSpPr>
          <p:nvPr/>
        </p:nvSpPr>
        <p:spPr bwMode="auto">
          <a:xfrm>
            <a:off x="1601788" y="5592763"/>
            <a:ext cx="70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-80C</a:t>
            </a:r>
          </a:p>
        </p:txBody>
      </p:sp>
      <p:sp>
        <p:nvSpPr>
          <p:cNvPr id="60438" name="TextBox 29"/>
          <p:cNvSpPr txBox="1">
            <a:spLocks noChangeArrowheads="1"/>
          </p:cNvSpPr>
          <p:nvPr/>
        </p:nvSpPr>
        <p:spPr bwMode="auto">
          <a:xfrm>
            <a:off x="1189038" y="2009775"/>
            <a:ext cx="811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10 k</a:t>
            </a:r>
          </a:p>
        </p:txBody>
      </p:sp>
      <p:cxnSp>
        <p:nvCxnSpPr>
          <p:cNvPr id="22" name="Straight Connector 21"/>
          <p:cNvCxnSpPr/>
          <p:nvPr/>
        </p:nvCxnSpPr>
        <p:spPr>
          <a:xfrm>
            <a:off x="1751013" y="1922463"/>
            <a:ext cx="6350" cy="3367087"/>
          </a:xfrm>
          <a:prstGeom prst="line">
            <a:avLst/>
          </a:prstGeom>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785938" y="2182813"/>
            <a:ext cx="4589462" cy="3336925"/>
          </a:xfrm>
          <a:custGeom>
            <a:avLst/>
            <a:gdLst>
              <a:gd name="connsiteX0" fmla="*/ 0 w 5889812"/>
              <a:gd name="connsiteY0" fmla="*/ 0 h 4518211"/>
              <a:gd name="connsiteX1" fmla="*/ 1129553 w 5889812"/>
              <a:gd name="connsiteY1" fmla="*/ 13447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 name="connsiteX0" fmla="*/ 0 w 5889812"/>
              <a:gd name="connsiteY0" fmla="*/ 98 h 4518309"/>
              <a:gd name="connsiteX1" fmla="*/ 1387949 w 5889812"/>
              <a:gd name="connsiteY1" fmla="*/ 0 h 4518309"/>
              <a:gd name="connsiteX2" fmla="*/ 5069541 w 5889812"/>
              <a:gd name="connsiteY2" fmla="*/ 3859403 h 4518309"/>
              <a:gd name="connsiteX3" fmla="*/ 5889812 w 5889812"/>
              <a:gd name="connsiteY3" fmla="*/ 4518309 h 4518309"/>
              <a:gd name="connsiteX4" fmla="*/ 5607423 w 5889812"/>
              <a:gd name="connsiteY4" fmla="*/ 4518309 h 4518309"/>
              <a:gd name="connsiteX5" fmla="*/ 0 w 5889812"/>
              <a:gd name="connsiteY5" fmla="*/ 98 h 4518309"/>
              <a:gd name="connsiteX0" fmla="*/ 0 w 5889812"/>
              <a:gd name="connsiteY0" fmla="*/ 98 h 4518309"/>
              <a:gd name="connsiteX1" fmla="*/ 1387949 w 5889812"/>
              <a:gd name="connsiteY1" fmla="*/ 0 h 4518309"/>
              <a:gd name="connsiteX2" fmla="*/ 5314337 w 5889812"/>
              <a:gd name="connsiteY2" fmla="*/ 3778135 h 4518309"/>
              <a:gd name="connsiteX3" fmla="*/ 5889812 w 5889812"/>
              <a:gd name="connsiteY3" fmla="*/ 4518309 h 4518309"/>
              <a:gd name="connsiteX4" fmla="*/ 5607423 w 5889812"/>
              <a:gd name="connsiteY4" fmla="*/ 4518309 h 4518309"/>
              <a:gd name="connsiteX5" fmla="*/ 0 w 5889812"/>
              <a:gd name="connsiteY5" fmla="*/ 98 h 4518309"/>
              <a:gd name="connsiteX0" fmla="*/ 0 w 6189007"/>
              <a:gd name="connsiteY0" fmla="*/ 98 h 4518309"/>
              <a:gd name="connsiteX1" fmla="*/ 1387949 w 6189007"/>
              <a:gd name="connsiteY1" fmla="*/ 0 h 4518309"/>
              <a:gd name="connsiteX2" fmla="*/ 5314337 w 6189007"/>
              <a:gd name="connsiteY2" fmla="*/ 3778135 h 4518309"/>
              <a:gd name="connsiteX3" fmla="*/ 6189007 w 6189007"/>
              <a:gd name="connsiteY3" fmla="*/ 4477675 h 4518309"/>
              <a:gd name="connsiteX4" fmla="*/ 5607423 w 6189007"/>
              <a:gd name="connsiteY4" fmla="*/ 4518309 h 4518309"/>
              <a:gd name="connsiteX5" fmla="*/ 0 w 6189007"/>
              <a:gd name="connsiteY5" fmla="*/ 98 h 4518309"/>
              <a:gd name="connsiteX0" fmla="*/ 0 w 6189007"/>
              <a:gd name="connsiteY0" fmla="*/ 98 h 4482190"/>
              <a:gd name="connsiteX1" fmla="*/ 1387949 w 6189007"/>
              <a:gd name="connsiteY1" fmla="*/ 0 h 4482190"/>
              <a:gd name="connsiteX2" fmla="*/ 5314337 w 6189007"/>
              <a:gd name="connsiteY2" fmla="*/ 3778135 h 4482190"/>
              <a:gd name="connsiteX3" fmla="*/ 6189007 w 6189007"/>
              <a:gd name="connsiteY3" fmla="*/ 4477675 h 4482190"/>
              <a:gd name="connsiteX4" fmla="*/ 5607423 w 6189007"/>
              <a:gd name="connsiteY4" fmla="*/ 4482190 h 4482190"/>
              <a:gd name="connsiteX5" fmla="*/ 0 w 6189007"/>
              <a:gd name="connsiteY5" fmla="*/ 98 h 448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9007" h="4482190">
                <a:moveTo>
                  <a:pt x="0" y="98"/>
                </a:moveTo>
                <a:lnTo>
                  <a:pt x="1387949" y="0"/>
                </a:lnTo>
                <a:lnTo>
                  <a:pt x="5314337" y="3778135"/>
                </a:lnTo>
                <a:lnTo>
                  <a:pt x="6189007" y="4477675"/>
                </a:lnTo>
                <a:lnTo>
                  <a:pt x="5607423" y="4482190"/>
                </a:lnTo>
                <a:lnTo>
                  <a:pt x="0" y="98"/>
                </a:lnTo>
                <a:close/>
              </a:path>
            </a:pathLst>
          </a:custGeom>
          <a:solidFill>
            <a:srgbClr val="4F81BD">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endParaRPr lang="en-AU" dirty="0">
              <a:solidFill>
                <a:prstClr val="white"/>
              </a:solidFill>
            </a:endParaRPr>
          </a:p>
        </p:txBody>
      </p:sp>
      <p:cxnSp>
        <p:nvCxnSpPr>
          <p:cNvPr id="24" name="Straight Arrow Connector 23"/>
          <p:cNvCxnSpPr/>
          <p:nvPr/>
        </p:nvCxnSpPr>
        <p:spPr>
          <a:xfrm flipH="1">
            <a:off x="3813175" y="2663825"/>
            <a:ext cx="1962150" cy="7127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48338" y="2532063"/>
            <a:ext cx="1970087" cy="646112"/>
          </a:xfrm>
          <a:prstGeom prst="rect">
            <a:avLst/>
          </a:prstGeom>
          <a:noFill/>
        </p:spPr>
        <p:txBody>
          <a:bodyPr>
            <a:spAutoFit/>
          </a:bodyPr>
          <a:lstStyle/>
          <a:p>
            <a:pPr eaLnBrk="1" hangingPunct="1">
              <a:defRPr/>
            </a:pPr>
            <a:r>
              <a:rPr lang="en-AU" sz="1500" b="1" dirty="0">
                <a:solidFill>
                  <a:srgbClr val="385D8A"/>
                </a:solidFill>
                <a:latin typeface="Arial" charset="0"/>
                <a:cs typeface="Arial" charset="0"/>
              </a:rPr>
              <a:t>CAPE</a:t>
            </a:r>
          </a:p>
          <a:p>
            <a:pPr eaLnBrk="1" hangingPunct="1">
              <a:defRPr/>
            </a:pPr>
            <a:r>
              <a:rPr lang="en-AU" sz="1050" b="1" dirty="0">
                <a:solidFill>
                  <a:srgbClr val="385D8A"/>
                </a:solidFill>
                <a:latin typeface="Arial" charset="0"/>
                <a:cs typeface="Arial" charset="0"/>
              </a:rPr>
              <a:t>Convective available potential energy </a:t>
            </a:r>
          </a:p>
        </p:txBody>
      </p:sp>
      <p:sp>
        <p:nvSpPr>
          <p:cNvPr id="23" name="TextBox 22"/>
          <p:cNvSpPr txBox="1"/>
          <p:nvPr/>
        </p:nvSpPr>
        <p:spPr>
          <a:xfrm>
            <a:off x="557213" y="1974850"/>
            <a:ext cx="514350" cy="3683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a:cs typeface="+mn-cs"/>
              </a:rPr>
              <a:t>EL</a:t>
            </a:r>
          </a:p>
        </p:txBody>
      </p:sp>
      <p:sp>
        <p:nvSpPr>
          <p:cNvPr id="60444" name="TextBox 28"/>
          <p:cNvSpPr txBox="1">
            <a:spLocks noChangeArrowheads="1"/>
          </p:cNvSpPr>
          <p:nvPr/>
        </p:nvSpPr>
        <p:spPr bwMode="auto">
          <a:xfrm>
            <a:off x="6297613" y="5537200"/>
            <a:ext cx="849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80C</a:t>
            </a:r>
          </a:p>
        </p:txBody>
      </p:sp>
      <p:sp>
        <p:nvSpPr>
          <p:cNvPr id="60445" name="TextBox 27"/>
          <p:cNvSpPr txBox="1">
            <a:spLocks noChangeArrowheads="1"/>
          </p:cNvSpPr>
          <p:nvPr/>
        </p:nvSpPr>
        <p:spPr bwMode="auto">
          <a:xfrm>
            <a:off x="5222875" y="1798638"/>
            <a:ext cx="1998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Beijing – cold and dry</a:t>
            </a:r>
          </a:p>
        </p:txBody>
      </p:sp>
      <p:cxnSp>
        <p:nvCxnSpPr>
          <p:cNvPr id="7" name="Straight Connector 6"/>
          <p:cNvCxnSpPr/>
          <p:nvPr/>
        </p:nvCxnSpPr>
        <p:spPr>
          <a:xfrm flipH="1" flipV="1">
            <a:off x="2789238" y="2170113"/>
            <a:ext cx="2986087" cy="2871787"/>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38" y="26988"/>
            <a:ext cx="8856662" cy="6556375"/>
          </a:xfrm>
          <a:prstGeom prst="rect">
            <a:avLst/>
          </a:prstGeom>
          <a:noFill/>
        </p:spPr>
        <p:txBody>
          <a:bodyPr>
            <a:spAutoFit/>
          </a:bodyPr>
          <a:lstStyle/>
          <a:p>
            <a:pPr algn="ctr" eaLnBrk="1" hangingPunct="1">
              <a:defRPr/>
            </a:pPr>
            <a:r>
              <a:rPr lang="en-AU" sz="3600" b="1" dirty="0">
                <a:latin typeface="Arial" charset="0"/>
                <a:cs typeface="Arial" charset="0"/>
              </a:rPr>
              <a:t>Heat loss from the plume</a:t>
            </a:r>
          </a:p>
          <a:p>
            <a:pPr algn="just" eaLnBrk="1" hangingPunct="1">
              <a:defRPr/>
            </a:pPr>
            <a:endParaRPr lang="en-AU" sz="2400" dirty="0">
              <a:latin typeface="Arial" charset="0"/>
              <a:cs typeface="Arial" charset="0"/>
            </a:endParaRPr>
          </a:p>
          <a:p>
            <a:pPr algn="just" eaLnBrk="1" hangingPunct="1">
              <a:defRPr/>
            </a:pPr>
            <a:r>
              <a:rPr lang="en-AU" sz="2400" dirty="0">
                <a:latin typeface="Arial" charset="0"/>
                <a:cs typeface="Arial" charset="0"/>
              </a:rPr>
              <a:t>The ideal temperature profile of the dry and moist adiabats assume that:</a:t>
            </a:r>
          </a:p>
          <a:p>
            <a:pPr marL="285750" indent="-285750" algn="just" eaLnBrk="1" hangingPunct="1">
              <a:buFont typeface="Arial" panose="020B0604020202020204" pitchFamily="34" charset="0"/>
              <a:buChar char="•"/>
              <a:defRPr/>
            </a:pPr>
            <a:r>
              <a:rPr lang="en-AU" sz="2400" dirty="0">
                <a:latin typeface="Arial" charset="0"/>
                <a:cs typeface="Arial" charset="0"/>
              </a:rPr>
              <a:t>No heat is transferred from the updraft plume by radiation or conduction </a:t>
            </a:r>
          </a:p>
          <a:p>
            <a:pPr marL="285750" indent="-285750" algn="just" eaLnBrk="1" hangingPunct="1">
              <a:buFont typeface="Arial" panose="020B0604020202020204" pitchFamily="34" charset="0"/>
              <a:buChar char="•"/>
              <a:defRPr/>
            </a:pPr>
            <a:r>
              <a:rPr lang="en-AU" sz="2400" dirty="0">
                <a:latin typeface="Arial" charset="0"/>
                <a:cs typeface="Arial" charset="0"/>
              </a:rPr>
              <a:t>There is no mixing of the plume air with the surrounding atmosphere</a:t>
            </a:r>
          </a:p>
          <a:p>
            <a:pPr algn="just" eaLnBrk="1" hangingPunct="1">
              <a:defRPr/>
            </a:pPr>
            <a:r>
              <a:rPr lang="en-AU" sz="2400" dirty="0">
                <a:latin typeface="Arial" charset="0"/>
                <a:cs typeface="Arial" charset="0"/>
              </a:rPr>
              <a:t>This is an approximation of what happens within an updraft vortex.</a:t>
            </a:r>
          </a:p>
          <a:p>
            <a:pPr algn="just" eaLnBrk="1" hangingPunct="1">
              <a:defRPr/>
            </a:pPr>
            <a:endParaRPr lang="en-AU" sz="1200" dirty="0">
              <a:latin typeface="Arial" charset="0"/>
              <a:cs typeface="Arial" charset="0"/>
            </a:endParaRPr>
          </a:p>
          <a:p>
            <a:pPr algn="just" eaLnBrk="1" hangingPunct="1">
              <a:defRPr/>
            </a:pPr>
            <a:r>
              <a:rPr lang="en-AU" sz="2400" dirty="0">
                <a:latin typeface="Arial" charset="0"/>
                <a:cs typeface="Arial" charset="0"/>
              </a:rPr>
              <a:t>Oxygen and nitrogen, which together make up 98% of the atmospheric air, have very low emissivities in the frequency band (infra-red) where radiation would  otherwise  occur. </a:t>
            </a:r>
          </a:p>
          <a:p>
            <a:pPr algn="just" eaLnBrk="1" hangingPunct="1">
              <a:defRPr/>
            </a:pPr>
            <a:r>
              <a:rPr lang="en-AU" sz="2400" dirty="0">
                <a:latin typeface="Arial" charset="0"/>
                <a:cs typeface="Arial" charset="0"/>
              </a:rPr>
              <a:t>As discussed, the vortex mechanism acts to sequester the plume from the surrounding atmosphere, thus severely limiting conduction and mixing.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fade">
                                      <p:cBhvr>
                                        <p:cTn id="1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90725" y="2170113"/>
            <a:ext cx="4368800" cy="3365500"/>
          </a:xfrm>
          <a:custGeom>
            <a:avLst/>
            <a:gdLst>
              <a:gd name="connsiteX0" fmla="*/ 0 w 5889812"/>
              <a:gd name="connsiteY0" fmla="*/ 0 h 4518211"/>
              <a:gd name="connsiteX1" fmla="*/ 1129553 w 5889812"/>
              <a:gd name="connsiteY1" fmla="*/ 13447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 name="connsiteX0" fmla="*/ 0 w 5889812"/>
              <a:gd name="connsiteY0" fmla="*/ 0 h 4518211"/>
              <a:gd name="connsiteX1" fmla="*/ 1918340 w 5889812"/>
              <a:gd name="connsiteY1" fmla="*/ 26992 h 4518211"/>
              <a:gd name="connsiteX2" fmla="*/ 5069541 w 5889812"/>
              <a:gd name="connsiteY2" fmla="*/ 3859305 h 4518211"/>
              <a:gd name="connsiteX3" fmla="*/ 5889812 w 5889812"/>
              <a:gd name="connsiteY3" fmla="*/ 4518211 h 4518211"/>
              <a:gd name="connsiteX4" fmla="*/ 5607423 w 5889812"/>
              <a:gd name="connsiteY4" fmla="*/ 4518211 h 4518211"/>
              <a:gd name="connsiteX5" fmla="*/ 0 w 5889812"/>
              <a:gd name="connsiteY5" fmla="*/ 0 h 451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812" h="4518211">
                <a:moveTo>
                  <a:pt x="0" y="0"/>
                </a:moveTo>
                <a:lnTo>
                  <a:pt x="1918340" y="26992"/>
                </a:lnTo>
                <a:lnTo>
                  <a:pt x="5069541" y="3859305"/>
                </a:lnTo>
                <a:lnTo>
                  <a:pt x="5889812" y="4518211"/>
                </a:lnTo>
                <a:lnTo>
                  <a:pt x="5607423" y="4518211"/>
                </a:lnTo>
                <a:lnTo>
                  <a:pt x="0" y="0"/>
                </a:lnTo>
                <a:close/>
              </a:path>
            </a:pathLst>
          </a:custGeom>
          <a:solidFill>
            <a:srgbClr val="4F81BD">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endParaRPr lang="en-AU" dirty="0">
              <a:solidFill>
                <a:prstClr val="white"/>
              </a:solidFill>
            </a:endParaRPr>
          </a:p>
        </p:txBody>
      </p:sp>
      <p:sp>
        <p:nvSpPr>
          <p:cNvPr id="4" name="Rectangle 3"/>
          <p:cNvSpPr/>
          <p:nvPr/>
        </p:nvSpPr>
        <p:spPr>
          <a:xfrm>
            <a:off x="1601788" y="1808163"/>
            <a:ext cx="5886450" cy="3714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5" name="Straight Connector 4"/>
          <p:cNvCxnSpPr/>
          <p:nvPr/>
        </p:nvCxnSpPr>
        <p:spPr>
          <a:xfrm flipH="1" flipV="1">
            <a:off x="2160588" y="2170113"/>
            <a:ext cx="4176712" cy="33274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1976438" y="2170113"/>
            <a:ext cx="4173537" cy="3352800"/>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3" idx="2"/>
            <a:endCxn id="3" idx="1"/>
          </p:cNvCxnSpPr>
          <p:nvPr/>
        </p:nvCxnSpPr>
        <p:spPr>
          <a:xfrm flipH="1" flipV="1">
            <a:off x="3413125" y="2190750"/>
            <a:ext cx="2336800" cy="2854325"/>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2471" name="TextBox 7"/>
          <p:cNvSpPr txBox="1">
            <a:spLocks noChangeArrowheads="1"/>
          </p:cNvSpPr>
          <p:nvPr/>
        </p:nvSpPr>
        <p:spPr bwMode="auto">
          <a:xfrm>
            <a:off x="1789113" y="3376613"/>
            <a:ext cx="155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Sounding temperature</a:t>
            </a:r>
          </a:p>
        </p:txBody>
      </p:sp>
      <p:cxnSp>
        <p:nvCxnSpPr>
          <p:cNvPr id="9" name="Straight Arrow Connector 8"/>
          <p:cNvCxnSpPr/>
          <p:nvPr/>
        </p:nvCxnSpPr>
        <p:spPr>
          <a:xfrm flipV="1">
            <a:off x="2671763" y="3098800"/>
            <a:ext cx="428625"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317875" y="2663825"/>
            <a:ext cx="990600" cy="41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474" name="TextBox 10"/>
          <p:cNvSpPr txBox="1">
            <a:spLocks noChangeArrowheads="1"/>
          </p:cNvSpPr>
          <p:nvPr/>
        </p:nvSpPr>
        <p:spPr bwMode="auto">
          <a:xfrm>
            <a:off x="4357688" y="2530475"/>
            <a:ext cx="1792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Dry adiabat</a:t>
            </a:r>
          </a:p>
        </p:txBody>
      </p:sp>
      <p:cxnSp>
        <p:nvCxnSpPr>
          <p:cNvPr id="12" name="Straight Arrow Connector 11"/>
          <p:cNvCxnSpPr/>
          <p:nvPr/>
        </p:nvCxnSpPr>
        <p:spPr>
          <a:xfrm flipH="1">
            <a:off x="4500563" y="3289300"/>
            <a:ext cx="541337" cy="22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476" name="TextBox 12"/>
          <p:cNvSpPr txBox="1">
            <a:spLocks noChangeArrowheads="1"/>
          </p:cNvSpPr>
          <p:nvPr/>
        </p:nvSpPr>
        <p:spPr bwMode="auto">
          <a:xfrm>
            <a:off x="4979988" y="3076575"/>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Moist adiabat</a:t>
            </a:r>
          </a:p>
        </p:txBody>
      </p:sp>
      <p:sp>
        <p:nvSpPr>
          <p:cNvPr id="14" name="TextBox 13"/>
          <p:cNvSpPr txBox="1"/>
          <p:nvPr/>
        </p:nvSpPr>
        <p:spPr>
          <a:xfrm>
            <a:off x="1189533" y="4174330"/>
            <a:ext cx="461665" cy="1198887"/>
          </a:xfrm>
          <a:prstGeom prst="rect">
            <a:avLst/>
          </a:prstGeom>
          <a:noFill/>
        </p:spPr>
        <p:txBody>
          <a:bodyPr vert="vert270">
            <a:spAutoFit/>
          </a:bodyPr>
          <a:lstStyle/>
          <a:p>
            <a:pPr eaLnBrk="1" hangingPunct="1">
              <a:defRPr/>
            </a:pPr>
            <a:r>
              <a:rPr lang="en-AU" b="1" dirty="0">
                <a:solidFill>
                  <a:prstClr val="black"/>
                </a:solidFill>
                <a:latin typeface="Arial" charset="0"/>
                <a:cs typeface="Arial" charset="0"/>
              </a:rPr>
              <a:t>Altitude</a:t>
            </a:r>
          </a:p>
        </p:txBody>
      </p:sp>
      <p:cxnSp>
        <p:nvCxnSpPr>
          <p:cNvPr id="15" name="Straight Arrow Connector 14"/>
          <p:cNvCxnSpPr/>
          <p:nvPr/>
        </p:nvCxnSpPr>
        <p:spPr>
          <a:xfrm flipV="1">
            <a:off x="1382713" y="3155950"/>
            <a:ext cx="0" cy="900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479" name="TextBox 15"/>
          <p:cNvSpPr txBox="1">
            <a:spLocks noChangeArrowheads="1"/>
          </p:cNvSpPr>
          <p:nvPr/>
        </p:nvSpPr>
        <p:spPr bwMode="auto">
          <a:xfrm>
            <a:off x="2465388" y="5592763"/>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000000"/>
                </a:solidFill>
              </a:rPr>
              <a:t>Temperature</a:t>
            </a:r>
          </a:p>
        </p:txBody>
      </p:sp>
      <p:cxnSp>
        <p:nvCxnSpPr>
          <p:cNvPr id="17" name="Straight Arrow Connector 16"/>
          <p:cNvCxnSpPr/>
          <p:nvPr/>
        </p:nvCxnSpPr>
        <p:spPr>
          <a:xfrm>
            <a:off x="3813175" y="5748338"/>
            <a:ext cx="1676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01788" y="2170113"/>
            <a:ext cx="1498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976438" y="5373688"/>
            <a:ext cx="0" cy="123825"/>
          </a:xfrm>
          <a:prstGeom prst="line">
            <a:avLst/>
          </a:prstGeom>
        </p:spPr>
        <p:style>
          <a:lnRef idx="1">
            <a:schemeClr val="accent1"/>
          </a:lnRef>
          <a:fillRef idx="0">
            <a:schemeClr val="accent1"/>
          </a:fillRef>
          <a:effectRef idx="0">
            <a:schemeClr val="accent1"/>
          </a:effectRef>
          <a:fontRef idx="minor">
            <a:schemeClr val="tx1"/>
          </a:fontRef>
        </p:style>
      </p:cxnSp>
      <p:sp>
        <p:nvSpPr>
          <p:cNvPr id="62483" name="TextBox 22"/>
          <p:cNvSpPr txBox="1">
            <a:spLocks noChangeArrowheads="1"/>
          </p:cNvSpPr>
          <p:nvPr/>
        </p:nvSpPr>
        <p:spPr bwMode="auto">
          <a:xfrm>
            <a:off x="1601788" y="5592763"/>
            <a:ext cx="70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-70C</a:t>
            </a:r>
          </a:p>
        </p:txBody>
      </p:sp>
      <p:sp>
        <p:nvSpPr>
          <p:cNvPr id="62484" name="TextBox 23"/>
          <p:cNvSpPr txBox="1">
            <a:spLocks noChangeArrowheads="1"/>
          </p:cNvSpPr>
          <p:nvPr/>
        </p:nvSpPr>
        <p:spPr bwMode="auto">
          <a:xfrm>
            <a:off x="1189038" y="2009775"/>
            <a:ext cx="811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10 k</a:t>
            </a:r>
          </a:p>
        </p:txBody>
      </p:sp>
      <p:cxnSp>
        <p:nvCxnSpPr>
          <p:cNvPr id="25" name="Straight Connector 24"/>
          <p:cNvCxnSpPr/>
          <p:nvPr/>
        </p:nvCxnSpPr>
        <p:spPr>
          <a:xfrm>
            <a:off x="1973263" y="1892300"/>
            <a:ext cx="6350" cy="3365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813175" y="2663825"/>
            <a:ext cx="1962150" cy="7127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48338" y="2532063"/>
            <a:ext cx="1970087" cy="646112"/>
          </a:xfrm>
          <a:prstGeom prst="rect">
            <a:avLst/>
          </a:prstGeom>
          <a:noFill/>
        </p:spPr>
        <p:txBody>
          <a:bodyPr>
            <a:spAutoFit/>
          </a:bodyPr>
          <a:lstStyle/>
          <a:p>
            <a:pPr eaLnBrk="1" hangingPunct="1">
              <a:defRPr/>
            </a:pPr>
            <a:r>
              <a:rPr lang="en-AU" sz="1500" b="1" dirty="0">
                <a:solidFill>
                  <a:srgbClr val="385D8A"/>
                </a:solidFill>
                <a:latin typeface="Arial" charset="0"/>
                <a:cs typeface="Arial" charset="0"/>
              </a:rPr>
              <a:t>CAPE</a:t>
            </a:r>
          </a:p>
          <a:p>
            <a:pPr eaLnBrk="1" hangingPunct="1">
              <a:defRPr/>
            </a:pPr>
            <a:r>
              <a:rPr lang="en-AU" sz="1050" b="1" dirty="0">
                <a:solidFill>
                  <a:srgbClr val="385D8A"/>
                </a:solidFill>
                <a:latin typeface="Arial" charset="0"/>
                <a:cs typeface="Arial" charset="0"/>
              </a:rPr>
              <a:t>Convective available potential energy </a:t>
            </a:r>
          </a:p>
        </p:txBody>
      </p:sp>
      <p:sp>
        <p:nvSpPr>
          <p:cNvPr id="28" name="TextBox 27"/>
          <p:cNvSpPr txBox="1"/>
          <p:nvPr/>
        </p:nvSpPr>
        <p:spPr>
          <a:xfrm>
            <a:off x="557213" y="1974850"/>
            <a:ext cx="514350" cy="3683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a:cs typeface="+mn-cs"/>
              </a:rPr>
              <a:t>EL</a:t>
            </a:r>
          </a:p>
        </p:txBody>
      </p:sp>
      <p:sp>
        <p:nvSpPr>
          <p:cNvPr id="30" name="TextBox 29"/>
          <p:cNvSpPr txBox="1"/>
          <p:nvPr/>
        </p:nvSpPr>
        <p:spPr>
          <a:xfrm>
            <a:off x="5203825" y="1808163"/>
            <a:ext cx="2284413" cy="647700"/>
          </a:xfrm>
          <a:prstGeom prst="rect">
            <a:avLst/>
          </a:prstGeom>
          <a:noFill/>
        </p:spPr>
        <p:txBody>
          <a:bodyPr>
            <a:spAutoFit/>
          </a:bodyPr>
          <a:lstStyle/>
          <a:p>
            <a:pPr eaLnBrk="1" fontAlgn="auto" hangingPunct="1">
              <a:spcBef>
                <a:spcPts val="0"/>
              </a:spcBef>
              <a:spcAft>
                <a:spcPts val="0"/>
              </a:spcAft>
              <a:defRPr/>
            </a:pPr>
            <a:r>
              <a:rPr lang="en-AU" b="1" dirty="0">
                <a:solidFill>
                  <a:srgbClr val="FF0000"/>
                </a:solidFill>
                <a:latin typeface="Calibri"/>
                <a:cs typeface="+mn-cs"/>
              </a:rPr>
              <a:t>Tropical – warm and humid</a:t>
            </a:r>
          </a:p>
        </p:txBody>
      </p:sp>
      <p:sp>
        <p:nvSpPr>
          <p:cNvPr id="32" name="Right Arrow 31"/>
          <p:cNvSpPr/>
          <p:nvPr/>
        </p:nvSpPr>
        <p:spPr>
          <a:xfrm rot="16200000">
            <a:off x="5994400" y="5581650"/>
            <a:ext cx="439738" cy="4206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3" name="Right Arrow 32"/>
          <p:cNvSpPr/>
          <p:nvPr/>
        </p:nvSpPr>
        <p:spPr>
          <a:xfrm rot="16200000">
            <a:off x="2270125" y="1217613"/>
            <a:ext cx="1022350" cy="8445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4" name="Right Arrow 33"/>
          <p:cNvSpPr/>
          <p:nvPr/>
        </p:nvSpPr>
        <p:spPr>
          <a:xfrm rot="16200000">
            <a:off x="6694488" y="5532438"/>
            <a:ext cx="747712" cy="754062"/>
          </a:xfrm>
          <a:prstGeom prst="rightArrow">
            <a:avLst/>
          </a:prstGeom>
          <a:solidFill>
            <a:srgbClr val="4F81BD"/>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5" name="TextBox 34"/>
          <p:cNvSpPr txBox="1">
            <a:spLocks noChangeArrowheads="1"/>
          </p:cNvSpPr>
          <p:nvPr/>
        </p:nvSpPr>
        <p:spPr bwMode="auto">
          <a:xfrm>
            <a:off x="2359025" y="6011863"/>
            <a:ext cx="341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Heat energy from geothermal</a:t>
            </a:r>
          </a:p>
        </p:txBody>
      </p:sp>
      <p:sp>
        <p:nvSpPr>
          <p:cNvPr id="36" name="TextBox 35"/>
          <p:cNvSpPr txBox="1">
            <a:spLocks noChangeArrowheads="1"/>
          </p:cNvSpPr>
          <p:nvPr/>
        </p:nvSpPr>
        <p:spPr bwMode="auto">
          <a:xfrm>
            <a:off x="827088" y="6424613"/>
            <a:ext cx="562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Heat energy from atmospheric water vapour</a:t>
            </a:r>
          </a:p>
        </p:txBody>
      </p:sp>
      <p:cxnSp>
        <p:nvCxnSpPr>
          <p:cNvPr id="38" name="Straight Arrow Connector 37"/>
          <p:cNvCxnSpPr/>
          <p:nvPr/>
        </p:nvCxnSpPr>
        <p:spPr>
          <a:xfrm flipV="1">
            <a:off x="5489575" y="5986463"/>
            <a:ext cx="608013" cy="209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407025" y="6105525"/>
            <a:ext cx="1370013" cy="504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a:spLocks noChangeArrowheads="1"/>
          </p:cNvSpPr>
          <p:nvPr/>
        </p:nvSpPr>
        <p:spPr bwMode="auto">
          <a:xfrm>
            <a:off x="3584575" y="1176338"/>
            <a:ext cx="5319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Heat radiated to Space from top of troposphere</a:t>
            </a:r>
          </a:p>
        </p:txBody>
      </p:sp>
      <p:sp>
        <p:nvSpPr>
          <p:cNvPr id="62498" name="TextBox 42"/>
          <p:cNvSpPr txBox="1">
            <a:spLocks noChangeArrowheads="1"/>
          </p:cNvSpPr>
          <p:nvPr/>
        </p:nvSpPr>
        <p:spPr bwMode="auto">
          <a:xfrm>
            <a:off x="219075" y="68263"/>
            <a:ext cx="87264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800" b="1"/>
              <a:t>The Vortex Engine can leverage heat transfer by use of the energy of atmospheric water vapour </a:t>
            </a:r>
          </a:p>
        </p:txBody>
      </p:sp>
      <p:sp>
        <p:nvSpPr>
          <p:cNvPr id="62499" name="TextBox 19"/>
          <p:cNvSpPr txBox="1">
            <a:spLocks noChangeArrowheads="1"/>
          </p:cNvSpPr>
          <p:nvPr/>
        </p:nvSpPr>
        <p:spPr bwMode="auto">
          <a:xfrm>
            <a:off x="5673725" y="5522913"/>
            <a:ext cx="61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30C</a:t>
            </a:r>
          </a:p>
        </p:txBody>
      </p:sp>
      <p:sp>
        <p:nvSpPr>
          <p:cNvPr id="62500" name="TextBox 28"/>
          <p:cNvSpPr txBox="1">
            <a:spLocks noChangeArrowheads="1"/>
          </p:cNvSpPr>
          <p:nvPr/>
        </p:nvSpPr>
        <p:spPr bwMode="auto">
          <a:xfrm>
            <a:off x="6245225" y="5535613"/>
            <a:ext cx="84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90C</a:t>
            </a:r>
          </a:p>
        </p:txBody>
      </p:sp>
      <p:cxnSp>
        <p:nvCxnSpPr>
          <p:cNvPr id="18" name="Straight Arrow Connector 17"/>
          <p:cNvCxnSpPr>
            <a:stCxn id="41" idx="1"/>
            <a:endCxn id="33" idx="2"/>
          </p:cNvCxnSpPr>
          <p:nvPr/>
        </p:nvCxnSpPr>
        <p:spPr>
          <a:xfrm flipH="1">
            <a:off x="3203575" y="1360488"/>
            <a:ext cx="381000" cy="192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p:bldP spid="36" grpId="0"/>
      <p:bldP spid="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http://blogs.agu.org/wildwildscience/files/2011/10/adiabatic01.jpg"/>
          <p:cNvPicPr>
            <a:picLocks noChangeAspect="1" noChangeArrowheads="1"/>
          </p:cNvPicPr>
          <p:nvPr/>
        </p:nvPicPr>
        <p:blipFill>
          <a:blip r:embed="rId2">
            <a:extLst>
              <a:ext uri="{28A0092B-C50C-407E-A947-70E740481C1C}">
                <a14:useLocalDpi xmlns:a14="http://schemas.microsoft.com/office/drawing/2010/main" val="0"/>
              </a:ext>
            </a:extLst>
          </a:blip>
          <a:srcRect r="-2222"/>
          <a:stretch>
            <a:fillRect/>
          </a:stretch>
        </p:blipFill>
        <p:spPr bwMode="auto">
          <a:xfrm>
            <a:off x="755650" y="188913"/>
            <a:ext cx="7777163"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8"/>
          <p:cNvSpPr txBox="1">
            <a:spLocks noChangeArrowheads="1"/>
          </p:cNvSpPr>
          <p:nvPr/>
        </p:nvSpPr>
        <p:spPr bwMode="auto">
          <a:xfrm>
            <a:off x="6443663" y="3644900"/>
            <a:ext cx="1058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(LCL)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estofex.org/guide/pics/1_1_sound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84200"/>
            <a:ext cx="7058025"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flipV="1">
            <a:off x="2124075" y="5707063"/>
            <a:ext cx="5211763" cy="169862"/>
          </a:xfrm>
          <a:prstGeom prst="rect">
            <a:avLst/>
          </a:prstGeom>
          <a:solidFill>
            <a:srgbClr val="FAC090">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 name="Right Arrow 2"/>
          <p:cNvSpPr/>
          <p:nvPr/>
        </p:nvSpPr>
        <p:spPr>
          <a:xfrm rot="10800000">
            <a:off x="7488238" y="5408613"/>
            <a:ext cx="647700" cy="792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a:spLocks noChangeArrowheads="1"/>
          </p:cNvSpPr>
          <p:nvPr/>
        </p:nvSpPr>
        <p:spPr bwMode="auto">
          <a:xfrm>
            <a:off x="7380288" y="4475163"/>
            <a:ext cx="1512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Inversion layer</a:t>
            </a:r>
          </a:p>
        </p:txBody>
      </p:sp>
      <p:sp>
        <p:nvSpPr>
          <p:cNvPr id="64518" name="TextBox 4"/>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“Speed Bumps” in the temperature profile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763"/>
            <a:ext cx="8229600" cy="1143000"/>
          </a:xfrm>
        </p:spPr>
        <p:txBody>
          <a:bodyPr/>
          <a:lstStyle/>
          <a:p>
            <a:r>
              <a:rPr lang="en-US" altLang="en-US" b="1"/>
              <a:t>The Energy Content of Atmospheric Water Vapour</a:t>
            </a:r>
            <a:endParaRPr lang="en-AU" altLang="en-US"/>
          </a:p>
        </p:txBody>
      </p:sp>
      <p:sp>
        <p:nvSpPr>
          <p:cNvPr id="3" name="Content Placeholder 2"/>
          <p:cNvSpPr>
            <a:spLocks noGrp="1"/>
          </p:cNvSpPr>
          <p:nvPr>
            <p:ph idx="1"/>
          </p:nvPr>
        </p:nvSpPr>
        <p:spPr/>
        <p:txBody>
          <a:bodyPr/>
          <a:lstStyle/>
          <a:p>
            <a:pPr marL="0" indent="4763" algn="just" eaLnBrk="1" hangingPunct="1">
              <a:lnSpc>
                <a:spcPct val="80000"/>
              </a:lnSpc>
              <a:buFontTx/>
              <a:buNone/>
              <a:defRPr/>
            </a:pPr>
            <a:r>
              <a:rPr lang="en-US" sz="2200" b="1" dirty="0"/>
              <a:t>It has been estimated that the Earth’s atmosphere holds in the region of 12,900 cubic kilometres of water in the form of water vapour</a:t>
            </a:r>
            <a:r>
              <a:rPr lang="en-US" sz="2200" dirty="0"/>
              <a:t> </a:t>
            </a:r>
          </a:p>
          <a:p>
            <a:pPr marL="0" indent="4763" algn="just" eaLnBrk="1" hangingPunct="1">
              <a:lnSpc>
                <a:spcPct val="80000"/>
              </a:lnSpc>
              <a:buFontTx/>
              <a:buNone/>
              <a:defRPr/>
            </a:pPr>
            <a:r>
              <a:rPr lang="en-US" sz="1600" i="1" dirty="0"/>
              <a:t>(ref: The Case for Alternative Fresh Water Sources;              D Beysens &amp; I Milimouk; Secheresse; Dec. 2000).</a:t>
            </a:r>
          </a:p>
          <a:p>
            <a:pPr marL="0" indent="4763" algn="just" eaLnBrk="1" hangingPunct="1">
              <a:lnSpc>
                <a:spcPct val="80000"/>
              </a:lnSpc>
              <a:buFontTx/>
              <a:buNone/>
              <a:defRPr/>
            </a:pPr>
            <a:endParaRPr lang="en-US" sz="1600" i="1" dirty="0"/>
          </a:p>
          <a:p>
            <a:pPr marL="0" indent="4763" algn="just" eaLnBrk="1" hangingPunct="1">
              <a:lnSpc>
                <a:spcPct val="80000"/>
              </a:lnSpc>
              <a:buFontTx/>
              <a:buNone/>
              <a:defRPr/>
            </a:pPr>
            <a:r>
              <a:rPr lang="en-US" sz="2200" b="1" dirty="0"/>
              <a:t>Based on the 10:1 rule of thumb, this then has the energy content equivalent to about 1,200 cubic kilometres of fuel oil, and a significant percentage of this can be sustainably “harvested,” mostly for lifting water to an altitude where precipitation can be initiated, radiating heat to Space, but also a significant percentage for non-polluting electrical power generation.</a:t>
            </a:r>
            <a:r>
              <a:rPr lang="en-US" sz="2200" dirty="0"/>
              <a:t> </a:t>
            </a:r>
          </a:p>
          <a:p>
            <a:pPr marL="0" indent="4763" algn="just" eaLnBrk="1" hangingPunct="1">
              <a:lnSpc>
                <a:spcPct val="80000"/>
              </a:lnSpc>
              <a:buFontTx/>
              <a:buNone/>
              <a:defRPr/>
            </a:pPr>
            <a:endParaRPr lang="en-US" sz="2200" dirty="0"/>
          </a:p>
          <a:p>
            <a:pPr marL="0" indent="4763" algn="just" eaLnBrk="1" hangingPunct="1">
              <a:lnSpc>
                <a:spcPct val="80000"/>
              </a:lnSpc>
              <a:spcBef>
                <a:spcPct val="50000"/>
              </a:spcBef>
              <a:buFontTx/>
              <a:buNone/>
              <a:defRPr/>
            </a:pPr>
            <a:r>
              <a:rPr lang="en-US" sz="2200" b="1" dirty="0"/>
              <a:t>The vortex engine principle, invented independently by Australian physicist Norman Louat and Canadian engineer Louis Michaud  is designed to achieve these aims.</a:t>
            </a:r>
          </a:p>
          <a:p>
            <a:pPr>
              <a:buFont typeface="Arial" charset="0"/>
              <a:buChar char="•"/>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upload.wikimedia.org/wikipedia/commons/thumb/d/df/Meteorology_thermodynamic_en.svg/336px-Meteorology_thermodynamic_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6375"/>
            <a:ext cx="41767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506913" y="3375025"/>
            <a:ext cx="4392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The </a:t>
            </a:r>
            <a:r>
              <a:rPr lang="en-AU" altLang="en-US" b="1"/>
              <a:t>level of free convection</a:t>
            </a:r>
            <a:r>
              <a:rPr lang="en-AU" altLang="en-US"/>
              <a:t> (</a:t>
            </a:r>
            <a:r>
              <a:rPr lang="en-AU" altLang="en-US" b="1"/>
              <a:t>LFC</a:t>
            </a:r>
            <a:r>
              <a:rPr lang="en-AU" altLang="en-US"/>
              <a:t>) is the altitude in the atmosphere where the temperature of the environment decreases faster than the moist adiabatic lapse rate of a saturated air parcel at the same level.</a:t>
            </a:r>
          </a:p>
        </p:txBody>
      </p:sp>
      <p:sp>
        <p:nvSpPr>
          <p:cNvPr id="3" name="TextBox 2"/>
          <p:cNvSpPr txBox="1">
            <a:spLocks noChangeArrowheads="1"/>
          </p:cNvSpPr>
          <p:nvPr/>
        </p:nvSpPr>
        <p:spPr bwMode="auto">
          <a:xfrm>
            <a:off x="4533900" y="206375"/>
            <a:ext cx="4392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Diagram showing an air parcel path when raised along A-B-C-E compared to the surrounding air mass Temperature (T) and dew point temperature (Tw)</a:t>
            </a:r>
          </a:p>
        </p:txBody>
      </p:sp>
      <p:cxnSp>
        <p:nvCxnSpPr>
          <p:cNvPr id="5" name="Straight Connector 4"/>
          <p:cNvCxnSpPr/>
          <p:nvPr/>
        </p:nvCxnSpPr>
        <p:spPr>
          <a:xfrm>
            <a:off x="179388" y="6381750"/>
            <a:ext cx="3887787" cy="0"/>
          </a:xfrm>
          <a:prstGeom prst="line">
            <a:avLst/>
          </a:prstGeom>
        </p:spPr>
        <p:style>
          <a:lnRef idx="1">
            <a:schemeClr val="accent1"/>
          </a:lnRef>
          <a:fillRef idx="0">
            <a:schemeClr val="accent1"/>
          </a:fillRef>
          <a:effectRef idx="0">
            <a:schemeClr val="accent1"/>
          </a:effectRef>
          <a:fontRef idx="minor">
            <a:schemeClr val="tx1"/>
          </a:fontRef>
        </p:style>
      </p:cxnSp>
      <p:sp>
        <p:nvSpPr>
          <p:cNvPr id="65542" name="TextBox 5"/>
          <p:cNvSpPr txBox="1">
            <a:spLocks noChangeArrowheads="1"/>
          </p:cNvSpPr>
          <p:nvPr/>
        </p:nvSpPr>
        <p:spPr bwMode="auto">
          <a:xfrm>
            <a:off x="4140200" y="6165850"/>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T</a:t>
            </a:r>
          </a:p>
        </p:txBody>
      </p:sp>
      <p:cxnSp>
        <p:nvCxnSpPr>
          <p:cNvPr id="8" name="Straight Arrow Connector 7"/>
          <p:cNvCxnSpPr/>
          <p:nvPr/>
        </p:nvCxnSpPr>
        <p:spPr>
          <a:xfrm flipV="1">
            <a:off x="179388" y="188913"/>
            <a:ext cx="0" cy="6192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484438" y="5589588"/>
            <a:ext cx="1295400" cy="773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371600" y="1143000"/>
            <a:ext cx="1171575" cy="4464050"/>
          </a:xfrm>
          <a:custGeom>
            <a:avLst/>
            <a:gdLst>
              <a:gd name="connsiteX0" fmla="*/ 1129553 w 1158486"/>
              <a:gd name="connsiteY0" fmla="*/ 4450976 h 4450976"/>
              <a:gd name="connsiteX1" fmla="*/ 1143000 w 1158486"/>
              <a:gd name="connsiteY1" fmla="*/ 3429000 h 4450976"/>
              <a:gd name="connsiteX2" fmla="*/ 941294 w 1158486"/>
              <a:gd name="connsiteY2" fmla="*/ 2178424 h 4450976"/>
              <a:gd name="connsiteX3" fmla="*/ 537882 w 1158486"/>
              <a:gd name="connsiteY3" fmla="*/ 874059 h 4450976"/>
              <a:gd name="connsiteX4" fmla="*/ 0 w 1158486"/>
              <a:gd name="connsiteY4" fmla="*/ 0 h 4450976"/>
              <a:gd name="connsiteX0" fmla="*/ 1129553 w 1158486"/>
              <a:gd name="connsiteY0" fmla="*/ 4464423 h 4464423"/>
              <a:gd name="connsiteX1" fmla="*/ 1143000 w 1158486"/>
              <a:gd name="connsiteY1" fmla="*/ 3429000 h 4464423"/>
              <a:gd name="connsiteX2" fmla="*/ 941294 w 1158486"/>
              <a:gd name="connsiteY2" fmla="*/ 2178424 h 4464423"/>
              <a:gd name="connsiteX3" fmla="*/ 537882 w 1158486"/>
              <a:gd name="connsiteY3" fmla="*/ 874059 h 4464423"/>
              <a:gd name="connsiteX4" fmla="*/ 0 w 1158486"/>
              <a:gd name="connsiteY4" fmla="*/ 0 h 4464423"/>
              <a:gd name="connsiteX0" fmla="*/ 1156447 w 1171868"/>
              <a:gd name="connsiteY0" fmla="*/ 4464423 h 4464423"/>
              <a:gd name="connsiteX1" fmla="*/ 1143000 w 1171868"/>
              <a:gd name="connsiteY1" fmla="*/ 3429000 h 4464423"/>
              <a:gd name="connsiteX2" fmla="*/ 941294 w 1171868"/>
              <a:gd name="connsiteY2" fmla="*/ 2178424 h 4464423"/>
              <a:gd name="connsiteX3" fmla="*/ 537882 w 1171868"/>
              <a:gd name="connsiteY3" fmla="*/ 874059 h 4464423"/>
              <a:gd name="connsiteX4" fmla="*/ 0 w 1171868"/>
              <a:gd name="connsiteY4" fmla="*/ 0 h 4464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868" h="4464423">
                <a:moveTo>
                  <a:pt x="1156447" y="4464423"/>
                </a:moveTo>
                <a:cubicBezTo>
                  <a:pt x="1178859" y="4142814"/>
                  <a:pt x="1178859" y="3810000"/>
                  <a:pt x="1143000" y="3429000"/>
                </a:cubicBezTo>
                <a:cubicBezTo>
                  <a:pt x="1107141" y="3048000"/>
                  <a:pt x="1042147" y="2604248"/>
                  <a:pt x="941294" y="2178424"/>
                </a:cubicBezTo>
                <a:cubicBezTo>
                  <a:pt x="840441" y="1752600"/>
                  <a:pt x="694764" y="1237130"/>
                  <a:pt x="537882" y="874059"/>
                </a:cubicBezTo>
                <a:cubicBezTo>
                  <a:pt x="381000" y="510988"/>
                  <a:pt x="190500" y="255494"/>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4" name="TextBox 13"/>
          <p:cNvSpPr txBox="1">
            <a:spLocks noChangeArrowheads="1"/>
          </p:cNvSpPr>
          <p:nvPr/>
        </p:nvSpPr>
        <p:spPr bwMode="auto">
          <a:xfrm>
            <a:off x="4535488" y="5214938"/>
            <a:ext cx="4249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CAPE</a:t>
            </a:r>
            <a:r>
              <a:rPr lang="en-AU" altLang="en-US"/>
              <a:t> = convective available potential energy</a:t>
            </a:r>
          </a:p>
          <a:p>
            <a:pPr eaLnBrk="1" hangingPunct="1"/>
            <a:endParaRPr lang="en-AU" altLang="en-US"/>
          </a:p>
          <a:p>
            <a:pPr eaLnBrk="1" hangingPunct="1"/>
            <a:r>
              <a:rPr lang="en-AU" altLang="en-US" b="1">
                <a:solidFill>
                  <a:srgbClr val="FF0000"/>
                </a:solidFill>
              </a:rPr>
              <a:t>CIN = Convective inhibition</a:t>
            </a:r>
          </a:p>
        </p:txBody>
      </p:sp>
      <p:sp>
        <p:nvSpPr>
          <p:cNvPr id="13" name="TextBox 12"/>
          <p:cNvSpPr txBox="1">
            <a:spLocks noChangeArrowheads="1"/>
          </p:cNvSpPr>
          <p:nvPr/>
        </p:nvSpPr>
        <p:spPr bwMode="auto">
          <a:xfrm>
            <a:off x="4506913" y="1374775"/>
            <a:ext cx="4392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t>An air parcel heated by the earth follows a dry adiabat up to the LCL</a:t>
            </a:r>
          </a:p>
          <a:p>
            <a:pPr eaLnBrk="1" hangingPunct="1"/>
            <a:r>
              <a:rPr lang="en-AU" altLang="en-US"/>
              <a:t> </a:t>
            </a:r>
          </a:p>
          <a:p>
            <a:pPr eaLnBrk="1" hangingPunct="1"/>
            <a:r>
              <a:rPr lang="en-AU" altLang="en-US"/>
              <a:t>and then a moist  adiabat up to the EL (equilibrium level) at the top of the troposphere</a:t>
            </a:r>
          </a:p>
        </p:txBody>
      </p:sp>
      <p:cxnSp>
        <p:nvCxnSpPr>
          <p:cNvPr id="7" name="Straight Connector 6"/>
          <p:cNvCxnSpPr/>
          <p:nvPr/>
        </p:nvCxnSpPr>
        <p:spPr>
          <a:xfrm>
            <a:off x="0" y="1143000"/>
            <a:ext cx="1371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2">
            <a:extLst>
              <a:ext uri="{28A0092B-C50C-407E-A947-70E740481C1C}">
                <a14:useLocalDpi xmlns:a14="http://schemas.microsoft.com/office/drawing/2010/main" val="0"/>
              </a:ext>
            </a:extLst>
          </a:blip>
          <a:srcRect l="9210" t="39957" r="65132" b="13281"/>
          <a:stretch>
            <a:fillRect/>
          </a:stretch>
        </p:blipFill>
        <p:spPr bwMode="auto">
          <a:xfrm>
            <a:off x="0" y="1162050"/>
            <a:ext cx="91440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098550" y="2784475"/>
            <a:ext cx="7018338" cy="13366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6564" name="TextBox 2"/>
          <p:cNvSpPr txBox="1">
            <a:spLocks noChangeArrowheads="1"/>
          </p:cNvSpPr>
          <p:nvPr/>
        </p:nvSpPr>
        <p:spPr bwMode="auto">
          <a:xfrm>
            <a:off x="36513" y="-158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Inversion layers interfere with</a:t>
            </a:r>
          </a:p>
          <a:p>
            <a:pPr algn="ctr" eaLnBrk="1" hangingPunct="1"/>
            <a:r>
              <a:rPr lang="en-AU" altLang="en-US" sz="3200" b="1"/>
              <a:t>the convection process</a:t>
            </a:r>
          </a:p>
        </p:txBody>
      </p:sp>
      <p:sp>
        <p:nvSpPr>
          <p:cNvPr id="4" name="TextBox 3"/>
          <p:cNvSpPr txBox="1">
            <a:spLocks noChangeArrowheads="1"/>
          </p:cNvSpPr>
          <p:nvPr/>
        </p:nvSpPr>
        <p:spPr bwMode="auto">
          <a:xfrm>
            <a:off x="250825" y="5594350"/>
            <a:ext cx="8713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b="1"/>
              <a:t>Inversion layers tend to inhibit convection because the updraft has to be able to overcome the negative buoyancy while going through the inversion.  </a:t>
            </a:r>
          </a:p>
        </p:txBody>
      </p:sp>
      <p:cxnSp>
        <p:nvCxnSpPr>
          <p:cNvPr id="12" name="Straight Connector 11"/>
          <p:cNvCxnSpPr/>
          <p:nvPr/>
        </p:nvCxnSpPr>
        <p:spPr>
          <a:xfrm>
            <a:off x="3635375" y="4121150"/>
            <a:ext cx="1152525" cy="7477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572000" y="1395413"/>
            <a:ext cx="1655763" cy="1414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911475" y="2852738"/>
            <a:ext cx="1876425" cy="923925"/>
          </a:xfrm>
          <a:prstGeom prst="rect">
            <a:avLst/>
          </a:prstGeom>
          <a:solidFill>
            <a:schemeClr val="accent6">
              <a:lumMod val="60000"/>
              <a:lumOff val="40000"/>
            </a:schemeClr>
          </a:solidFill>
        </p:spPr>
        <p:txBody>
          <a:bodyPr>
            <a:spAutoFit/>
          </a:bodyPr>
          <a:lstStyle/>
          <a:p>
            <a:pPr eaLnBrk="1" hangingPunct="1">
              <a:defRPr/>
            </a:pPr>
            <a:r>
              <a:rPr lang="en-AU" b="1" dirty="0">
                <a:latin typeface="Arial" charset="0"/>
                <a:cs typeface="Arial" charset="0"/>
              </a:rPr>
              <a:t>Temperature  increasing with height</a:t>
            </a:r>
          </a:p>
        </p:txBody>
      </p:sp>
      <p:cxnSp>
        <p:nvCxnSpPr>
          <p:cNvPr id="7" name="Straight Connector 6"/>
          <p:cNvCxnSpPr/>
          <p:nvPr/>
        </p:nvCxnSpPr>
        <p:spPr>
          <a:xfrm flipH="1">
            <a:off x="3635375" y="2809875"/>
            <a:ext cx="2592388" cy="12668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570" name="TextBox 20"/>
          <p:cNvSpPr txBox="1">
            <a:spLocks noChangeArrowheads="1"/>
          </p:cNvSpPr>
          <p:nvPr/>
        </p:nvSpPr>
        <p:spPr bwMode="auto">
          <a:xfrm>
            <a:off x="1098550" y="2947988"/>
            <a:ext cx="1601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000" b="1"/>
              <a:t>Inversion layer</a:t>
            </a:r>
          </a:p>
        </p:txBody>
      </p:sp>
      <p:cxnSp>
        <p:nvCxnSpPr>
          <p:cNvPr id="23" name="Straight Arrow Connector 22"/>
          <p:cNvCxnSpPr/>
          <p:nvPr/>
        </p:nvCxnSpPr>
        <p:spPr>
          <a:xfrm>
            <a:off x="6951663" y="2784475"/>
            <a:ext cx="0" cy="1323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956425" y="2790825"/>
            <a:ext cx="0" cy="1323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573" name="TextBox 25"/>
          <p:cNvSpPr txBox="1">
            <a:spLocks noChangeArrowheads="1"/>
          </p:cNvSpPr>
          <p:nvPr/>
        </p:nvSpPr>
        <p:spPr bwMode="auto">
          <a:xfrm>
            <a:off x="7092950" y="3141663"/>
            <a:ext cx="102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000" b="1">
                <a:latin typeface="Symbol" panose="05050102010706020507" pitchFamily="18" charset="2"/>
              </a:rPr>
              <a:t>D</a:t>
            </a:r>
            <a:r>
              <a:rPr lang="en-AU" altLang="en-US" sz="2000" b="1"/>
              <a:t>Z</a:t>
            </a:r>
          </a:p>
        </p:txBody>
      </p:sp>
      <p:sp>
        <p:nvSpPr>
          <p:cNvPr id="6" name="TextBox 5"/>
          <p:cNvSpPr txBox="1">
            <a:spLocks noChangeArrowheads="1"/>
          </p:cNvSpPr>
          <p:nvPr/>
        </p:nvSpPr>
        <p:spPr bwMode="auto">
          <a:xfrm>
            <a:off x="250825" y="6211888"/>
            <a:ext cx="8893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The vortex engine will enable the plume to break through to the free convection zone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fden-2.phys.uaf.edu/212_spring2007.web.dir/Amber_Smith/Pictures/cold%20fr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55688"/>
            <a:ext cx="34766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1"/>
          <p:cNvSpPr txBox="1">
            <a:spLocks noChangeArrowheads="1"/>
          </p:cNvSpPr>
          <p:nvPr/>
        </p:nvSpPr>
        <p:spPr bwMode="auto">
          <a:xfrm>
            <a:off x="611188" y="188913"/>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Inversion layer formation</a:t>
            </a:r>
          </a:p>
        </p:txBody>
      </p:sp>
      <p:sp>
        <p:nvSpPr>
          <p:cNvPr id="3" name="Right Arrow 2"/>
          <p:cNvSpPr/>
          <p:nvPr/>
        </p:nvSpPr>
        <p:spPr>
          <a:xfrm>
            <a:off x="468313" y="2708275"/>
            <a:ext cx="935037"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5" name="Picture 2" descr="Image result for &quot;sea breeze&quot; marine in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092200"/>
            <a:ext cx="45275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50825" y="4329113"/>
            <a:ext cx="4105275" cy="2165350"/>
            <a:chOff x="1158555" y="1196752"/>
            <a:chExt cx="7229869" cy="5334001"/>
          </a:xfrm>
        </p:grpSpPr>
        <p:pic>
          <p:nvPicPr>
            <p:cNvPr id="67594" name="Picture 2" descr="http://ffden-2.phys.uaf.edu/212_spring2007.web.dir/Amber_Smith/Pictures/Radiation%20inversion.gif"/>
            <p:cNvPicPr>
              <a:picLocks noChangeAspect="1" noChangeArrowheads="1"/>
            </p:cNvPicPr>
            <p:nvPr/>
          </p:nvPicPr>
          <p:blipFill>
            <a:blip r:embed="rId4">
              <a:extLst>
                <a:ext uri="{28A0092B-C50C-407E-A947-70E740481C1C}">
                  <a14:useLocalDpi xmlns:a14="http://schemas.microsoft.com/office/drawing/2010/main" val="0"/>
                </a:ext>
              </a:extLst>
            </a:blip>
            <a:srcRect l="3459" r="4881"/>
            <a:stretch>
              <a:fillRect/>
            </a:stretch>
          </p:blipFill>
          <p:spPr bwMode="auto">
            <a:xfrm>
              <a:off x="1158555" y="1196752"/>
              <a:ext cx="6722510" cy="533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1203287" y="3879395"/>
              <a:ext cx="6737813" cy="774290"/>
            </a:xfrm>
            <a:custGeom>
              <a:avLst/>
              <a:gdLst>
                <a:gd name="connsiteX0" fmla="*/ 0 w 6735651"/>
                <a:gd name="connsiteY0" fmla="*/ 360609 h 774205"/>
                <a:gd name="connsiteX1" fmla="*/ 1004553 w 6735651"/>
                <a:gd name="connsiteY1" fmla="*/ 193183 h 774205"/>
                <a:gd name="connsiteX2" fmla="*/ 1545465 w 6735651"/>
                <a:gd name="connsiteY2" fmla="*/ 141668 h 774205"/>
                <a:gd name="connsiteX3" fmla="*/ 2150772 w 6735651"/>
                <a:gd name="connsiteY3" fmla="*/ 309093 h 774205"/>
                <a:gd name="connsiteX4" fmla="*/ 2614412 w 6735651"/>
                <a:gd name="connsiteY4" fmla="*/ 515155 h 774205"/>
                <a:gd name="connsiteX5" fmla="*/ 3490175 w 6735651"/>
                <a:gd name="connsiteY5" fmla="*/ 772733 h 774205"/>
                <a:gd name="connsiteX6" fmla="*/ 4456091 w 6735651"/>
                <a:gd name="connsiteY6" fmla="*/ 605307 h 774205"/>
                <a:gd name="connsiteX7" fmla="*/ 5215944 w 6735651"/>
                <a:gd name="connsiteY7" fmla="*/ 296214 h 774205"/>
                <a:gd name="connsiteX8" fmla="*/ 5950040 w 6735651"/>
                <a:gd name="connsiteY8" fmla="*/ 90153 h 774205"/>
                <a:gd name="connsiteX9" fmla="*/ 6529589 w 6735651"/>
                <a:gd name="connsiteY9" fmla="*/ 12879 h 774205"/>
                <a:gd name="connsiteX10" fmla="*/ 6735651 w 6735651"/>
                <a:gd name="connsiteY10" fmla="*/ 0 h 77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35651" h="774205">
                  <a:moveTo>
                    <a:pt x="0" y="360609"/>
                  </a:moveTo>
                  <a:lnTo>
                    <a:pt x="1004553" y="193183"/>
                  </a:lnTo>
                  <a:cubicBezTo>
                    <a:pt x="1262131" y="156693"/>
                    <a:pt x="1354428" y="122350"/>
                    <a:pt x="1545465" y="141668"/>
                  </a:cubicBezTo>
                  <a:cubicBezTo>
                    <a:pt x="1736502" y="160986"/>
                    <a:pt x="1972614" y="246845"/>
                    <a:pt x="2150772" y="309093"/>
                  </a:cubicBezTo>
                  <a:cubicBezTo>
                    <a:pt x="2328930" y="371341"/>
                    <a:pt x="2391178" y="437882"/>
                    <a:pt x="2614412" y="515155"/>
                  </a:cubicBezTo>
                  <a:cubicBezTo>
                    <a:pt x="2837646" y="592428"/>
                    <a:pt x="3183228" y="757708"/>
                    <a:pt x="3490175" y="772733"/>
                  </a:cubicBezTo>
                  <a:cubicBezTo>
                    <a:pt x="3797122" y="787758"/>
                    <a:pt x="4168463" y="684727"/>
                    <a:pt x="4456091" y="605307"/>
                  </a:cubicBezTo>
                  <a:cubicBezTo>
                    <a:pt x="4743719" y="525887"/>
                    <a:pt x="4966953" y="382073"/>
                    <a:pt x="5215944" y="296214"/>
                  </a:cubicBezTo>
                  <a:cubicBezTo>
                    <a:pt x="5464935" y="210355"/>
                    <a:pt x="5731099" y="137375"/>
                    <a:pt x="5950040" y="90153"/>
                  </a:cubicBezTo>
                  <a:cubicBezTo>
                    <a:pt x="6168981" y="42930"/>
                    <a:pt x="6398654" y="27904"/>
                    <a:pt x="6529589" y="12879"/>
                  </a:cubicBezTo>
                  <a:cubicBezTo>
                    <a:pt x="6660524" y="-2146"/>
                    <a:pt x="6690575" y="12879"/>
                    <a:pt x="673565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7596" name="TextBox 8"/>
            <p:cNvSpPr txBox="1">
              <a:spLocks noChangeArrowheads="1"/>
            </p:cNvSpPr>
            <p:nvPr/>
          </p:nvSpPr>
          <p:spPr bwMode="auto">
            <a:xfrm>
              <a:off x="6228184" y="4509120"/>
              <a:ext cx="2160240" cy="68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a:solidFill>
                    <a:srgbClr val="00B0F0"/>
                  </a:solidFill>
                </a:rPr>
                <a:t>Boundary layer</a:t>
              </a:r>
            </a:p>
          </p:txBody>
        </p:sp>
      </p:grpSp>
      <p:sp>
        <p:nvSpPr>
          <p:cNvPr id="4" name="TextBox 3"/>
          <p:cNvSpPr txBox="1">
            <a:spLocks noChangeArrowheads="1"/>
          </p:cNvSpPr>
          <p:nvPr/>
        </p:nvSpPr>
        <p:spPr bwMode="auto">
          <a:xfrm>
            <a:off x="296863" y="3719513"/>
            <a:ext cx="347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Cold front inversion</a:t>
            </a:r>
          </a:p>
        </p:txBody>
      </p:sp>
      <p:sp>
        <p:nvSpPr>
          <p:cNvPr id="10" name="TextBox 9"/>
          <p:cNvSpPr txBox="1">
            <a:spLocks noChangeArrowheads="1"/>
          </p:cNvSpPr>
          <p:nvPr/>
        </p:nvSpPr>
        <p:spPr bwMode="auto">
          <a:xfrm>
            <a:off x="4291013" y="3695700"/>
            <a:ext cx="3665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Marine inversion</a:t>
            </a:r>
          </a:p>
        </p:txBody>
      </p:sp>
      <p:sp>
        <p:nvSpPr>
          <p:cNvPr id="11" name="TextBox 10"/>
          <p:cNvSpPr txBox="1">
            <a:spLocks noChangeArrowheads="1"/>
          </p:cNvSpPr>
          <p:nvPr/>
        </p:nvSpPr>
        <p:spPr bwMode="auto">
          <a:xfrm>
            <a:off x="323850" y="6484938"/>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t>Radiation inversion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4"/>
          <p:cNvGrpSpPr>
            <a:grpSpLocks/>
          </p:cNvGrpSpPr>
          <p:nvPr/>
        </p:nvGrpSpPr>
        <p:grpSpPr bwMode="auto">
          <a:xfrm>
            <a:off x="468313" y="3384550"/>
            <a:ext cx="2232025" cy="620713"/>
            <a:chOff x="467544" y="2420888"/>
            <a:chExt cx="3816424" cy="1584176"/>
          </a:xfrm>
        </p:grpSpPr>
        <p:sp>
          <p:nvSpPr>
            <p:cNvPr id="2" name="Isosceles Triangle 1"/>
            <p:cNvSpPr/>
            <p:nvPr/>
          </p:nvSpPr>
          <p:spPr>
            <a:xfrm>
              <a:off x="467544" y="3859206"/>
              <a:ext cx="3816424" cy="145858"/>
            </a:xfrm>
            <a:prstGeom prst="triangle">
              <a:avLst>
                <a:gd name="adj" fmla="val 502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3" name="Rectangle 2"/>
            <p:cNvSpPr/>
            <p:nvPr/>
          </p:nvSpPr>
          <p:spPr>
            <a:xfrm>
              <a:off x="2267180" y="2420888"/>
              <a:ext cx="217151" cy="1438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grpSp>
      <p:sp>
        <p:nvSpPr>
          <p:cNvPr id="6" name="Trapezoid 5"/>
          <p:cNvSpPr/>
          <p:nvPr/>
        </p:nvSpPr>
        <p:spPr>
          <a:xfrm>
            <a:off x="6359525" y="3886200"/>
            <a:ext cx="287338" cy="125413"/>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7" name="Isosceles Triangle 6"/>
          <p:cNvSpPr/>
          <p:nvPr/>
        </p:nvSpPr>
        <p:spPr>
          <a:xfrm flipV="1">
            <a:off x="3914775" y="1133475"/>
            <a:ext cx="300038" cy="2765425"/>
          </a:xfrm>
          <a:prstGeom prst="triangle">
            <a:avLst/>
          </a:prstGeom>
          <a:solidFill>
            <a:srgbClr val="4F81BD">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8" name="Isosceles Triangle 7"/>
          <p:cNvSpPr/>
          <p:nvPr/>
        </p:nvSpPr>
        <p:spPr>
          <a:xfrm flipV="1">
            <a:off x="6286500" y="1082675"/>
            <a:ext cx="481013" cy="2844800"/>
          </a:xfrm>
          <a:prstGeom prst="triangle">
            <a:avLst/>
          </a:prstGeom>
          <a:solidFill>
            <a:srgbClr val="4F81BD">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10" name="Rectangle 9"/>
          <p:cNvSpPr/>
          <p:nvPr/>
        </p:nvSpPr>
        <p:spPr>
          <a:xfrm>
            <a:off x="7092950" y="3578225"/>
            <a:ext cx="44450" cy="21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9" name="Rectangle 8"/>
          <p:cNvSpPr/>
          <p:nvPr/>
        </p:nvSpPr>
        <p:spPr>
          <a:xfrm>
            <a:off x="7081838" y="3794125"/>
            <a:ext cx="431800" cy="223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11" name="Rectangle 10"/>
          <p:cNvSpPr/>
          <p:nvPr/>
        </p:nvSpPr>
        <p:spPr>
          <a:xfrm>
            <a:off x="6588125" y="3933825"/>
            <a:ext cx="527050" cy="44450"/>
          </a:xfrm>
          <a:prstGeom prst="rect">
            <a:avLst/>
          </a:prstGeom>
          <a:solidFill>
            <a:srgbClr val="4F81BD">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13" name="Straight Connector 12"/>
          <p:cNvCxnSpPr/>
          <p:nvPr/>
        </p:nvCxnSpPr>
        <p:spPr>
          <a:xfrm flipV="1">
            <a:off x="3892550" y="4005263"/>
            <a:ext cx="0" cy="14398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181350" y="5276850"/>
            <a:ext cx="2171700" cy="1176338"/>
          </a:xfrm>
          <a:custGeom>
            <a:avLst/>
            <a:gdLst>
              <a:gd name="connsiteX0" fmla="*/ 57395 w 1858939"/>
              <a:gd name="connsiteY0" fmla="*/ 219075 h 790575"/>
              <a:gd name="connsiteX1" fmla="*/ 57395 w 1858939"/>
              <a:gd name="connsiteY1" fmla="*/ 219075 h 790575"/>
              <a:gd name="connsiteX2" fmla="*/ 57395 w 1858939"/>
              <a:gd name="connsiteY2" fmla="*/ 361950 h 790575"/>
              <a:gd name="connsiteX3" fmla="*/ 133595 w 1858939"/>
              <a:gd name="connsiteY3" fmla="*/ 581025 h 790575"/>
              <a:gd name="connsiteX4" fmla="*/ 143120 w 1858939"/>
              <a:gd name="connsiteY4" fmla="*/ 609600 h 790575"/>
              <a:gd name="connsiteX5" fmla="*/ 276470 w 1858939"/>
              <a:gd name="connsiteY5" fmla="*/ 638175 h 790575"/>
              <a:gd name="connsiteX6" fmla="*/ 333620 w 1858939"/>
              <a:gd name="connsiteY6" fmla="*/ 657225 h 790575"/>
              <a:gd name="connsiteX7" fmla="*/ 562220 w 1858939"/>
              <a:gd name="connsiteY7" fmla="*/ 657225 h 790575"/>
              <a:gd name="connsiteX8" fmla="*/ 619370 w 1858939"/>
              <a:gd name="connsiteY8" fmla="*/ 647700 h 790575"/>
              <a:gd name="connsiteX9" fmla="*/ 666995 w 1858939"/>
              <a:gd name="connsiteY9" fmla="*/ 638175 h 790575"/>
              <a:gd name="connsiteX10" fmla="*/ 724145 w 1858939"/>
              <a:gd name="connsiteY10" fmla="*/ 676275 h 790575"/>
              <a:gd name="connsiteX11" fmla="*/ 800345 w 1858939"/>
              <a:gd name="connsiteY11" fmla="*/ 685800 h 790575"/>
              <a:gd name="connsiteX12" fmla="*/ 1086095 w 1858939"/>
              <a:gd name="connsiteY12" fmla="*/ 771525 h 790575"/>
              <a:gd name="connsiteX13" fmla="*/ 1143245 w 1858939"/>
              <a:gd name="connsiteY13" fmla="*/ 781050 h 790575"/>
              <a:gd name="connsiteX14" fmla="*/ 1190870 w 1858939"/>
              <a:gd name="connsiteY14" fmla="*/ 790575 h 790575"/>
              <a:gd name="connsiteX15" fmla="*/ 1162295 w 1858939"/>
              <a:gd name="connsiteY15" fmla="*/ 762000 h 790575"/>
              <a:gd name="connsiteX16" fmla="*/ 1114670 w 1858939"/>
              <a:gd name="connsiteY16" fmla="*/ 695325 h 790575"/>
              <a:gd name="connsiteX17" fmla="*/ 1105145 w 1858939"/>
              <a:gd name="connsiteY17" fmla="*/ 647700 h 790575"/>
              <a:gd name="connsiteX18" fmla="*/ 1086095 w 1858939"/>
              <a:gd name="connsiteY18" fmla="*/ 619125 h 790575"/>
              <a:gd name="connsiteX19" fmla="*/ 1067045 w 1858939"/>
              <a:gd name="connsiteY19" fmla="*/ 571500 h 790575"/>
              <a:gd name="connsiteX20" fmla="*/ 1057520 w 1858939"/>
              <a:gd name="connsiteY20" fmla="*/ 542925 h 790575"/>
              <a:gd name="connsiteX21" fmla="*/ 1019420 w 1858939"/>
              <a:gd name="connsiteY21" fmla="*/ 419100 h 790575"/>
              <a:gd name="connsiteX22" fmla="*/ 1400420 w 1858939"/>
              <a:gd name="connsiteY22" fmla="*/ 438150 h 790575"/>
              <a:gd name="connsiteX23" fmla="*/ 1552820 w 1858939"/>
              <a:gd name="connsiteY23" fmla="*/ 514350 h 790575"/>
              <a:gd name="connsiteX24" fmla="*/ 1619495 w 1858939"/>
              <a:gd name="connsiteY24" fmla="*/ 581025 h 790575"/>
              <a:gd name="connsiteX25" fmla="*/ 1638545 w 1858939"/>
              <a:gd name="connsiteY25" fmla="*/ 609600 h 790575"/>
              <a:gd name="connsiteX26" fmla="*/ 1724270 w 1858939"/>
              <a:gd name="connsiteY26" fmla="*/ 638175 h 790575"/>
              <a:gd name="connsiteX27" fmla="*/ 1762370 w 1858939"/>
              <a:gd name="connsiteY27" fmla="*/ 628650 h 790575"/>
              <a:gd name="connsiteX28" fmla="*/ 1809995 w 1858939"/>
              <a:gd name="connsiteY28" fmla="*/ 619125 h 790575"/>
              <a:gd name="connsiteX29" fmla="*/ 1848095 w 1858939"/>
              <a:gd name="connsiteY29" fmla="*/ 600075 h 790575"/>
              <a:gd name="connsiteX30" fmla="*/ 1848095 w 1858939"/>
              <a:gd name="connsiteY30" fmla="*/ 476250 h 790575"/>
              <a:gd name="connsiteX31" fmla="*/ 1838570 w 1858939"/>
              <a:gd name="connsiteY31" fmla="*/ 438150 h 790575"/>
              <a:gd name="connsiteX32" fmla="*/ 1781420 w 1858939"/>
              <a:gd name="connsiteY32" fmla="*/ 352425 h 790575"/>
              <a:gd name="connsiteX33" fmla="*/ 1724270 w 1858939"/>
              <a:gd name="connsiteY33" fmla="*/ 266700 h 790575"/>
              <a:gd name="connsiteX34" fmla="*/ 1714745 w 1858939"/>
              <a:gd name="connsiteY34" fmla="*/ 238125 h 790575"/>
              <a:gd name="connsiteX35" fmla="*/ 1571870 w 1858939"/>
              <a:gd name="connsiteY35" fmla="*/ 161925 h 790575"/>
              <a:gd name="connsiteX36" fmla="*/ 1533770 w 1858939"/>
              <a:gd name="connsiteY36" fmla="*/ 142875 h 790575"/>
              <a:gd name="connsiteX37" fmla="*/ 1486145 w 1858939"/>
              <a:gd name="connsiteY37" fmla="*/ 123825 h 790575"/>
              <a:gd name="connsiteX38" fmla="*/ 1428995 w 1858939"/>
              <a:gd name="connsiteY38" fmla="*/ 104775 h 790575"/>
              <a:gd name="connsiteX39" fmla="*/ 1371845 w 1858939"/>
              <a:gd name="connsiteY39" fmla="*/ 142875 h 790575"/>
              <a:gd name="connsiteX40" fmla="*/ 1352795 w 1858939"/>
              <a:gd name="connsiteY40" fmla="*/ 171450 h 790575"/>
              <a:gd name="connsiteX41" fmla="*/ 1324220 w 1858939"/>
              <a:gd name="connsiteY41" fmla="*/ 190500 h 790575"/>
              <a:gd name="connsiteX42" fmla="*/ 1076570 w 1858939"/>
              <a:gd name="connsiteY42" fmla="*/ 161925 h 790575"/>
              <a:gd name="connsiteX43" fmla="*/ 1038470 w 1858939"/>
              <a:gd name="connsiteY43" fmla="*/ 142875 h 790575"/>
              <a:gd name="connsiteX44" fmla="*/ 905120 w 1858939"/>
              <a:gd name="connsiteY44" fmla="*/ 104775 h 790575"/>
              <a:gd name="connsiteX45" fmla="*/ 867020 w 1858939"/>
              <a:gd name="connsiteY45" fmla="*/ 76200 h 790575"/>
              <a:gd name="connsiteX46" fmla="*/ 809870 w 1858939"/>
              <a:gd name="connsiteY46" fmla="*/ 57150 h 790575"/>
              <a:gd name="connsiteX47" fmla="*/ 752720 w 1858939"/>
              <a:gd name="connsiteY47" fmla="*/ 66675 h 790575"/>
              <a:gd name="connsiteX48" fmla="*/ 666995 w 1858939"/>
              <a:gd name="connsiteY48" fmla="*/ 114300 h 790575"/>
              <a:gd name="connsiteX49" fmla="*/ 552695 w 1858939"/>
              <a:gd name="connsiteY49" fmla="*/ 104775 h 790575"/>
              <a:gd name="connsiteX50" fmla="*/ 476495 w 1858939"/>
              <a:gd name="connsiteY50" fmla="*/ 95250 h 790575"/>
              <a:gd name="connsiteX51" fmla="*/ 371720 w 1858939"/>
              <a:gd name="connsiteY51" fmla="*/ 85725 h 790575"/>
              <a:gd name="connsiteX52" fmla="*/ 209795 w 1858939"/>
              <a:gd name="connsiteY52" fmla="*/ 28575 h 790575"/>
              <a:gd name="connsiteX53" fmla="*/ 152645 w 1858939"/>
              <a:gd name="connsiteY53" fmla="*/ 0 h 790575"/>
              <a:gd name="connsiteX54" fmla="*/ 85970 w 1858939"/>
              <a:gd name="connsiteY54" fmla="*/ 38100 h 790575"/>
              <a:gd name="connsiteX55" fmla="*/ 28820 w 1858939"/>
              <a:gd name="connsiteY55" fmla="*/ 76200 h 790575"/>
              <a:gd name="connsiteX56" fmla="*/ 9770 w 1858939"/>
              <a:gd name="connsiteY56" fmla="*/ 104775 h 790575"/>
              <a:gd name="connsiteX57" fmla="*/ 9770 w 1858939"/>
              <a:gd name="connsiteY57" fmla="*/ 190500 h 790575"/>
              <a:gd name="connsiteX58" fmla="*/ 47870 w 1858939"/>
              <a:gd name="connsiteY58" fmla="*/ 228600 h 790575"/>
              <a:gd name="connsiteX59" fmla="*/ 76445 w 1858939"/>
              <a:gd name="connsiteY59" fmla="*/ 266700 h 790575"/>
              <a:gd name="connsiteX60" fmla="*/ 105020 w 1858939"/>
              <a:gd name="connsiteY60" fmla="*/ 304800 h 790575"/>
              <a:gd name="connsiteX0" fmla="*/ 57395 w 1858939"/>
              <a:gd name="connsiteY0" fmla="*/ 219075 h 790575"/>
              <a:gd name="connsiteX1" fmla="*/ 57395 w 1858939"/>
              <a:gd name="connsiteY1" fmla="*/ 219075 h 790575"/>
              <a:gd name="connsiteX2" fmla="*/ 57395 w 1858939"/>
              <a:gd name="connsiteY2" fmla="*/ 361950 h 790575"/>
              <a:gd name="connsiteX3" fmla="*/ 133595 w 1858939"/>
              <a:gd name="connsiteY3" fmla="*/ 581025 h 790575"/>
              <a:gd name="connsiteX4" fmla="*/ 143120 w 1858939"/>
              <a:gd name="connsiteY4" fmla="*/ 609600 h 790575"/>
              <a:gd name="connsiteX5" fmla="*/ 276470 w 1858939"/>
              <a:gd name="connsiteY5" fmla="*/ 638175 h 790575"/>
              <a:gd name="connsiteX6" fmla="*/ 333620 w 1858939"/>
              <a:gd name="connsiteY6" fmla="*/ 657225 h 790575"/>
              <a:gd name="connsiteX7" fmla="*/ 562220 w 1858939"/>
              <a:gd name="connsiteY7" fmla="*/ 657225 h 790575"/>
              <a:gd name="connsiteX8" fmla="*/ 619370 w 1858939"/>
              <a:gd name="connsiteY8" fmla="*/ 647700 h 790575"/>
              <a:gd name="connsiteX9" fmla="*/ 666995 w 1858939"/>
              <a:gd name="connsiteY9" fmla="*/ 638175 h 790575"/>
              <a:gd name="connsiteX10" fmla="*/ 724145 w 1858939"/>
              <a:gd name="connsiteY10" fmla="*/ 676275 h 790575"/>
              <a:gd name="connsiteX11" fmla="*/ 800345 w 1858939"/>
              <a:gd name="connsiteY11" fmla="*/ 685800 h 790575"/>
              <a:gd name="connsiteX12" fmla="*/ 1086095 w 1858939"/>
              <a:gd name="connsiteY12" fmla="*/ 771525 h 790575"/>
              <a:gd name="connsiteX13" fmla="*/ 1143245 w 1858939"/>
              <a:gd name="connsiteY13" fmla="*/ 781050 h 790575"/>
              <a:gd name="connsiteX14" fmla="*/ 1190870 w 1858939"/>
              <a:gd name="connsiteY14" fmla="*/ 790575 h 790575"/>
              <a:gd name="connsiteX15" fmla="*/ 1162295 w 1858939"/>
              <a:gd name="connsiteY15" fmla="*/ 762000 h 790575"/>
              <a:gd name="connsiteX16" fmla="*/ 1114670 w 1858939"/>
              <a:gd name="connsiteY16" fmla="*/ 695325 h 790575"/>
              <a:gd name="connsiteX17" fmla="*/ 1105145 w 1858939"/>
              <a:gd name="connsiteY17" fmla="*/ 647700 h 790575"/>
              <a:gd name="connsiteX18" fmla="*/ 1086095 w 1858939"/>
              <a:gd name="connsiteY18" fmla="*/ 619125 h 790575"/>
              <a:gd name="connsiteX19" fmla="*/ 1067045 w 1858939"/>
              <a:gd name="connsiteY19" fmla="*/ 571500 h 790575"/>
              <a:gd name="connsiteX20" fmla="*/ 1057520 w 1858939"/>
              <a:gd name="connsiteY20" fmla="*/ 542925 h 790575"/>
              <a:gd name="connsiteX21" fmla="*/ 1219445 w 1858939"/>
              <a:gd name="connsiteY21" fmla="*/ 666750 h 790575"/>
              <a:gd name="connsiteX22" fmla="*/ 1400420 w 1858939"/>
              <a:gd name="connsiteY22" fmla="*/ 438150 h 790575"/>
              <a:gd name="connsiteX23" fmla="*/ 1552820 w 1858939"/>
              <a:gd name="connsiteY23" fmla="*/ 514350 h 790575"/>
              <a:gd name="connsiteX24" fmla="*/ 1619495 w 1858939"/>
              <a:gd name="connsiteY24" fmla="*/ 581025 h 790575"/>
              <a:gd name="connsiteX25" fmla="*/ 1638545 w 1858939"/>
              <a:gd name="connsiteY25" fmla="*/ 609600 h 790575"/>
              <a:gd name="connsiteX26" fmla="*/ 1724270 w 1858939"/>
              <a:gd name="connsiteY26" fmla="*/ 638175 h 790575"/>
              <a:gd name="connsiteX27" fmla="*/ 1762370 w 1858939"/>
              <a:gd name="connsiteY27" fmla="*/ 628650 h 790575"/>
              <a:gd name="connsiteX28" fmla="*/ 1809995 w 1858939"/>
              <a:gd name="connsiteY28" fmla="*/ 619125 h 790575"/>
              <a:gd name="connsiteX29" fmla="*/ 1848095 w 1858939"/>
              <a:gd name="connsiteY29" fmla="*/ 600075 h 790575"/>
              <a:gd name="connsiteX30" fmla="*/ 1848095 w 1858939"/>
              <a:gd name="connsiteY30" fmla="*/ 476250 h 790575"/>
              <a:gd name="connsiteX31" fmla="*/ 1838570 w 1858939"/>
              <a:gd name="connsiteY31" fmla="*/ 438150 h 790575"/>
              <a:gd name="connsiteX32" fmla="*/ 1781420 w 1858939"/>
              <a:gd name="connsiteY32" fmla="*/ 352425 h 790575"/>
              <a:gd name="connsiteX33" fmla="*/ 1724270 w 1858939"/>
              <a:gd name="connsiteY33" fmla="*/ 266700 h 790575"/>
              <a:gd name="connsiteX34" fmla="*/ 1714745 w 1858939"/>
              <a:gd name="connsiteY34" fmla="*/ 238125 h 790575"/>
              <a:gd name="connsiteX35" fmla="*/ 1571870 w 1858939"/>
              <a:gd name="connsiteY35" fmla="*/ 161925 h 790575"/>
              <a:gd name="connsiteX36" fmla="*/ 1533770 w 1858939"/>
              <a:gd name="connsiteY36" fmla="*/ 142875 h 790575"/>
              <a:gd name="connsiteX37" fmla="*/ 1486145 w 1858939"/>
              <a:gd name="connsiteY37" fmla="*/ 123825 h 790575"/>
              <a:gd name="connsiteX38" fmla="*/ 1428995 w 1858939"/>
              <a:gd name="connsiteY38" fmla="*/ 104775 h 790575"/>
              <a:gd name="connsiteX39" fmla="*/ 1371845 w 1858939"/>
              <a:gd name="connsiteY39" fmla="*/ 142875 h 790575"/>
              <a:gd name="connsiteX40" fmla="*/ 1352795 w 1858939"/>
              <a:gd name="connsiteY40" fmla="*/ 171450 h 790575"/>
              <a:gd name="connsiteX41" fmla="*/ 1324220 w 1858939"/>
              <a:gd name="connsiteY41" fmla="*/ 190500 h 790575"/>
              <a:gd name="connsiteX42" fmla="*/ 1076570 w 1858939"/>
              <a:gd name="connsiteY42" fmla="*/ 161925 h 790575"/>
              <a:gd name="connsiteX43" fmla="*/ 1038470 w 1858939"/>
              <a:gd name="connsiteY43" fmla="*/ 142875 h 790575"/>
              <a:gd name="connsiteX44" fmla="*/ 905120 w 1858939"/>
              <a:gd name="connsiteY44" fmla="*/ 104775 h 790575"/>
              <a:gd name="connsiteX45" fmla="*/ 867020 w 1858939"/>
              <a:gd name="connsiteY45" fmla="*/ 76200 h 790575"/>
              <a:gd name="connsiteX46" fmla="*/ 809870 w 1858939"/>
              <a:gd name="connsiteY46" fmla="*/ 57150 h 790575"/>
              <a:gd name="connsiteX47" fmla="*/ 752720 w 1858939"/>
              <a:gd name="connsiteY47" fmla="*/ 66675 h 790575"/>
              <a:gd name="connsiteX48" fmla="*/ 666995 w 1858939"/>
              <a:gd name="connsiteY48" fmla="*/ 114300 h 790575"/>
              <a:gd name="connsiteX49" fmla="*/ 552695 w 1858939"/>
              <a:gd name="connsiteY49" fmla="*/ 104775 h 790575"/>
              <a:gd name="connsiteX50" fmla="*/ 476495 w 1858939"/>
              <a:gd name="connsiteY50" fmla="*/ 95250 h 790575"/>
              <a:gd name="connsiteX51" fmla="*/ 371720 w 1858939"/>
              <a:gd name="connsiteY51" fmla="*/ 85725 h 790575"/>
              <a:gd name="connsiteX52" fmla="*/ 209795 w 1858939"/>
              <a:gd name="connsiteY52" fmla="*/ 28575 h 790575"/>
              <a:gd name="connsiteX53" fmla="*/ 152645 w 1858939"/>
              <a:gd name="connsiteY53" fmla="*/ 0 h 790575"/>
              <a:gd name="connsiteX54" fmla="*/ 85970 w 1858939"/>
              <a:gd name="connsiteY54" fmla="*/ 38100 h 790575"/>
              <a:gd name="connsiteX55" fmla="*/ 28820 w 1858939"/>
              <a:gd name="connsiteY55" fmla="*/ 76200 h 790575"/>
              <a:gd name="connsiteX56" fmla="*/ 9770 w 1858939"/>
              <a:gd name="connsiteY56" fmla="*/ 104775 h 790575"/>
              <a:gd name="connsiteX57" fmla="*/ 9770 w 1858939"/>
              <a:gd name="connsiteY57" fmla="*/ 190500 h 790575"/>
              <a:gd name="connsiteX58" fmla="*/ 47870 w 1858939"/>
              <a:gd name="connsiteY58" fmla="*/ 228600 h 790575"/>
              <a:gd name="connsiteX59" fmla="*/ 76445 w 1858939"/>
              <a:gd name="connsiteY59" fmla="*/ 266700 h 790575"/>
              <a:gd name="connsiteX60" fmla="*/ 105020 w 1858939"/>
              <a:gd name="connsiteY60" fmla="*/ 304800 h 790575"/>
              <a:gd name="connsiteX0" fmla="*/ 57395 w 1858939"/>
              <a:gd name="connsiteY0" fmla="*/ 219075 h 790575"/>
              <a:gd name="connsiteX1" fmla="*/ 57395 w 1858939"/>
              <a:gd name="connsiteY1" fmla="*/ 219075 h 790575"/>
              <a:gd name="connsiteX2" fmla="*/ 57395 w 1858939"/>
              <a:gd name="connsiteY2" fmla="*/ 361950 h 790575"/>
              <a:gd name="connsiteX3" fmla="*/ 133595 w 1858939"/>
              <a:gd name="connsiteY3" fmla="*/ 581025 h 790575"/>
              <a:gd name="connsiteX4" fmla="*/ 143120 w 1858939"/>
              <a:gd name="connsiteY4" fmla="*/ 609600 h 790575"/>
              <a:gd name="connsiteX5" fmla="*/ 276470 w 1858939"/>
              <a:gd name="connsiteY5" fmla="*/ 638175 h 790575"/>
              <a:gd name="connsiteX6" fmla="*/ 333620 w 1858939"/>
              <a:gd name="connsiteY6" fmla="*/ 657225 h 790575"/>
              <a:gd name="connsiteX7" fmla="*/ 562220 w 1858939"/>
              <a:gd name="connsiteY7" fmla="*/ 657225 h 790575"/>
              <a:gd name="connsiteX8" fmla="*/ 619370 w 1858939"/>
              <a:gd name="connsiteY8" fmla="*/ 647700 h 790575"/>
              <a:gd name="connsiteX9" fmla="*/ 666995 w 1858939"/>
              <a:gd name="connsiteY9" fmla="*/ 638175 h 790575"/>
              <a:gd name="connsiteX10" fmla="*/ 724145 w 1858939"/>
              <a:gd name="connsiteY10" fmla="*/ 676275 h 790575"/>
              <a:gd name="connsiteX11" fmla="*/ 800345 w 1858939"/>
              <a:gd name="connsiteY11" fmla="*/ 685800 h 790575"/>
              <a:gd name="connsiteX12" fmla="*/ 1086095 w 1858939"/>
              <a:gd name="connsiteY12" fmla="*/ 771525 h 790575"/>
              <a:gd name="connsiteX13" fmla="*/ 1143245 w 1858939"/>
              <a:gd name="connsiteY13" fmla="*/ 781050 h 790575"/>
              <a:gd name="connsiteX14" fmla="*/ 1190870 w 1858939"/>
              <a:gd name="connsiteY14" fmla="*/ 790575 h 790575"/>
              <a:gd name="connsiteX15" fmla="*/ 1162295 w 1858939"/>
              <a:gd name="connsiteY15" fmla="*/ 762000 h 790575"/>
              <a:gd name="connsiteX16" fmla="*/ 1114670 w 1858939"/>
              <a:gd name="connsiteY16" fmla="*/ 695325 h 790575"/>
              <a:gd name="connsiteX17" fmla="*/ 1105145 w 1858939"/>
              <a:gd name="connsiteY17" fmla="*/ 647700 h 790575"/>
              <a:gd name="connsiteX18" fmla="*/ 1086095 w 1858939"/>
              <a:gd name="connsiteY18" fmla="*/ 619125 h 790575"/>
              <a:gd name="connsiteX19" fmla="*/ 1067045 w 1858939"/>
              <a:gd name="connsiteY19" fmla="*/ 571500 h 790575"/>
              <a:gd name="connsiteX20" fmla="*/ 1057520 w 1858939"/>
              <a:gd name="connsiteY20" fmla="*/ 542925 h 790575"/>
              <a:gd name="connsiteX21" fmla="*/ 1219445 w 1858939"/>
              <a:gd name="connsiteY21" fmla="*/ 666750 h 790575"/>
              <a:gd name="connsiteX22" fmla="*/ 1428995 w 1858939"/>
              <a:gd name="connsiteY22" fmla="*/ 676275 h 790575"/>
              <a:gd name="connsiteX23" fmla="*/ 1552820 w 1858939"/>
              <a:gd name="connsiteY23" fmla="*/ 514350 h 790575"/>
              <a:gd name="connsiteX24" fmla="*/ 1619495 w 1858939"/>
              <a:gd name="connsiteY24" fmla="*/ 581025 h 790575"/>
              <a:gd name="connsiteX25" fmla="*/ 1638545 w 1858939"/>
              <a:gd name="connsiteY25" fmla="*/ 609600 h 790575"/>
              <a:gd name="connsiteX26" fmla="*/ 1724270 w 1858939"/>
              <a:gd name="connsiteY26" fmla="*/ 638175 h 790575"/>
              <a:gd name="connsiteX27" fmla="*/ 1762370 w 1858939"/>
              <a:gd name="connsiteY27" fmla="*/ 628650 h 790575"/>
              <a:gd name="connsiteX28" fmla="*/ 1809995 w 1858939"/>
              <a:gd name="connsiteY28" fmla="*/ 619125 h 790575"/>
              <a:gd name="connsiteX29" fmla="*/ 1848095 w 1858939"/>
              <a:gd name="connsiteY29" fmla="*/ 600075 h 790575"/>
              <a:gd name="connsiteX30" fmla="*/ 1848095 w 1858939"/>
              <a:gd name="connsiteY30" fmla="*/ 476250 h 790575"/>
              <a:gd name="connsiteX31" fmla="*/ 1838570 w 1858939"/>
              <a:gd name="connsiteY31" fmla="*/ 438150 h 790575"/>
              <a:gd name="connsiteX32" fmla="*/ 1781420 w 1858939"/>
              <a:gd name="connsiteY32" fmla="*/ 352425 h 790575"/>
              <a:gd name="connsiteX33" fmla="*/ 1724270 w 1858939"/>
              <a:gd name="connsiteY33" fmla="*/ 266700 h 790575"/>
              <a:gd name="connsiteX34" fmla="*/ 1714745 w 1858939"/>
              <a:gd name="connsiteY34" fmla="*/ 238125 h 790575"/>
              <a:gd name="connsiteX35" fmla="*/ 1571870 w 1858939"/>
              <a:gd name="connsiteY35" fmla="*/ 161925 h 790575"/>
              <a:gd name="connsiteX36" fmla="*/ 1533770 w 1858939"/>
              <a:gd name="connsiteY36" fmla="*/ 142875 h 790575"/>
              <a:gd name="connsiteX37" fmla="*/ 1486145 w 1858939"/>
              <a:gd name="connsiteY37" fmla="*/ 123825 h 790575"/>
              <a:gd name="connsiteX38" fmla="*/ 1428995 w 1858939"/>
              <a:gd name="connsiteY38" fmla="*/ 104775 h 790575"/>
              <a:gd name="connsiteX39" fmla="*/ 1371845 w 1858939"/>
              <a:gd name="connsiteY39" fmla="*/ 142875 h 790575"/>
              <a:gd name="connsiteX40" fmla="*/ 1352795 w 1858939"/>
              <a:gd name="connsiteY40" fmla="*/ 171450 h 790575"/>
              <a:gd name="connsiteX41" fmla="*/ 1324220 w 1858939"/>
              <a:gd name="connsiteY41" fmla="*/ 190500 h 790575"/>
              <a:gd name="connsiteX42" fmla="*/ 1076570 w 1858939"/>
              <a:gd name="connsiteY42" fmla="*/ 161925 h 790575"/>
              <a:gd name="connsiteX43" fmla="*/ 1038470 w 1858939"/>
              <a:gd name="connsiteY43" fmla="*/ 142875 h 790575"/>
              <a:gd name="connsiteX44" fmla="*/ 905120 w 1858939"/>
              <a:gd name="connsiteY44" fmla="*/ 104775 h 790575"/>
              <a:gd name="connsiteX45" fmla="*/ 867020 w 1858939"/>
              <a:gd name="connsiteY45" fmla="*/ 76200 h 790575"/>
              <a:gd name="connsiteX46" fmla="*/ 809870 w 1858939"/>
              <a:gd name="connsiteY46" fmla="*/ 57150 h 790575"/>
              <a:gd name="connsiteX47" fmla="*/ 752720 w 1858939"/>
              <a:gd name="connsiteY47" fmla="*/ 66675 h 790575"/>
              <a:gd name="connsiteX48" fmla="*/ 666995 w 1858939"/>
              <a:gd name="connsiteY48" fmla="*/ 114300 h 790575"/>
              <a:gd name="connsiteX49" fmla="*/ 552695 w 1858939"/>
              <a:gd name="connsiteY49" fmla="*/ 104775 h 790575"/>
              <a:gd name="connsiteX50" fmla="*/ 476495 w 1858939"/>
              <a:gd name="connsiteY50" fmla="*/ 95250 h 790575"/>
              <a:gd name="connsiteX51" fmla="*/ 371720 w 1858939"/>
              <a:gd name="connsiteY51" fmla="*/ 85725 h 790575"/>
              <a:gd name="connsiteX52" fmla="*/ 209795 w 1858939"/>
              <a:gd name="connsiteY52" fmla="*/ 28575 h 790575"/>
              <a:gd name="connsiteX53" fmla="*/ 152645 w 1858939"/>
              <a:gd name="connsiteY53" fmla="*/ 0 h 790575"/>
              <a:gd name="connsiteX54" fmla="*/ 85970 w 1858939"/>
              <a:gd name="connsiteY54" fmla="*/ 38100 h 790575"/>
              <a:gd name="connsiteX55" fmla="*/ 28820 w 1858939"/>
              <a:gd name="connsiteY55" fmla="*/ 76200 h 790575"/>
              <a:gd name="connsiteX56" fmla="*/ 9770 w 1858939"/>
              <a:gd name="connsiteY56" fmla="*/ 104775 h 790575"/>
              <a:gd name="connsiteX57" fmla="*/ 9770 w 1858939"/>
              <a:gd name="connsiteY57" fmla="*/ 190500 h 790575"/>
              <a:gd name="connsiteX58" fmla="*/ 47870 w 1858939"/>
              <a:gd name="connsiteY58" fmla="*/ 228600 h 790575"/>
              <a:gd name="connsiteX59" fmla="*/ 76445 w 1858939"/>
              <a:gd name="connsiteY59" fmla="*/ 266700 h 790575"/>
              <a:gd name="connsiteX60" fmla="*/ 105020 w 1858939"/>
              <a:gd name="connsiteY60" fmla="*/ 304800 h 790575"/>
              <a:gd name="connsiteX0" fmla="*/ 57395 w 1858939"/>
              <a:gd name="connsiteY0" fmla="*/ 219075 h 790575"/>
              <a:gd name="connsiteX1" fmla="*/ 57395 w 1858939"/>
              <a:gd name="connsiteY1" fmla="*/ 219075 h 790575"/>
              <a:gd name="connsiteX2" fmla="*/ 57395 w 1858939"/>
              <a:gd name="connsiteY2" fmla="*/ 361950 h 790575"/>
              <a:gd name="connsiteX3" fmla="*/ 133595 w 1858939"/>
              <a:gd name="connsiteY3" fmla="*/ 581025 h 790575"/>
              <a:gd name="connsiteX4" fmla="*/ 143120 w 1858939"/>
              <a:gd name="connsiteY4" fmla="*/ 609600 h 790575"/>
              <a:gd name="connsiteX5" fmla="*/ 276470 w 1858939"/>
              <a:gd name="connsiteY5" fmla="*/ 638175 h 790575"/>
              <a:gd name="connsiteX6" fmla="*/ 333620 w 1858939"/>
              <a:gd name="connsiteY6" fmla="*/ 657225 h 790575"/>
              <a:gd name="connsiteX7" fmla="*/ 562220 w 1858939"/>
              <a:gd name="connsiteY7" fmla="*/ 657225 h 790575"/>
              <a:gd name="connsiteX8" fmla="*/ 619370 w 1858939"/>
              <a:gd name="connsiteY8" fmla="*/ 647700 h 790575"/>
              <a:gd name="connsiteX9" fmla="*/ 666995 w 1858939"/>
              <a:gd name="connsiteY9" fmla="*/ 638175 h 790575"/>
              <a:gd name="connsiteX10" fmla="*/ 724145 w 1858939"/>
              <a:gd name="connsiteY10" fmla="*/ 676275 h 790575"/>
              <a:gd name="connsiteX11" fmla="*/ 800345 w 1858939"/>
              <a:gd name="connsiteY11" fmla="*/ 685800 h 790575"/>
              <a:gd name="connsiteX12" fmla="*/ 1086095 w 1858939"/>
              <a:gd name="connsiteY12" fmla="*/ 771525 h 790575"/>
              <a:gd name="connsiteX13" fmla="*/ 1143245 w 1858939"/>
              <a:gd name="connsiteY13" fmla="*/ 781050 h 790575"/>
              <a:gd name="connsiteX14" fmla="*/ 1190870 w 1858939"/>
              <a:gd name="connsiteY14" fmla="*/ 790575 h 790575"/>
              <a:gd name="connsiteX15" fmla="*/ 1162295 w 1858939"/>
              <a:gd name="connsiteY15" fmla="*/ 762000 h 790575"/>
              <a:gd name="connsiteX16" fmla="*/ 1114670 w 1858939"/>
              <a:gd name="connsiteY16" fmla="*/ 695325 h 790575"/>
              <a:gd name="connsiteX17" fmla="*/ 1105145 w 1858939"/>
              <a:gd name="connsiteY17" fmla="*/ 647700 h 790575"/>
              <a:gd name="connsiteX18" fmla="*/ 1086095 w 1858939"/>
              <a:gd name="connsiteY18" fmla="*/ 619125 h 790575"/>
              <a:gd name="connsiteX19" fmla="*/ 1067045 w 1858939"/>
              <a:gd name="connsiteY19" fmla="*/ 571500 h 790575"/>
              <a:gd name="connsiteX20" fmla="*/ 1057520 w 1858939"/>
              <a:gd name="connsiteY20" fmla="*/ 542925 h 790575"/>
              <a:gd name="connsiteX21" fmla="*/ 1219445 w 1858939"/>
              <a:gd name="connsiteY21" fmla="*/ 666750 h 790575"/>
              <a:gd name="connsiteX22" fmla="*/ 1428995 w 1858939"/>
              <a:gd name="connsiteY22" fmla="*/ 676275 h 790575"/>
              <a:gd name="connsiteX23" fmla="*/ 1571870 w 1858939"/>
              <a:gd name="connsiteY23" fmla="*/ 666750 h 790575"/>
              <a:gd name="connsiteX24" fmla="*/ 1619495 w 1858939"/>
              <a:gd name="connsiteY24" fmla="*/ 581025 h 790575"/>
              <a:gd name="connsiteX25" fmla="*/ 1638545 w 1858939"/>
              <a:gd name="connsiteY25" fmla="*/ 609600 h 790575"/>
              <a:gd name="connsiteX26" fmla="*/ 1724270 w 1858939"/>
              <a:gd name="connsiteY26" fmla="*/ 638175 h 790575"/>
              <a:gd name="connsiteX27" fmla="*/ 1762370 w 1858939"/>
              <a:gd name="connsiteY27" fmla="*/ 628650 h 790575"/>
              <a:gd name="connsiteX28" fmla="*/ 1809995 w 1858939"/>
              <a:gd name="connsiteY28" fmla="*/ 619125 h 790575"/>
              <a:gd name="connsiteX29" fmla="*/ 1848095 w 1858939"/>
              <a:gd name="connsiteY29" fmla="*/ 600075 h 790575"/>
              <a:gd name="connsiteX30" fmla="*/ 1848095 w 1858939"/>
              <a:gd name="connsiteY30" fmla="*/ 476250 h 790575"/>
              <a:gd name="connsiteX31" fmla="*/ 1838570 w 1858939"/>
              <a:gd name="connsiteY31" fmla="*/ 438150 h 790575"/>
              <a:gd name="connsiteX32" fmla="*/ 1781420 w 1858939"/>
              <a:gd name="connsiteY32" fmla="*/ 352425 h 790575"/>
              <a:gd name="connsiteX33" fmla="*/ 1724270 w 1858939"/>
              <a:gd name="connsiteY33" fmla="*/ 266700 h 790575"/>
              <a:gd name="connsiteX34" fmla="*/ 1714745 w 1858939"/>
              <a:gd name="connsiteY34" fmla="*/ 238125 h 790575"/>
              <a:gd name="connsiteX35" fmla="*/ 1571870 w 1858939"/>
              <a:gd name="connsiteY35" fmla="*/ 161925 h 790575"/>
              <a:gd name="connsiteX36" fmla="*/ 1533770 w 1858939"/>
              <a:gd name="connsiteY36" fmla="*/ 142875 h 790575"/>
              <a:gd name="connsiteX37" fmla="*/ 1486145 w 1858939"/>
              <a:gd name="connsiteY37" fmla="*/ 123825 h 790575"/>
              <a:gd name="connsiteX38" fmla="*/ 1428995 w 1858939"/>
              <a:gd name="connsiteY38" fmla="*/ 104775 h 790575"/>
              <a:gd name="connsiteX39" fmla="*/ 1371845 w 1858939"/>
              <a:gd name="connsiteY39" fmla="*/ 142875 h 790575"/>
              <a:gd name="connsiteX40" fmla="*/ 1352795 w 1858939"/>
              <a:gd name="connsiteY40" fmla="*/ 171450 h 790575"/>
              <a:gd name="connsiteX41" fmla="*/ 1324220 w 1858939"/>
              <a:gd name="connsiteY41" fmla="*/ 190500 h 790575"/>
              <a:gd name="connsiteX42" fmla="*/ 1076570 w 1858939"/>
              <a:gd name="connsiteY42" fmla="*/ 161925 h 790575"/>
              <a:gd name="connsiteX43" fmla="*/ 1038470 w 1858939"/>
              <a:gd name="connsiteY43" fmla="*/ 142875 h 790575"/>
              <a:gd name="connsiteX44" fmla="*/ 905120 w 1858939"/>
              <a:gd name="connsiteY44" fmla="*/ 104775 h 790575"/>
              <a:gd name="connsiteX45" fmla="*/ 867020 w 1858939"/>
              <a:gd name="connsiteY45" fmla="*/ 76200 h 790575"/>
              <a:gd name="connsiteX46" fmla="*/ 809870 w 1858939"/>
              <a:gd name="connsiteY46" fmla="*/ 57150 h 790575"/>
              <a:gd name="connsiteX47" fmla="*/ 752720 w 1858939"/>
              <a:gd name="connsiteY47" fmla="*/ 66675 h 790575"/>
              <a:gd name="connsiteX48" fmla="*/ 666995 w 1858939"/>
              <a:gd name="connsiteY48" fmla="*/ 114300 h 790575"/>
              <a:gd name="connsiteX49" fmla="*/ 552695 w 1858939"/>
              <a:gd name="connsiteY49" fmla="*/ 104775 h 790575"/>
              <a:gd name="connsiteX50" fmla="*/ 476495 w 1858939"/>
              <a:gd name="connsiteY50" fmla="*/ 95250 h 790575"/>
              <a:gd name="connsiteX51" fmla="*/ 371720 w 1858939"/>
              <a:gd name="connsiteY51" fmla="*/ 85725 h 790575"/>
              <a:gd name="connsiteX52" fmla="*/ 209795 w 1858939"/>
              <a:gd name="connsiteY52" fmla="*/ 28575 h 790575"/>
              <a:gd name="connsiteX53" fmla="*/ 152645 w 1858939"/>
              <a:gd name="connsiteY53" fmla="*/ 0 h 790575"/>
              <a:gd name="connsiteX54" fmla="*/ 85970 w 1858939"/>
              <a:gd name="connsiteY54" fmla="*/ 38100 h 790575"/>
              <a:gd name="connsiteX55" fmla="*/ 28820 w 1858939"/>
              <a:gd name="connsiteY55" fmla="*/ 76200 h 790575"/>
              <a:gd name="connsiteX56" fmla="*/ 9770 w 1858939"/>
              <a:gd name="connsiteY56" fmla="*/ 104775 h 790575"/>
              <a:gd name="connsiteX57" fmla="*/ 9770 w 1858939"/>
              <a:gd name="connsiteY57" fmla="*/ 190500 h 790575"/>
              <a:gd name="connsiteX58" fmla="*/ 47870 w 1858939"/>
              <a:gd name="connsiteY58" fmla="*/ 228600 h 790575"/>
              <a:gd name="connsiteX59" fmla="*/ 76445 w 1858939"/>
              <a:gd name="connsiteY59" fmla="*/ 266700 h 790575"/>
              <a:gd name="connsiteX60" fmla="*/ 105020 w 1858939"/>
              <a:gd name="connsiteY60" fmla="*/ 304800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58939" h="790575">
                <a:moveTo>
                  <a:pt x="57395" y="219075"/>
                </a:moveTo>
                <a:lnTo>
                  <a:pt x="57395" y="219075"/>
                </a:lnTo>
                <a:cubicBezTo>
                  <a:pt x="120405" y="387102"/>
                  <a:pt x="73530" y="208671"/>
                  <a:pt x="57395" y="361950"/>
                </a:cubicBezTo>
                <a:cubicBezTo>
                  <a:pt x="38858" y="538053"/>
                  <a:pt x="80502" y="421745"/>
                  <a:pt x="133595" y="581025"/>
                </a:cubicBezTo>
                <a:cubicBezTo>
                  <a:pt x="136770" y="590550"/>
                  <a:pt x="134343" y="604724"/>
                  <a:pt x="143120" y="609600"/>
                </a:cubicBezTo>
                <a:cubicBezTo>
                  <a:pt x="163463" y="620902"/>
                  <a:pt x="248517" y="633516"/>
                  <a:pt x="276470" y="638175"/>
                </a:cubicBezTo>
                <a:cubicBezTo>
                  <a:pt x="295520" y="644525"/>
                  <a:pt x="313845" y="653735"/>
                  <a:pt x="333620" y="657225"/>
                </a:cubicBezTo>
                <a:cubicBezTo>
                  <a:pt x="430323" y="674290"/>
                  <a:pt x="461624" y="664963"/>
                  <a:pt x="562220" y="657225"/>
                </a:cubicBezTo>
                <a:lnTo>
                  <a:pt x="619370" y="647700"/>
                </a:lnTo>
                <a:cubicBezTo>
                  <a:pt x="635298" y="644804"/>
                  <a:pt x="651376" y="633915"/>
                  <a:pt x="666995" y="638175"/>
                </a:cubicBezTo>
                <a:cubicBezTo>
                  <a:pt x="689084" y="644199"/>
                  <a:pt x="701427" y="673435"/>
                  <a:pt x="724145" y="676275"/>
                </a:cubicBezTo>
                <a:lnTo>
                  <a:pt x="800345" y="685800"/>
                </a:lnTo>
                <a:cubicBezTo>
                  <a:pt x="1041533" y="759205"/>
                  <a:pt x="946025" y="731505"/>
                  <a:pt x="1086095" y="771525"/>
                </a:cubicBezTo>
                <a:cubicBezTo>
                  <a:pt x="1104665" y="776831"/>
                  <a:pt x="1124244" y="777595"/>
                  <a:pt x="1143245" y="781050"/>
                </a:cubicBezTo>
                <a:cubicBezTo>
                  <a:pt x="1159173" y="783946"/>
                  <a:pt x="1174995" y="787400"/>
                  <a:pt x="1190870" y="790575"/>
                </a:cubicBezTo>
                <a:cubicBezTo>
                  <a:pt x="1181345" y="781050"/>
                  <a:pt x="1171061" y="772227"/>
                  <a:pt x="1162295" y="762000"/>
                </a:cubicBezTo>
                <a:cubicBezTo>
                  <a:pt x="1144573" y="741325"/>
                  <a:pt x="1129747" y="717940"/>
                  <a:pt x="1114670" y="695325"/>
                </a:cubicBezTo>
                <a:cubicBezTo>
                  <a:pt x="1111495" y="679450"/>
                  <a:pt x="1110829" y="662859"/>
                  <a:pt x="1105145" y="647700"/>
                </a:cubicBezTo>
                <a:cubicBezTo>
                  <a:pt x="1101125" y="636981"/>
                  <a:pt x="1091215" y="629364"/>
                  <a:pt x="1086095" y="619125"/>
                </a:cubicBezTo>
                <a:cubicBezTo>
                  <a:pt x="1078449" y="603832"/>
                  <a:pt x="1073048" y="587509"/>
                  <a:pt x="1067045" y="571500"/>
                </a:cubicBezTo>
                <a:cubicBezTo>
                  <a:pt x="1063520" y="562099"/>
                  <a:pt x="1032120" y="527050"/>
                  <a:pt x="1057520" y="542925"/>
                </a:cubicBezTo>
                <a:cubicBezTo>
                  <a:pt x="1082920" y="558800"/>
                  <a:pt x="1242629" y="736301"/>
                  <a:pt x="1219445" y="666750"/>
                </a:cubicBezTo>
                <a:cubicBezTo>
                  <a:pt x="1365224" y="648528"/>
                  <a:pt x="1370258" y="676275"/>
                  <a:pt x="1428995" y="676275"/>
                </a:cubicBezTo>
                <a:cubicBezTo>
                  <a:pt x="1487732" y="676275"/>
                  <a:pt x="1540120" y="682625"/>
                  <a:pt x="1571870" y="666750"/>
                </a:cubicBezTo>
                <a:cubicBezTo>
                  <a:pt x="1603620" y="650875"/>
                  <a:pt x="1608383" y="590550"/>
                  <a:pt x="1619495" y="581025"/>
                </a:cubicBezTo>
                <a:cubicBezTo>
                  <a:pt x="1630608" y="571500"/>
                  <a:pt x="1630450" y="601505"/>
                  <a:pt x="1638545" y="609600"/>
                </a:cubicBezTo>
                <a:cubicBezTo>
                  <a:pt x="1665332" y="636387"/>
                  <a:pt x="1685955" y="631789"/>
                  <a:pt x="1724270" y="638175"/>
                </a:cubicBezTo>
                <a:cubicBezTo>
                  <a:pt x="1736970" y="635000"/>
                  <a:pt x="1749591" y="631490"/>
                  <a:pt x="1762370" y="628650"/>
                </a:cubicBezTo>
                <a:cubicBezTo>
                  <a:pt x="1778174" y="625138"/>
                  <a:pt x="1794636" y="624245"/>
                  <a:pt x="1809995" y="619125"/>
                </a:cubicBezTo>
                <a:cubicBezTo>
                  <a:pt x="1823465" y="614635"/>
                  <a:pt x="1835395" y="606425"/>
                  <a:pt x="1848095" y="600075"/>
                </a:cubicBezTo>
                <a:cubicBezTo>
                  <a:pt x="1863404" y="538840"/>
                  <a:pt x="1861678" y="564538"/>
                  <a:pt x="1848095" y="476250"/>
                </a:cubicBezTo>
                <a:cubicBezTo>
                  <a:pt x="1846104" y="463311"/>
                  <a:pt x="1843887" y="450113"/>
                  <a:pt x="1838570" y="438150"/>
                </a:cubicBezTo>
                <a:cubicBezTo>
                  <a:pt x="1812125" y="378650"/>
                  <a:pt x="1812272" y="403846"/>
                  <a:pt x="1781420" y="352425"/>
                </a:cubicBezTo>
                <a:cubicBezTo>
                  <a:pt x="1729521" y="265927"/>
                  <a:pt x="1778847" y="321277"/>
                  <a:pt x="1724270" y="266700"/>
                </a:cubicBezTo>
                <a:cubicBezTo>
                  <a:pt x="1721095" y="257175"/>
                  <a:pt x="1721279" y="245748"/>
                  <a:pt x="1714745" y="238125"/>
                </a:cubicBezTo>
                <a:cubicBezTo>
                  <a:pt x="1674715" y="191423"/>
                  <a:pt x="1628306" y="186112"/>
                  <a:pt x="1571870" y="161925"/>
                </a:cubicBezTo>
                <a:cubicBezTo>
                  <a:pt x="1558819" y="156332"/>
                  <a:pt x="1546745" y="148642"/>
                  <a:pt x="1533770" y="142875"/>
                </a:cubicBezTo>
                <a:cubicBezTo>
                  <a:pt x="1518146" y="135931"/>
                  <a:pt x="1502213" y="129668"/>
                  <a:pt x="1486145" y="123825"/>
                </a:cubicBezTo>
                <a:cubicBezTo>
                  <a:pt x="1467274" y="116963"/>
                  <a:pt x="1428995" y="104775"/>
                  <a:pt x="1428995" y="104775"/>
                </a:cubicBezTo>
                <a:lnTo>
                  <a:pt x="1371845" y="142875"/>
                </a:lnTo>
                <a:cubicBezTo>
                  <a:pt x="1362320" y="149225"/>
                  <a:pt x="1360890" y="163355"/>
                  <a:pt x="1352795" y="171450"/>
                </a:cubicBezTo>
                <a:cubicBezTo>
                  <a:pt x="1344700" y="179545"/>
                  <a:pt x="1333745" y="184150"/>
                  <a:pt x="1324220" y="190500"/>
                </a:cubicBezTo>
                <a:cubicBezTo>
                  <a:pt x="1227130" y="184432"/>
                  <a:pt x="1165989" y="187473"/>
                  <a:pt x="1076570" y="161925"/>
                </a:cubicBezTo>
                <a:cubicBezTo>
                  <a:pt x="1062917" y="158024"/>
                  <a:pt x="1051842" y="147651"/>
                  <a:pt x="1038470" y="142875"/>
                </a:cubicBezTo>
                <a:cubicBezTo>
                  <a:pt x="988169" y="124910"/>
                  <a:pt x="952675" y="116664"/>
                  <a:pt x="905120" y="104775"/>
                </a:cubicBezTo>
                <a:cubicBezTo>
                  <a:pt x="892420" y="95250"/>
                  <a:pt x="881219" y="83300"/>
                  <a:pt x="867020" y="76200"/>
                </a:cubicBezTo>
                <a:cubicBezTo>
                  <a:pt x="849059" y="67220"/>
                  <a:pt x="809870" y="57150"/>
                  <a:pt x="809870" y="57150"/>
                </a:cubicBezTo>
                <a:cubicBezTo>
                  <a:pt x="790820" y="60325"/>
                  <a:pt x="771218" y="61126"/>
                  <a:pt x="752720" y="66675"/>
                </a:cubicBezTo>
                <a:cubicBezTo>
                  <a:pt x="734500" y="72141"/>
                  <a:pt x="679285" y="106926"/>
                  <a:pt x="666995" y="114300"/>
                </a:cubicBezTo>
                <a:lnTo>
                  <a:pt x="552695" y="104775"/>
                </a:lnTo>
                <a:cubicBezTo>
                  <a:pt x="527224" y="102228"/>
                  <a:pt x="501952" y="97930"/>
                  <a:pt x="476495" y="95250"/>
                </a:cubicBezTo>
                <a:cubicBezTo>
                  <a:pt x="441619" y="91579"/>
                  <a:pt x="406645" y="88900"/>
                  <a:pt x="371720" y="85725"/>
                </a:cubicBezTo>
                <a:cubicBezTo>
                  <a:pt x="302076" y="68314"/>
                  <a:pt x="307467" y="71307"/>
                  <a:pt x="209795" y="28575"/>
                </a:cubicBezTo>
                <a:cubicBezTo>
                  <a:pt x="91622" y="-23126"/>
                  <a:pt x="263336" y="36897"/>
                  <a:pt x="152645" y="0"/>
                </a:cubicBezTo>
                <a:cubicBezTo>
                  <a:pt x="85996" y="16662"/>
                  <a:pt x="139731" y="-3714"/>
                  <a:pt x="85970" y="38100"/>
                </a:cubicBezTo>
                <a:cubicBezTo>
                  <a:pt x="67898" y="52156"/>
                  <a:pt x="28820" y="76200"/>
                  <a:pt x="28820" y="76200"/>
                </a:cubicBezTo>
                <a:cubicBezTo>
                  <a:pt x="22470" y="85725"/>
                  <a:pt x="13390" y="93915"/>
                  <a:pt x="9770" y="104775"/>
                </a:cubicBezTo>
                <a:cubicBezTo>
                  <a:pt x="1909" y="128358"/>
                  <a:pt x="-7585" y="166202"/>
                  <a:pt x="9770" y="190500"/>
                </a:cubicBezTo>
                <a:cubicBezTo>
                  <a:pt x="20209" y="205115"/>
                  <a:pt x="36043" y="215083"/>
                  <a:pt x="47870" y="228600"/>
                </a:cubicBezTo>
                <a:cubicBezTo>
                  <a:pt x="58324" y="240547"/>
                  <a:pt x="67218" y="253782"/>
                  <a:pt x="76445" y="266700"/>
                </a:cubicBezTo>
                <a:cubicBezTo>
                  <a:pt x="103371" y="304396"/>
                  <a:pt x="85288" y="285068"/>
                  <a:pt x="105020" y="304800"/>
                </a:cubicBezTo>
              </a:path>
            </a:pathLst>
          </a:custGeom>
          <a:solidFill>
            <a:srgbClr val="FF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cxnSp>
        <p:nvCxnSpPr>
          <p:cNvPr id="17" name="Straight Arrow Connector 16"/>
          <p:cNvCxnSpPr/>
          <p:nvPr/>
        </p:nvCxnSpPr>
        <p:spPr>
          <a:xfrm>
            <a:off x="468313" y="2924175"/>
            <a:ext cx="503237" cy="919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71550" y="2852738"/>
            <a:ext cx="431800" cy="800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46238" y="2852738"/>
            <a:ext cx="477837" cy="800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124075" y="2852738"/>
            <a:ext cx="503238" cy="800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8623" name="TextBox 23"/>
          <p:cNvSpPr txBox="1">
            <a:spLocks noChangeArrowheads="1"/>
          </p:cNvSpPr>
          <p:nvPr/>
        </p:nvSpPr>
        <p:spPr bwMode="auto">
          <a:xfrm>
            <a:off x="3059113" y="5378450"/>
            <a:ext cx="1984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385D8A"/>
                </a:solidFill>
              </a:rPr>
              <a:t>Geothermal Hot Sedimentary Aquifer</a:t>
            </a:r>
          </a:p>
        </p:txBody>
      </p:sp>
      <p:sp>
        <p:nvSpPr>
          <p:cNvPr id="68624" name="TextBox 24"/>
          <p:cNvSpPr txBox="1">
            <a:spLocks noChangeArrowheads="1"/>
          </p:cNvSpPr>
          <p:nvPr/>
        </p:nvSpPr>
        <p:spPr bwMode="auto">
          <a:xfrm>
            <a:off x="511175" y="1052513"/>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Solar Updraft Tower</a:t>
            </a:r>
          </a:p>
        </p:txBody>
      </p:sp>
      <p:sp>
        <p:nvSpPr>
          <p:cNvPr id="68625" name="TextBox 25"/>
          <p:cNvSpPr txBox="1">
            <a:spLocks noChangeArrowheads="1"/>
          </p:cNvSpPr>
          <p:nvPr/>
        </p:nvSpPr>
        <p:spPr bwMode="auto">
          <a:xfrm>
            <a:off x="5970588" y="1065213"/>
            <a:ext cx="2305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Atmospheric Vortex Engine</a:t>
            </a:r>
          </a:p>
        </p:txBody>
      </p:sp>
      <p:cxnSp>
        <p:nvCxnSpPr>
          <p:cNvPr id="29" name="Straight Connector 28"/>
          <p:cNvCxnSpPr/>
          <p:nvPr/>
        </p:nvCxnSpPr>
        <p:spPr>
          <a:xfrm>
            <a:off x="330200" y="3989388"/>
            <a:ext cx="8137525" cy="0"/>
          </a:xfrm>
          <a:prstGeom prst="line">
            <a:avLst/>
          </a:prstGeom>
        </p:spPr>
        <p:style>
          <a:lnRef idx="1">
            <a:schemeClr val="accent1"/>
          </a:lnRef>
          <a:fillRef idx="0">
            <a:schemeClr val="accent1"/>
          </a:fillRef>
          <a:effectRef idx="0">
            <a:schemeClr val="accent1"/>
          </a:effectRef>
          <a:fontRef idx="minor">
            <a:schemeClr val="tx1"/>
          </a:fontRef>
        </p:style>
      </p:cxnSp>
      <p:sp>
        <p:nvSpPr>
          <p:cNvPr id="68627" name="TextBox 26"/>
          <p:cNvSpPr txBox="1">
            <a:spLocks noChangeArrowheads="1"/>
          </p:cNvSpPr>
          <p:nvPr/>
        </p:nvSpPr>
        <p:spPr bwMode="auto">
          <a:xfrm>
            <a:off x="3371850" y="1082675"/>
            <a:ext cx="2038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Vortex  Engine</a:t>
            </a:r>
          </a:p>
        </p:txBody>
      </p:sp>
      <p:sp>
        <p:nvSpPr>
          <p:cNvPr id="68628" name="TextBox 13"/>
          <p:cNvSpPr txBox="1">
            <a:spLocks noChangeArrowheads="1"/>
          </p:cNvSpPr>
          <p:nvPr/>
        </p:nvSpPr>
        <p:spPr bwMode="auto">
          <a:xfrm>
            <a:off x="6192838" y="4221163"/>
            <a:ext cx="19796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400"/>
              <a:t>Uses either humid tropical ambient air and/or waste heat from conventional thermal power plant</a:t>
            </a:r>
            <a:r>
              <a:rPr lang="en-AU" altLang="en-US"/>
              <a:t> </a:t>
            </a:r>
          </a:p>
        </p:txBody>
      </p:sp>
      <p:sp>
        <p:nvSpPr>
          <p:cNvPr id="4" name="Isosceles Triangle 3"/>
          <p:cNvSpPr/>
          <p:nvPr/>
        </p:nvSpPr>
        <p:spPr>
          <a:xfrm>
            <a:off x="3419475" y="3933825"/>
            <a:ext cx="1189038" cy="71438"/>
          </a:xfrm>
          <a:prstGeom prst="triangle">
            <a:avLst>
              <a:gd name="adj" fmla="val 502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28" name="Trapezoid 27"/>
          <p:cNvSpPr/>
          <p:nvPr/>
        </p:nvSpPr>
        <p:spPr>
          <a:xfrm>
            <a:off x="3887788" y="3863975"/>
            <a:ext cx="288925" cy="920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solidFill>
                <a:prstClr val="white"/>
              </a:solidFill>
            </a:endParaRPr>
          </a:p>
        </p:txBody>
      </p:sp>
      <p:sp>
        <p:nvSpPr>
          <p:cNvPr id="16" name="Freeform 15"/>
          <p:cNvSpPr/>
          <p:nvPr/>
        </p:nvSpPr>
        <p:spPr>
          <a:xfrm>
            <a:off x="1095375" y="2819400"/>
            <a:ext cx="962025" cy="561975"/>
          </a:xfrm>
          <a:custGeom>
            <a:avLst/>
            <a:gdLst>
              <a:gd name="connsiteX0" fmla="*/ 438150 w 962025"/>
              <a:gd name="connsiteY0" fmla="*/ 552450 h 561975"/>
              <a:gd name="connsiteX1" fmla="*/ 419100 w 962025"/>
              <a:gd name="connsiteY1" fmla="*/ 428625 h 561975"/>
              <a:gd name="connsiteX2" fmla="*/ 352425 w 962025"/>
              <a:gd name="connsiteY2" fmla="*/ 352425 h 561975"/>
              <a:gd name="connsiteX3" fmla="*/ 257175 w 962025"/>
              <a:gd name="connsiteY3" fmla="*/ 352425 h 561975"/>
              <a:gd name="connsiteX4" fmla="*/ 238125 w 962025"/>
              <a:gd name="connsiteY4" fmla="*/ 390525 h 561975"/>
              <a:gd name="connsiteX5" fmla="*/ 152400 w 962025"/>
              <a:gd name="connsiteY5" fmla="*/ 428625 h 561975"/>
              <a:gd name="connsiteX6" fmla="*/ 38100 w 962025"/>
              <a:gd name="connsiteY6" fmla="*/ 419100 h 561975"/>
              <a:gd name="connsiteX7" fmla="*/ 38100 w 962025"/>
              <a:gd name="connsiteY7" fmla="*/ 304800 h 561975"/>
              <a:gd name="connsiteX8" fmla="*/ 0 w 962025"/>
              <a:gd name="connsiteY8" fmla="*/ 219075 h 561975"/>
              <a:gd name="connsiteX9" fmla="*/ 76200 w 962025"/>
              <a:gd name="connsiteY9" fmla="*/ 95250 h 561975"/>
              <a:gd name="connsiteX10" fmla="*/ 114300 w 962025"/>
              <a:gd name="connsiteY10" fmla="*/ 76200 h 561975"/>
              <a:gd name="connsiteX11" fmla="*/ 257175 w 962025"/>
              <a:gd name="connsiteY11" fmla="*/ 28575 h 561975"/>
              <a:gd name="connsiteX12" fmla="*/ 352425 w 962025"/>
              <a:gd name="connsiteY12" fmla="*/ 0 h 561975"/>
              <a:gd name="connsiteX13" fmla="*/ 447675 w 962025"/>
              <a:gd name="connsiteY13" fmla="*/ 0 h 561975"/>
              <a:gd name="connsiteX14" fmla="*/ 457200 w 962025"/>
              <a:gd name="connsiteY14" fmla="*/ 19050 h 561975"/>
              <a:gd name="connsiteX15" fmla="*/ 552450 w 962025"/>
              <a:gd name="connsiteY15" fmla="*/ 57150 h 561975"/>
              <a:gd name="connsiteX16" fmla="*/ 762000 w 962025"/>
              <a:gd name="connsiteY16" fmla="*/ 38100 h 561975"/>
              <a:gd name="connsiteX17" fmla="*/ 790575 w 962025"/>
              <a:gd name="connsiteY17" fmla="*/ 57150 h 561975"/>
              <a:gd name="connsiteX18" fmla="*/ 857250 w 962025"/>
              <a:gd name="connsiteY18" fmla="*/ 85725 h 561975"/>
              <a:gd name="connsiteX19" fmla="*/ 933450 w 962025"/>
              <a:gd name="connsiteY19" fmla="*/ 152400 h 561975"/>
              <a:gd name="connsiteX20" fmla="*/ 962025 w 962025"/>
              <a:gd name="connsiteY20" fmla="*/ 219075 h 561975"/>
              <a:gd name="connsiteX21" fmla="*/ 962025 w 962025"/>
              <a:gd name="connsiteY21" fmla="*/ 295275 h 561975"/>
              <a:gd name="connsiteX22" fmla="*/ 962025 w 962025"/>
              <a:gd name="connsiteY22" fmla="*/ 295275 h 561975"/>
              <a:gd name="connsiteX23" fmla="*/ 819150 w 962025"/>
              <a:gd name="connsiteY23" fmla="*/ 352425 h 561975"/>
              <a:gd name="connsiteX24" fmla="*/ 714375 w 962025"/>
              <a:gd name="connsiteY24" fmla="*/ 409575 h 561975"/>
              <a:gd name="connsiteX25" fmla="*/ 628650 w 962025"/>
              <a:gd name="connsiteY25" fmla="*/ 371475 h 561975"/>
              <a:gd name="connsiteX26" fmla="*/ 581025 w 962025"/>
              <a:gd name="connsiteY26" fmla="*/ 381000 h 561975"/>
              <a:gd name="connsiteX27" fmla="*/ 542925 w 962025"/>
              <a:gd name="connsiteY27" fmla="*/ 561975 h 561975"/>
              <a:gd name="connsiteX28" fmla="*/ 438150 w 962025"/>
              <a:gd name="connsiteY28" fmla="*/ 5524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2025" h="561975">
                <a:moveTo>
                  <a:pt x="438150" y="552450"/>
                </a:moveTo>
                <a:lnTo>
                  <a:pt x="419100" y="428625"/>
                </a:lnTo>
                <a:lnTo>
                  <a:pt x="352425" y="352425"/>
                </a:lnTo>
                <a:lnTo>
                  <a:pt x="257175" y="352425"/>
                </a:lnTo>
                <a:lnTo>
                  <a:pt x="238125" y="390525"/>
                </a:lnTo>
                <a:lnTo>
                  <a:pt x="152400" y="428625"/>
                </a:lnTo>
                <a:lnTo>
                  <a:pt x="38100" y="419100"/>
                </a:lnTo>
                <a:lnTo>
                  <a:pt x="38100" y="304800"/>
                </a:lnTo>
                <a:lnTo>
                  <a:pt x="0" y="219075"/>
                </a:lnTo>
                <a:lnTo>
                  <a:pt x="76200" y="95250"/>
                </a:lnTo>
                <a:lnTo>
                  <a:pt x="114300" y="76200"/>
                </a:lnTo>
                <a:lnTo>
                  <a:pt x="257175" y="28575"/>
                </a:lnTo>
                <a:lnTo>
                  <a:pt x="352425" y="0"/>
                </a:lnTo>
                <a:lnTo>
                  <a:pt x="447675" y="0"/>
                </a:lnTo>
                <a:lnTo>
                  <a:pt x="457200" y="19050"/>
                </a:lnTo>
                <a:lnTo>
                  <a:pt x="552450" y="57150"/>
                </a:lnTo>
                <a:lnTo>
                  <a:pt x="762000" y="38100"/>
                </a:lnTo>
                <a:lnTo>
                  <a:pt x="790575" y="57150"/>
                </a:lnTo>
                <a:lnTo>
                  <a:pt x="857250" y="85725"/>
                </a:lnTo>
                <a:lnTo>
                  <a:pt x="933450" y="152400"/>
                </a:lnTo>
                <a:lnTo>
                  <a:pt x="962025" y="219075"/>
                </a:lnTo>
                <a:lnTo>
                  <a:pt x="962025" y="295275"/>
                </a:lnTo>
                <a:lnTo>
                  <a:pt x="962025" y="295275"/>
                </a:lnTo>
                <a:lnTo>
                  <a:pt x="819150" y="352425"/>
                </a:lnTo>
                <a:lnTo>
                  <a:pt x="714375" y="409575"/>
                </a:lnTo>
                <a:lnTo>
                  <a:pt x="628650" y="371475"/>
                </a:lnTo>
                <a:lnTo>
                  <a:pt x="581025" y="381000"/>
                </a:lnTo>
                <a:lnTo>
                  <a:pt x="542925" y="561975"/>
                </a:lnTo>
                <a:lnTo>
                  <a:pt x="438150" y="552450"/>
                </a:lnTo>
                <a:close/>
              </a:path>
            </a:pathLst>
          </a:custGeom>
          <a:solidFill>
            <a:srgbClr val="4F81B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8632" name="TextBox 19"/>
          <p:cNvSpPr txBox="1">
            <a:spLocks noChangeArrowheads="1"/>
          </p:cNvSpPr>
          <p:nvPr/>
        </p:nvSpPr>
        <p:spPr bwMode="auto">
          <a:xfrm>
            <a:off x="468313" y="4221163"/>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400"/>
              <a:t>Uses ambient air</a:t>
            </a:r>
          </a:p>
        </p:txBody>
      </p:sp>
      <p:sp>
        <p:nvSpPr>
          <p:cNvPr id="68633" name="TextBox 29"/>
          <p:cNvSpPr txBox="1">
            <a:spLocks noChangeArrowheads="1"/>
          </p:cNvSpPr>
          <p:nvPr/>
        </p:nvSpPr>
        <p:spPr bwMode="auto">
          <a:xfrm>
            <a:off x="3192463" y="4251325"/>
            <a:ext cx="2160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400"/>
              <a:t>Uses ambient air</a:t>
            </a:r>
          </a:p>
        </p:txBody>
      </p:sp>
      <p:cxnSp>
        <p:nvCxnSpPr>
          <p:cNvPr id="31" name="Straight Arrow Connector 30"/>
          <p:cNvCxnSpPr/>
          <p:nvPr/>
        </p:nvCxnSpPr>
        <p:spPr>
          <a:xfrm flipH="1" flipV="1">
            <a:off x="5688013" y="260350"/>
            <a:ext cx="36512" cy="3744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635" name="TextBox 33"/>
          <p:cNvSpPr txBox="1">
            <a:spLocks noChangeArrowheads="1"/>
          </p:cNvSpPr>
          <p:nvPr/>
        </p:nvSpPr>
        <p:spPr bwMode="auto">
          <a:xfrm>
            <a:off x="5330825" y="1735138"/>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400"/>
              <a:t>~10 km</a:t>
            </a:r>
          </a:p>
        </p:txBody>
      </p:sp>
      <p:cxnSp>
        <p:nvCxnSpPr>
          <p:cNvPr id="40" name="Straight Arrow Connector 39"/>
          <p:cNvCxnSpPr>
            <a:stCxn id="2" idx="2"/>
          </p:cNvCxnSpPr>
          <p:nvPr/>
        </p:nvCxnSpPr>
        <p:spPr>
          <a:xfrm flipV="1">
            <a:off x="468313" y="2852738"/>
            <a:ext cx="0" cy="1152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2633663" y="242888"/>
            <a:ext cx="2808287" cy="896937"/>
          </a:xfrm>
          <a:custGeom>
            <a:avLst/>
            <a:gdLst>
              <a:gd name="connsiteX0" fmla="*/ 438150 w 962025"/>
              <a:gd name="connsiteY0" fmla="*/ 552450 h 561975"/>
              <a:gd name="connsiteX1" fmla="*/ 419100 w 962025"/>
              <a:gd name="connsiteY1" fmla="*/ 428625 h 561975"/>
              <a:gd name="connsiteX2" fmla="*/ 352425 w 962025"/>
              <a:gd name="connsiteY2" fmla="*/ 352425 h 561975"/>
              <a:gd name="connsiteX3" fmla="*/ 257175 w 962025"/>
              <a:gd name="connsiteY3" fmla="*/ 352425 h 561975"/>
              <a:gd name="connsiteX4" fmla="*/ 238125 w 962025"/>
              <a:gd name="connsiteY4" fmla="*/ 390525 h 561975"/>
              <a:gd name="connsiteX5" fmla="*/ 152400 w 962025"/>
              <a:gd name="connsiteY5" fmla="*/ 428625 h 561975"/>
              <a:gd name="connsiteX6" fmla="*/ 38100 w 962025"/>
              <a:gd name="connsiteY6" fmla="*/ 419100 h 561975"/>
              <a:gd name="connsiteX7" fmla="*/ 38100 w 962025"/>
              <a:gd name="connsiteY7" fmla="*/ 304800 h 561975"/>
              <a:gd name="connsiteX8" fmla="*/ 0 w 962025"/>
              <a:gd name="connsiteY8" fmla="*/ 219075 h 561975"/>
              <a:gd name="connsiteX9" fmla="*/ 76200 w 962025"/>
              <a:gd name="connsiteY9" fmla="*/ 95250 h 561975"/>
              <a:gd name="connsiteX10" fmla="*/ 114300 w 962025"/>
              <a:gd name="connsiteY10" fmla="*/ 76200 h 561975"/>
              <a:gd name="connsiteX11" fmla="*/ 257175 w 962025"/>
              <a:gd name="connsiteY11" fmla="*/ 28575 h 561975"/>
              <a:gd name="connsiteX12" fmla="*/ 352425 w 962025"/>
              <a:gd name="connsiteY12" fmla="*/ 0 h 561975"/>
              <a:gd name="connsiteX13" fmla="*/ 447675 w 962025"/>
              <a:gd name="connsiteY13" fmla="*/ 0 h 561975"/>
              <a:gd name="connsiteX14" fmla="*/ 457200 w 962025"/>
              <a:gd name="connsiteY14" fmla="*/ 19050 h 561975"/>
              <a:gd name="connsiteX15" fmla="*/ 552450 w 962025"/>
              <a:gd name="connsiteY15" fmla="*/ 57150 h 561975"/>
              <a:gd name="connsiteX16" fmla="*/ 762000 w 962025"/>
              <a:gd name="connsiteY16" fmla="*/ 38100 h 561975"/>
              <a:gd name="connsiteX17" fmla="*/ 790575 w 962025"/>
              <a:gd name="connsiteY17" fmla="*/ 57150 h 561975"/>
              <a:gd name="connsiteX18" fmla="*/ 857250 w 962025"/>
              <a:gd name="connsiteY18" fmla="*/ 85725 h 561975"/>
              <a:gd name="connsiteX19" fmla="*/ 933450 w 962025"/>
              <a:gd name="connsiteY19" fmla="*/ 152400 h 561975"/>
              <a:gd name="connsiteX20" fmla="*/ 962025 w 962025"/>
              <a:gd name="connsiteY20" fmla="*/ 219075 h 561975"/>
              <a:gd name="connsiteX21" fmla="*/ 962025 w 962025"/>
              <a:gd name="connsiteY21" fmla="*/ 295275 h 561975"/>
              <a:gd name="connsiteX22" fmla="*/ 962025 w 962025"/>
              <a:gd name="connsiteY22" fmla="*/ 295275 h 561975"/>
              <a:gd name="connsiteX23" fmla="*/ 819150 w 962025"/>
              <a:gd name="connsiteY23" fmla="*/ 352425 h 561975"/>
              <a:gd name="connsiteX24" fmla="*/ 714375 w 962025"/>
              <a:gd name="connsiteY24" fmla="*/ 409575 h 561975"/>
              <a:gd name="connsiteX25" fmla="*/ 628650 w 962025"/>
              <a:gd name="connsiteY25" fmla="*/ 371475 h 561975"/>
              <a:gd name="connsiteX26" fmla="*/ 581025 w 962025"/>
              <a:gd name="connsiteY26" fmla="*/ 381000 h 561975"/>
              <a:gd name="connsiteX27" fmla="*/ 542925 w 962025"/>
              <a:gd name="connsiteY27" fmla="*/ 561975 h 561975"/>
              <a:gd name="connsiteX28" fmla="*/ 438150 w 962025"/>
              <a:gd name="connsiteY28" fmla="*/ 5524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2025" h="561975">
                <a:moveTo>
                  <a:pt x="438150" y="552450"/>
                </a:moveTo>
                <a:lnTo>
                  <a:pt x="419100" y="428625"/>
                </a:lnTo>
                <a:lnTo>
                  <a:pt x="352425" y="352425"/>
                </a:lnTo>
                <a:lnTo>
                  <a:pt x="257175" y="352425"/>
                </a:lnTo>
                <a:lnTo>
                  <a:pt x="238125" y="390525"/>
                </a:lnTo>
                <a:lnTo>
                  <a:pt x="152400" y="428625"/>
                </a:lnTo>
                <a:lnTo>
                  <a:pt x="38100" y="419100"/>
                </a:lnTo>
                <a:lnTo>
                  <a:pt x="38100" y="304800"/>
                </a:lnTo>
                <a:lnTo>
                  <a:pt x="0" y="219075"/>
                </a:lnTo>
                <a:lnTo>
                  <a:pt x="76200" y="95250"/>
                </a:lnTo>
                <a:lnTo>
                  <a:pt x="114300" y="76200"/>
                </a:lnTo>
                <a:lnTo>
                  <a:pt x="257175" y="28575"/>
                </a:lnTo>
                <a:lnTo>
                  <a:pt x="352425" y="0"/>
                </a:lnTo>
                <a:lnTo>
                  <a:pt x="447675" y="0"/>
                </a:lnTo>
                <a:lnTo>
                  <a:pt x="457200" y="19050"/>
                </a:lnTo>
                <a:lnTo>
                  <a:pt x="552450" y="57150"/>
                </a:lnTo>
                <a:lnTo>
                  <a:pt x="762000" y="38100"/>
                </a:lnTo>
                <a:lnTo>
                  <a:pt x="790575" y="57150"/>
                </a:lnTo>
                <a:lnTo>
                  <a:pt x="857250" y="85725"/>
                </a:lnTo>
                <a:lnTo>
                  <a:pt x="933450" y="152400"/>
                </a:lnTo>
                <a:lnTo>
                  <a:pt x="962025" y="219075"/>
                </a:lnTo>
                <a:lnTo>
                  <a:pt x="962025" y="295275"/>
                </a:lnTo>
                <a:lnTo>
                  <a:pt x="962025" y="295275"/>
                </a:lnTo>
                <a:lnTo>
                  <a:pt x="819150" y="352425"/>
                </a:lnTo>
                <a:lnTo>
                  <a:pt x="714375" y="409575"/>
                </a:lnTo>
                <a:lnTo>
                  <a:pt x="628650" y="371475"/>
                </a:lnTo>
                <a:lnTo>
                  <a:pt x="581025" y="381000"/>
                </a:lnTo>
                <a:lnTo>
                  <a:pt x="542925" y="561975"/>
                </a:lnTo>
                <a:lnTo>
                  <a:pt x="438150" y="552450"/>
                </a:lnTo>
                <a:close/>
              </a:path>
            </a:pathLst>
          </a:custGeom>
          <a:solidFill>
            <a:srgbClr val="4F81B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8638" name="TextBox 40"/>
          <p:cNvSpPr txBox="1">
            <a:spLocks noChangeArrowheads="1"/>
          </p:cNvSpPr>
          <p:nvPr/>
        </p:nvSpPr>
        <p:spPr bwMode="auto">
          <a:xfrm>
            <a:off x="242888" y="3227388"/>
            <a:ext cx="954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400"/>
              <a:t>~2 km</a:t>
            </a:r>
          </a:p>
        </p:txBody>
      </p:sp>
      <p:sp>
        <p:nvSpPr>
          <p:cNvPr id="37" name="Freeform 36"/>
          <p:cNvSpPr/>
          <p:nvPr/>
        </p:nvSpPr>
        <p:spPr>
          <a:xfrm>
            <a:off x="4559300" y="215900"/>
            <a:ext cx="3887788" cy="898525"/>
          </a:xfrm>
          <a:custGeom>
            <a:avLst/>
            <a:gdLst>
              <a:gd name="connsiteX0" fmla="*/ 438150 w 962025"/>
              <a:gd name="connsiteY0" fmla="*/ 552450 h 561975"/>
              <a:gd name="connsiteX1" fmla="*/ 419100 w 962025"/>
              <a:gd name="connsiteY1" fmla="*/ 428625 h 561975"/>
              <a:gd name="connsiteX2" fmla="*/ 352425 w 962025"/>
              <a:gd name="connsiteY2" fmla="*/ 352425 h 561975"/>
              <a:gd name="connsiteX3" fmla="*/ 257175 w 962025"/>
              <a:gd name="connsiteY3" fmla="*/ 352425 h 561975"/>
              <a:gd name="connsiteX4" fmla="*/ 238125 w 962025"/>
              <a:gd name="connsiteY4" fmla="*/ 390525 h 561975"/>
              <a:gd name="connsiteX5" fmla="*/ 152400 w 962025"/>
              <a:gd name="connsiteY5" fmla="*/ 428625 h 561975"/>
              <a:gd name="connsiteX6" fmla="*/ 38100 w 962025"/>
              <a:gd name="connsiteY6" fmla="*/ 419100 h 561975"/>
              <a:gd name="connsiteX7" fmla="*/ 38100 w 962025"/>
              <a:gd name="connsiteY7" fmla="*/ 304800 h 561975"/>
              <a:gd name="connsiteX8" fmla="*/ 0 w 962025"/>
              <a:gd name="connsiteY8" fmla="*/ 219075 h 561975"/>
              <a:gd name="connsiteX9" fmla="*/ 76200 w 962025"/>
              <a:gd name="connsiteY9" fmla="*/ 95250 h 561975"/>
              <a:gd name="connsiteX10" fmla="*/ 114300 w 962025"/>
              <a:gd name="connsiteY10" fmla="*/ 76200 h 561975"/>
              <a:gd name="connsiteX11" fmla="*/ 257175 w 962025"/>
              <a:gd name="connsiteY11" fmla="*/ 28575 h 561975"/>
              <a:gd name="connsiteX12" fmla="*/ 352425 w 962025"/>
              <a:gd name="connsiteY12" fmla="*/ 0 h 561975"/>
              <a:gd name="connsiteX13" fmla="*/ 447675 w 962025"/>
              <a:gd name="connsiteY13" fmla="*/ 0 h 561975"/>
              <a:gd name="connsiteX14" fmla="*/ 457200 w 962025"/>
              <a:gd name="connsiteY14" fmla="*/ 19050 h 561975"/>
              <a:gd name="connsiteX15" fmla="*/ 552450 w 962025"/>
              <a:gd name="connsiteY15" fmla="*/ 57150 h 561975"/>
              <a:gd name="connsiteX16" fmla="*/ 762000 w 962025"/>
              <a:gd name="connsiteY16" fmla="*/ 38100 h 561975"/>
              <a:gd name="connsiteX17" fmla="*/ 790575 w 962025"/>
              <a:gd name="connsiteY17" fmla="*/ 57150 h 561975"/>
              <a:gd name="connsiteX18" fmla="*/ 857250 w 962025"/>
              <a:gd name="connsiteY18" fmla="*/ 85725 h 561975"/>
              <a:gd name="connsiteX19" fmla="*/ 933450 w 962025"/>
              <a:gd name="connsiteY19" fmla="*/ 152400 h 561975"/>
              <a:gd name="connsiteX20" fmla="*/ 962025 w 962025"/>
              <a:gd name="connsiteY20" fmla="*/ 219075 h 561975"/>
              <a:gd name="connsiteX21" fmla="*/ 962025 w 962025"/>
              <a:gd name="connsiteY21" fmla="*/ 295275 h 561975"/>
              <a:gd name="connsiteX22" fmla="*/ 962025 w 962025"/>
              <a:gd name="connsiteY22" fmla="*/ 295275 h 561975"/>
              <a:gd name="connsiteX23" fmla="*/ 819150 w 962025"/>
              <a:gd name="connsiteY23" fmla="*/ 352425 h 561975"/>
              <a:gd name="connsiteX24" fmla="*/ 714375 w 962025"/>
              <a:gd name="connsiteY24" fmla="*/ 409575 h 561975"/>
              <a:gd name="connsiteX25" fmla="*/ 628650 w 962025"/>
              <a:gd name="connsiteY25" fmla="*/ 371475 h 561975"/>
              <a:gd name="connsiteX26" fmla="*/ 581025 w 962025"/>
              <a:gd name="connsiteY26" fmla="*/ 381000 h 561975"/>
              <a:gd name="connsiteX27" fmla="*/ 542925 w 962025"/>
              <a:gd name="connsiteY27" fmla="*/ 561975 h 561975"/>
              <a:gd name="connsiteX28" fmla="*/ 438150 w 962025"/>
              <a:gd name="connsiteY28" fmla="*/ 5524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2025" h="561975">
                <a:moveTo>
                  <a:pt x="438150" y="552450"/>
                </a:moveTo>
                <a:lnTo>
                  <a:pt x="419100" y="428625"/>
                </a:lnTo>
                <a:lnTo>
                  <a:pt x="352425" y="352425"/>
                </a:lnTo>
                <a:lnTo>
                  <a:pt x="257175" y="352425"/>
                </a:lnTo>
                <a:lnTo>
                  <a:pt x="238125" y="390525"/>
                </a:lnTo>
                <a:lnTo>
                  <a:pt x="152400" y="428625"/>
                </a:lnTo>
                <a:lnTo>
                  <a:pt x="38100" y="419100"/>
                </a:lnTo>
                <a:lnTo>
                  <a:pt x="38100" y="304800"/>
                </a:lnTo>
                <a:lnTo>
                  <a:pt x="0" y="219075"/>
                </a:lnTo>
                <a:lnTo>
                  <a:pt x="76200" y="95250"/>
                </a:lnTo>
                <a:lnTo>
                  <a:pt x="114300" y="76200"/>
                </a:lnTo>
                <a:lnTo>
                  <a:pt x="257175" y="28575"/>
                </a:lnTo>
                <a:lnTo>
                  <a:pt x="352425" y="0"/>
                </a:lnTo>
                <a:lnTo>
                  <a:pt x="447675" y="0"/>
                </a:lnTo>
                <a:lnTo>
                  <a:pt x="457200" y="19050"/>
                </a:lnTo>
                <a:lnTo>
                  <a:pt x="552450" y="57150"/>
                </a:lnTo>
                <a:lnTo>
                  <a:pt x="762000" y="38100"/>
                </a:lnTo>
                <a:lnTo>
                  <a:pt x="790575" y="57150"/>
                </a:lnTo>
                <a:lnTo>
                  <a:pt x="857250" y="85725"/>
                </a:lnTo>
                <a:lnTo>
                  <a:pt x="933450" y="152400"/>
                </a:lnTo>
                <a:lnTo>
                  <a:pt x="962025" y="219075"/>
                </a:lnTo>
                <a:lnTo>
                  <a:pt x="962025" y="295275"/>
                </a:lnTo>
                <a:lnTo>
                  <a:pt x="962025" y="295275"/>
                </a:lnTo>
                <a:lnTo>
                  <a:pt x="819150" y="352425"/>
                </a:lnTo>
                <a:lnTo>
                  <a:pt x="714375" y="409575"/>
                </a:lnTo>
                <a:lnTo>
                  <a:pt x="628650" y="371475"/>
                </a:lnTo>
                <a:lnTo>
                  <a:pt x="581025" y="381000"/>
                </a:lnTo>
                <a:lnTo>
                  <a:pt x="542925" y="561975"/>
                </a:lnTo>
                <a:lnTo>
                  <a:pt x="438150" y="552450"/>
                </a:lnTo>
                <a:close/>
              </a:path>
            </a:pathLst>
          </a:custGeom>
          <a:solidFill>
            <a:srgbClr val="4F81B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18" name="Straight Connector 17"/>
          <p:cNvCxnSpPr/>
          <p:nvPr/>
        </p:nvCxnSpPr>
        <p:spPr>
          <a:xfrm>
            <a:off x="4176713" y="4017963"/>
            <a:ext cx="0" cy="13604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330200" y="1989138"/>
            <a:ext cx="2586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Heavy entrainment</a:t>
            </a:r>
          </a:p>
        </p:txBody>
      </p:sp>
      <p:sp>
        <p:nvSpPr>
          <p:cNvPr id="39" name="TextBox 38"/>
          <p:cNvSpPr txBox="1">
            <a:spLocks noChangeArrowheads="1"/>
          </p:cNvSpPr>
          <p:nvPr/>
        </p:nvSpPr>
        <p:spPr bwMode="auto">
          <a:xfrm>
            <a:off x="4927600" y="2005013"/>
            <a:ext cx="2586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b="1">
                <a:solidFill>
                  <a:srgbClr val="FF0000"/>
                </a:solidFill>
              </a:rPr>
              <a:t>Minimal entrainment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1385801_588310904543459_1642485368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4535488"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59023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000" b="1"/>
              <a:t>A large dust devil near Port Hedland. The stack on the left is 116m high!</a:t>
            </a:r>
          </a:p>
        </p:txBody>
      </p:sp>
      <p:sp>
        <p:nvSpPr>
          <p:cNvPr id="69636" name="TextBox 2"/>
          <p:cNvSpPr txBox="1">
            <a:spLocks noChangeArrowheads="1"/>
          </p:cNvSpPr>
          <p:nvPr/>
        </p:nvSpPr>
        <p:spPr bwMode="auto">
          <a:xfrm>
            <a:off x="1619250" y="115888"/>
            <a:ext cx="5545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700" b="1"/>
              <a:t>Natural convective vortices</a:t>
            </a:r>
          </a:p>
        </p:txBody>
      </p:sp>
      <p:sp>
        <p:nvSpPr>
          <p:cNvPr id="69637" name="TextBox 4"/>
          <p:cNvSpPr txBox="1">
            <a:spLocks noChangeArrowheads="1"/>
          </p:cNvSpPr>
          <p:nvPr/>
        </p:nvSpPr>
        <p:spPr bwMode="auto">
          <a:xfrm>
            <a:off x="107950" y="6302375"/>
            <a:ext cx="9036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AU" altLang="en-US" sz="1400">
                <a:hlinkClick r:id="rId3"/>
              </a:rPr>
              <a:t>https://pwlinfo.wordpress.com/2013/11/20/willy-willy-dust-devil-or-cockeyed-bob/</a:t>
            </a:r>
            <a:endParaRPr lang="en-AU" altLang="en-US" sz="1400"/>
          </a:p>
          <a:p>
            <a:pPr algn="r" eaLnBrk="1" hangingPunct="1"/>
            <a:endParaRPr lang="en-AU" altLang="en-US" sz="1400"/>
          </a:p>
        </p:txBody>
      </p:sp>
      <p:sp>
        <p:nvSpPr>
          <p:cNvPr id="69638" name="TextBox 5"/>
          <p:cNvSpPr txBox="1">
            <a:spLocks noChangeArrowheads="1"/>
          </p:cNvSpPr>
          <p:nvPr/>
        </p:nvSpPr>
        <p:spPr bwMode="auto">
          <a:xfrm>
            <a:off x="250825" y="4873625"/>
            <a:ext cx="1873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i="1"/>
              <a:t>Image Credit: ©Troy Bourne / Perth Weather Live</a:t>
            </a:r>
            <a:endParaRPr lang="en-AU"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0" y="3333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600" b="1"/>
              <a:t>Progress in funding for Vortex Engines</a:t>
            </a:r>
          </a:p>
        </p:txBody>
      </p:sp>
      <p:sp>
        <p:nvSpPr>
          <p:cNvPr id="3" name="TextBox 2"/>
          <p:cNvSpPr txBox="1"/>
          <p:nvPr/>
        </p:nvSpPr>
        <p:spPr>
          <a:xfrm>
            <a:off x="377825" y="1341438"/>
            <a:ext cx="8604250" cy="5384800"/>
          </a:xfrm>
          <a:prstGeom prst="rect">
            <a:avLst/>
          </a:prstGeom>
          <a:noFill/>
        </p:spPr>
        <p:txBody>
          <a:bodyPr>
            <a:spAutoFit/>
          </a:bodyPr>
          <a:lstStyle/>
          <a:p>
            <a:pPr marL="457200" indent="-457200" algn="just" eaLnBrk="1" hangingPunct="1">
              <a:buFont typeface="Arial" panose="020B0604020202020204" pitchFamily="34" charset="0"/>
              <a:buChar char="•"/>
              <a:defRPr/>
            </a:pPr>
            <a:r>
              <a:rPr lang="en-AU" sz="2800" dirty="0">
                <a:latin typeface="Arial" charset="0"/>
                <a:cs typeface="Arial" charset="0"/>
              </a:rPr>
              <a:t>PayPal co-founder and Facebook investor, Peter Thiel, funded construction of a Canadian prototype to US$300,000 in 2012. This system is intended to ultimately utilise waste heat from power station cooling towers</a:t>
            </a:r>
          </a:p>
          <a:p>
            <a:pPr eaLnBrk="1" hangingPunct="1">
              <a:defRPr/>
            </a:pPr>
            <a:endParaRPr lang="en-AU" sz="2800" dirty="0">
              <a:latin typeface="Arial" charset="0"/>
              <a:cs typeface="Arial" charset="0"/>
            </a:endParaRPr>
          </a:p>
          <a:p>
            <a:pPr marL="457200" indent="-457200" algn="just" eaLnBrk="1" hangingPunct="1">
              <a:buFont typeface="Arial" panose="020B0604020202020204" pitchFamily="34" charset="0"/>
              <a:buChar char="•"/>
              <a:defRPr/>
            </a:pPr>
            <a:r>
              <a:rPr lang="en-AU" sz="2800" dirty="0">
                <a:latin typeface="Arial" charset="0"/>
                <a:cs typeface="Arial" charset="0"/>
              </a:rPr>
              <a:t>The US Department of Energy through the Advanced Research Projects Agency-Energy (ARPA-E) has funded a group led by Georgia Institute of Technology (GATECH) for US$3.7 million in 2014. This system is intended to utilise solar energy within arid regions.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260350"/>
            <a:ext cx="8424863" cy="4832350"/>
          </a:xfrm>
          <a:prstGeom prst="rect">
            <a:avLst/>
          </a:prstGeom>
          <a:noFill/>
        </p:spPr>
        <p:txBody>
          <a:bodyPr>
            <a:spAutoFit/>
          </a:bodyPr>
          <a:lstStyle/>
          <a:p>
            <a:pPr algn="just" eaLnBrk="1" hangingPunct="1">
              <a:defRPr/>
            </a:pPr>
            <a:endParaRPr lang="en-AU" sz="1000" b="1" dirty="0">
              <a:latin typeface="Arial" charset="0"/>
              <a:cs typeface="Arial" charset="0"/>
            </a:endParaRPr>
          </a:p>
          <a:p>
            <a:pPr marL="457200" indent="-457200" algn="just" eaLnBrk="1" hangingPunct="1">
              <a:buFont typeface="Arial" panose="020B0604020202020204" pitchFamily="34" charset="0"/>
              <a:buChar char="•"/>
              <a:defRPr/>
            </a:pPr>
            <a:r>
              <a:rPr lang="en-AU" sz="3200" dirty="0">
                <a:latin typeface="Arial" charset="0"/>
                <a:cs typeface="Arial" charset="0"/>
              </a:rPr>
              <a:t>The Canadian concept is for a stand-alone power plant with a capacity of about 200 MWe</a:t>
            </a:r>
          </a:p>
          <a:p>
            <a:pPr algn="just" eaLnBrk="1" hangingPunct="1">
              <a:defRPr/>
            </a:pPr>
            <a:r>
              <a:rPr lang="en-AU" sz="3200" dirty="0">
                <a:latin typeface="Arial" charset="0"/>
                <a:cs typeface="Arial" charset="0"/>
              </a:rPr>
              <a:t> </a:t>
            </a:r>
          </a:p>
          <a:p>
            <a:pPr algn="just" eaLnBrk="1" hangingPunct="1">
              <a:defRPr/>
            </a:pPr>
            <a:endParaRPr lang="en-AU" sz="1000" dirty="0">
              <a:latin typeface="Arial" charset="0"/>
              <a:cs typeface="Arial" charset="0"/>
            </a:endParaRPr>
          </a:p>
          <a:p>
            <a:pPr marL="457200" indent="-457200" algn="just" eaLnBrk="1" hangingPunct="1">
              <a:buFont typeface="Arial" panose="020B0604020202020204" pitchFamily="34" charset="0"/>
              <a:buChar char="•"/>
              <a:defRPr/>
            </a:pPr>
            <a:r>
              <a:rPr lang="en-AU" sz="3200" dirty="0">
                <a:latin typeface="Arial" charset="0"/>
                <a:cs typeface="Arial" charset="0"/>
              </a:rPr>
              <a:t>The GATECH concept is based (at least initially) on using a large array of relatively small vortex engines each of around 50 kWe, with  a combined output of around 16 MWe/km</a:t>
            </a:r>
            <a:r>
              <a:rPr lang="en-AU" sz="3200" baseline="30000" dirty="0">
                <a:latin typeface="Arial" charset="0"/>
                <a:cs typeface="Arial" charset="0"/>
              </a:rPr>
              <a:t>2</a:t>
            </a:r>
            <a:r>
              <a:rPr lang="en-AU" sz="3200"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9388" y="0"/>
            <a:ext cx="8964612"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900" b="1">
                <a:solidFill>
                  <a:srgbClr val="FF0000"/>
                </a:solidFill>
              </a:rPr>
              <a:t>“Reap the whirlwind for cheap renewable power”</a:t>
            </a:r>
          </a:p>
          <a:p>
            <a:pPr eaLnBrk="1" hangingPunct="1"/>
            <a:r>
              <a:rPr lang="en-AU" altLang="en-US" sz="2400" b="1"/>
              <a:t>New Scientist</a:t>
            </a:r>
            <a:r>
              <a:rPr lang="en-AU" altLang="en-US" sz="2400"/>
              <a:t>  </a:t>
            </a:r>
          </a:p>
          <a:p>
            <a:pPr eaLnBrk="1" hangingPunct="1"/>
            <a:r>
              <a:rPr lang="en-AU" altLang="en-US" sz="1400" b="1"/>
              <a:t>11 March 2013 by Hal Hodson</a:t>
            </a:r>
          </a:p>
          <a:p>
            <a:pPr eaLnBrk="1" hangingPunct="1"/>
            <a:endParaRPr lang="en-AU" altLang="en-US"/>
          </a:p>
          <a:p>
            <a:pPr eaLnBrk="1" hangingPunct="1"/>
            <a:r>
              <a:rPr lang="en-AU" altLang="en-US" sz="1400">
                <a:hlinkClick r:id="rId2"/>
              </a:rPr>
              <a:t>http://www.newscientist.com/article/mg21729075.400-reap-the-whirlwind-for-cheap-renewable-power.html#.VaHVMfmqq</a:t>
            </a:r>
            <a:r>
              <a:rPr lang="en-AU" altLang="en-US">
                <a:hlinkClick r:id="rId2"/>
              </a:rPr>
              <a:t>kp</a:t>
            </a:r>
            <a:endParaRPr lang="en-AU" altLang="en-US"/>
          </a:p>
          <a:p>
            <a:pPr eaLnBrk="1" hangingPunct="1"/>
            <a:r>
              <a:rPr lang="en-AU" altLang="en-US" b="1"/>
              <a:t>Article on the Gatech research project:</a:t>
            </a:r>
          </a:p>
          <a:p>
            <a:pPr eaLnBrk="1" hangingPunct="1"/>
            <a:endParaRPr lang="en-AU" altLang="en-US" b="1"/>
          </a:p>
          <a:p>
            <a:pPr algn="just" eaLnBrk="1" hangingPunct="1"/>
            <a:r>
              <a:rPr lang="en-AU" altLang="en-US" sz="2000">
                <a:solidFill>
                  <a:srgbClr val="000000"/>
                </a:solidFill>
              </a:rPr>
              <a:t>“…Simpson has tested a small, 1-metre version of the vortex that drives a turbine to create a few watts of power using nothing more than a hot, sun-baked metal sheet. However, the power output scales up rapidly as you increase the turbine's diameter.</a:t>
            </a:r>
            <a:endParaRPr lang="en-AU" altLang="en-US" sz="800">
              <a:solidFill>
                <a:srgbClr val="000000"/>
              </a:solidFill>
            </a:endParaRPr>
          </a:p>
          <a:p>
            <a:pPr algn="just" eaLnBrk="1" hangingPunct="1"/>
            <a:r>
              <a:rPr lang="en-AU" altLang="en-US" sz="2000" b="1">
                <a:solidFill>
                  <a:srgbClr val="FF0000"/>
                </a:solidFill>
              </a:rPr>
              <a:t>Simpson calculates that a 10-metre turbine will produce 50 kilowatts of power using the same method. The team says that an array of these vortex turbines could produce 16 megawatts for every square kilometre they cover. This is not bad considering conventional wind turbines yield just 3 and 6 megawatts per square kilometre</a:t>
            </a:r>
            <a:r>
              <a:rPr lang="en-AU" altLang="en-US" sz="2000" b="1">
                <a:solidFill>
                  <a:srgbClr val="000000"/>
                </a:solidFill>
              </a:rPr>
              <a:t>. </a:t>
            </a:r>
          </a:p>
          <a:p>
            <a:pPr algn="just" eaLnBrk="1" hangingPunct="1"/>
            <a:endParaRPr lang="en-AU" altLang="en-US" sz="800" b="1">
              <a:solidFill>
                <a:srgbClr val="000000"/>
              </a:solidFill>
            </a:endParaRPr>
          </a:p>
          <a:p>
            <a:pPr algn="just" eaLnBrk="1" hangingPunct="1"/>
            <a:r>
              <a:rPr lang="en-AU" altLang="en-US" sz="2000">
                <a:solidFill>
                  <a:srgbClr val="000000"/>
                </a:solidFill>
              </a:rPr>
              <a:t>In fact, the team estimates that the electricity produced by a Solar Vortex will be 20 per cent cheaper than energy from wind turbines and 65 per cent cheaper than solar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1588"/>
            <a:ext cx="8353425" cy="5600700"/>
          </a:xfrm>
          <a:prstGeom prst="rect">
            <a:avLst/>
          </a:prstGeom>
        </p:spPr>
        <p:txBody>
          <a:bodyPr>
            <a:spAutoFit/>
          </a:bodyPr>
          <a:lstStyle/>
          <a:p>
            <a:pPr algn="ctr" eaLnBrk="1" hangingPunct="1">
              <a:defRPr/>
            </a:pPr>
            <a:r>
              <a:rPr lang="en-AU" sz="3200" b="1" dirty="0">
                <a:solidFill>
                  <a:srgbClr val="FF0000"/>
                </a:solidFill>
                <a:latin typeface="Arial" charset="0"/>
                <a:cs typeface="Arial" charset="0"/>
              </a:rPr>
              <a:t>“Dust Devils Power Energy Machine”</a:t>
            </a:r>
          </a:p>
          <a:p>
            <a:pPr eaLnBrk="1" hangingPunct="1">
              <a:defRPr/>
            </a:pPr>
            <a:endParaRPr lang="en-AU" sz="1000" b="1" i="1" cap="all" dirty="0">
              <a:latin typeface="Arial" charset="0"/>
              <a:cs typeface="Arial" charset="0"/>
            </a:endParaRPr>
          </a:p>
          <a:p>
            <a:pPr eaLnBrk="1" hangingPunct="1">
              <a:defRPr/>
            </a:pPr>
            <a:r>
              <a:rPr lang="en-AU" sz="2400" b="1" dirty="0">
                <a:latin typeface="Arial" charset="0"/>
                <a:cs typeface="Arial" charset="0"/>
              </a:rPr>
              <a:t>Discovery Magazine</a:t>
            </a:r>
            <a:r>
              <a:rPr lang="en-AU" sz="3200" b="1" dirty="0">
                <a:latin typeface="Arial" charset="0"/>
                <a:cs typeface="Arial" charset="0"/>
              </a:rPr>
              <a:t> </a:t>
            </a:r>
          </a:p>
          <a:p>
            <a:pPr eaLnBrk="1" hangingPunct="1">
              <a:defRPr/>
            </a:pPr>
            <a:r>
              <a:rPr lang="en-AU" b="1" dirty="0">
                <a:latin typeface="Arial" charset="0"/>
                <a:cs typeface="Arial" charset="0"/>
              </a:rPr>
              <a:t>Feb 28, 2013 by Eric Niiler</a:t>
            </a:r>
          </a:p>
          <a:p>
            <a:pPr eaLnBrk="1" hangingPunct="1">
              <a:defRPr/>
            </a:pPr>
            <a:endParaRPr lang="en-AU" dirty="0">
              <a:solidFill>
                <a:srgbClr val="383838"/>
              </a:solidFill>
              <a:latin typeface="Trebuchet MS" panose="020B0603020202020204" pitchFamily="34" charset="0"/>
              <a:cs typeface="Arial" charset="0"/>
            </a:endParaRPr>
          </a:p>
          <a:p>
            <a:pPr eaLnBrk="1" hangingPunct="1">
              <a:defRPr/>
            </a:pPr>
            <a:r>
              <a:rPr lang="en-AU" dirty="0">
                <a:solidFill>
                  <a:srgbClr val="383838"/>
                </a:solidFill>
                <a:latin typeface="Trebuchet MS" panose="020B0603020202020204" pitchFamily="34" charset="0"/>
                <a:cs typeface="Arial" charset="0"/>
                <a:hlinkClick r:id="rId2"/>
              </a:rPr>
              <a:t>http://news.discovery.com/tech/alternative-power-sources/dust-devils-power-energy-machine-130228.htm</a:t>
            </a:r>
            <a:endParaRPr lang="en-AU" dirty="0">
              <a:solidFill>
                <a:srgbClr val="383838"/>
              </a:solidFill>
              <a:latin typeface="Trebuchet MS" panose="020B0603020202020204" pitchFamily="34" charset="0"/>
              <a:cs typeface="Arial" charset="0"/>
            </a:endParaRPr>
          </a:p>
          <a:p>
            <a:pPr eaLnBrk="1" hangingPunct="1">
              <a:defRPr/>
            </a:pPr>
            <a:endParaRPr lang="en-AU" dirty="0">
              <a:solidFill>
                <a:srgbClr val="383838"/>
              </a:solidFill>
              <a:latin typeface="Trebuchet MS" panose="020B0603020202020204" pitchFamily="34" charset="0"/>
              <a:cs typeface="Arial" charset="0"/>
            </a:endParaRPr>
          </a:p>
          <a:p>
            <a:pPr eaLnBrk="1" hangingPunct="1">
              <a:defRPr/>
            </a:pPr>
            <a:endParaRPr lang="en-AU" dirty="0">
              <a:solidFill>
                <a:srgbClr val="383838"/>
              </a:solidFill>
              <a:latin typeface="Trebuchet MS" panose="020B0603020202020204" pitchFamily="34" charset="0"/>
              <a:cs typeface="Arial" charset="0"/>
            </a:endParaRPr>
          </a:p>
          <a:p>
            <a:pPr algn="just" eaLnBrk="1" hangingPunct="1">
              <a:defRPr/>
            </a:pPr>
            <a:r>
              <a:rPr lang="en-AU" sz="2400" b="1" i="1" dirty="0">
                <a:solidFill>
                  <a:srgbClr val="383838"/>
                </a:solidFill>
                <a:latin typeface="Trebuchet MS" panose="020B0603020202020204" pitchFamily="34" charset="0"/>
                <a:cs typeface="Arial" charset="0"/>
              </a:rPr>
              <a:t>ARPA-E quote:</a:t>
            </a:r>
          </a:p>
          <a:p>
            <a:pPr algn="just" eaLnBrk="1" hangingPunct="1">
              <a:defRPr/>
            </a:pPr>
            <a:endParaRPr lang="en-AU" sz="2400" b="1" i="1" dirty="0">
              <a:solidFill>
                <a:srgbClr val="383838"/>
              </a:solidFill>
              <a:latin typeface="Trebuchet MS" panose="020B0603020202020204" pitchFamily="34" charset="0"/>
              <a:cs typeface="Arial" charset="0"/>
            </a:endParaRPr>
          </a:p>
          <a:p>
            <a:pPr algn="just" eaLnBrk="1" hangingPunct="1">
              <a:defRPr/>
            </a:pPr>
            <a:r>
              <a:rPr lang="en-AU" sz="2400" b="1" i="1" dirty="0">
                <a:solidFill>
                  <a:srgbClr val="FF0000"/>
                </a:solidFill>
                <a:latin typeface="Trebuchet MS" panose="020B0603020202020204" pitchFamily="34" charset="0"/>
                <a:cs typeface="Arial" charset="0"/>
              </a:rPr>
              <a:t>‘“It’s part of our mission to look for disruptive energy technologies that are typically earlier stage and higher risk than other agencies or commercial entities would take on,” Willson said. “They also have to be based on sound science.”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88" y="404813"/>
            <a:ext cx="8785225" cy="6278562"/>
          </a:xfrm>
          <a:prstGeom prst="rect">
            <a:avLst/>
          </a:prstGeom>
          <a:noFill/>
        </p:spPr>
        <p:txBody>
          <a:bodyPr>
            <a:spAutoFit/>
          </a:bodyPr>
          <a:lstStyle/>
          <a:p>
            <a:pPr marL="457200" indent="-457200" algn="just" eaLnBrk="1" hangingPunct="1">
              <a:buFont typeface="Arial" panose="020B0604020202020204" pitchFamily="34" charset="0"/>
              <a:buChar char="•"/>
              <a:defRPr/>
            </a:pPr>
            <a:r>
              <a:rPr lang="en-AU" sz="2800" dirty="0">
                <a:latin typeface="Arial" charset="0"/>
                <a:cs typeface="Arial" charset="0"/>
              </a:rPr>
              <a:t>The GaTech consortium’s proposed array of moderately-sized vortex engines has the advantage of keeping the energy level at each engine relatively low, and hence providing a “stepping stone” to a full scale system.</a:t>
            </a:r>
          </a:p>
          <a:p>
            <a:pPr marL="285750" indent="-285750" eaLnBrk="1" hangingPunct="1">
              <a:buFont typeface="Arial" panose="020B0604020202020204" pitchFamily="34" charset="0"/>
              <a:buChar char="•"/>
              <a:defRPr/>
            </a:pPr>
            <a:endParaRPr lang="en-AU" sz="1000" dirty="0">
              <a:latin typeface="Arial" charset="0"/>
              <a:cs typeface="Arial" charset="0"/>
            </a:endParaRPr>
          </a:p>
          <a:p>
            <a:pPr algn="just" eaLnBrk="1" hangingPunct="1">
              <a:defRPr/>
            </a:pPr>
            <a:r>
              <a:rPr lang="en-AU" sz="2800" dirty="0">
                <a:latin typeface="Arial" charset="0"/>
                <a:cs typeface="Arial" charset="0"/>
              </a:rPr>
              <a:t>The disadvantages of a 10 m dia. system would be: </a:t>
            </a:r>
          </a:p>
          <a:p>
            <a:pPr marL="914400" lvl="1" indent="-457200" algn="just" eaLnBrk="1" hangingPunct="1">
              <a:buFont typeface="Courier New" panose="02070309020205020404" pitchFamily="49" charset="0"/>
              <a:buChar char="o"/>
              <a:defRPr/>
            </a:pPr>
            <a:r>
              <a:rPr lang="en-AU" sz="2800" dirty="0">
                <a:latin typeface="Arial" charset="0"/>
                <a:cs typeface="Arial" charset="0"/>
              </a:rPr>
              <a:t>The power of the updraft plume is insufficient to penetrate inversion layers and other conditions of convective inhibition. </a:t>
            </a:r>
          </a:p>
          <a:p>
            <a:pPr marL="914400" lvl="1" indent="-457200" algn="just" eaLnBrk="1" hangingPunct="1">
              <a:buFont typeface="Courier New" panose="02070309020205020404" pitchFamily="49" charset="0"/>
              <a:buChar char="o"/>
              <a:defRPr/>
            </a:pPr>
            <a:r>
              <a:rPr lang="en-AU" sz="2800" dirty="0">
                <a:latin typeface="Arial" charset="0"/>
                <a:cs typeface="Arial" charset="0"/>
              </a:rPr>
              <a:t>With a plume height of approximately 1 km, a maximum thermal efficiency in the region of only 3% could be expected, as against around 30% for that for the full tropospheric-scale (10 km) concept.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46088" y="0"/>
            <a:ext cx="8229600" cy="706438"/>
          </a:xfrm>
        </p:spPr>
        <p:txBody>
          <a:bodyPr/>
          <a:lstStyle/>
          <a:p>
            <a:r>
              <a:rPr lang="en-AU" altLang="en-US" sz="2800" b="1"/>
              <a:t>Time for Replenishment of Atmospheric Water Vapour</a:t>
            </a:r>
          </a:p>
        </p:txBody>
      </p:sp>
      <p:pic>
        <p:nvPicPr>
          <p:cNvPr id="22531" name="Content Placeholder 3" descr="Atmospheric Water Vapor Replacemen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0188" y="1125538"/>
            <a:ext cx="6143625" cy="5089525"/>
          </a:xfrm>
        </p:spPr>
      </p:pic>
      <p:sp>
        <p:nvSpPr>
          <p:cNvPr id="22532" name="TextBox 4"/>
          <p:cNvSpPr txBox="1">
            <a:spLocks noChangeArrowheads="1"/>
          </p:cNvSpPr>
          <p:nvPr/>
        </p:nvSpPr>
        <p:spPr bwMode="auto">
          <a:xfrm>
            <a:off x="468313" y="6237288"/>
            <a:ext cx="820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400">
                <a:solidFill>
                  <a:srgbClr val="000000"/>
                </a:solidFill>
                <a:latin typeface="Arial" panose="020B0604020202020204" pitchFamily="34" charset="0"/>
              </a:rPr>
              <a:t>Source: </a:t>
            </a:r>
            <a:r>
              <a:rPr lang="en-AU" altLang="en-US" sz="1400" u="sng">
                <a:solidFill>
                  <a:srgbClr val="000000"/>
                </a:solidFill>
                <a:latin typeface="Arial" panose="020B0604020202020204" pitchFamily="34" charset="0"/>
                <a:hlinkClick r:id="rId3"/>
              </a:rPr>
              <a:t>http://www.realclimate.org/index.php/archives/2005/04/water-vapour-feedback-or-forcing/</a:t>
            </a:r>
            <a:endParaRPr lang="en-AU" altLang="en-US" sz="1400">
              <a:solidFill>
                <a:srgbClr val="000000"/>
              </a:solidFill>
              <a:latin typeface="Arial" panose="020B0604020202020204" pitchFamily="34" charset="0"/>
            </a:endParaRPr>
          </a:p>
          <a:p>
            <a:pPr eaLnBrk="1" hangingPunct="1">
              <a:spcBef>
                <a:spcPct val="0"/>
              </a:spcBef>
              <a:buFontTx/>
              <a:buNone/>
            </a:pPr>
            <a:endParaRPr lang="en-AU" altLang="en-US" sz="1800">
              <a:solidFill>
                <a:srgbClr val="000000"/>
              </a:solidFill>
              <a:latin typeface="Arial" panose="020B0604020202020204" pitchFamily="34" charset="0"/>
            </a:endParaRPr>
          </a:p>
        </p:txBody>
      </p:sp>
      <p:sp>
        <p:nvSpPr>
          <p:cNvPr id="4" name="TextBox 3"/>
          <p:cNvSpPr txBox="1">
            <a:spLocks noChangeArrowheads="1"/>
          </p:cNvSpPr>
          <p:nvPr/>
        </p:nvSpPr>
        <p:spPr bwMode="auto">
          <a:xfrm>
            <a:off x="2843213" y="2924175"/>
            <a:ext cx="3744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Most vapour  is replenished within less than 10days</a:t>
            </a:r>
          </a:p>
        </p:txBody>
      </p:sp>
      <p:sp>
        <p:nvSpPr>
          <p:cNvPr id="2" name="Down Arrow 1"/>
          <p:cNvSpPr/>
          <p:nvPr/>
        </p:nvSpPr>
        <p:spPr>
          <a:xfrm flipV="1">
            <a:off x="2518288" y="2050120"/>
            <a:ext cx="360040" cy="32403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620713"/>
          </a:xfrm>
        </p:spPr>
        <p:txBody>
          <a:bodyPr/>
          <a:lstStyle/>
          <a:p>
            <a:pPr eaLnBrk="1" hangingPunct="1"/>
            <a:r>
              <a:rPr lang="en-US" altLang="en-US" b="1"/>
              <a:t>Will vortices work?</a:t>
            </a:r>
          </a:p>
        </p:txBody>
      </p:sp>
      <p:sp>
        <p:nvSpPr>
          <p:cNvPr id="67587" name="Rectangle 3"/>
          <p:cNvSpPr>
            <a:spLocks noGrp="1" noChangeArrowheads="1"/>
          </p:cNvSpPr>
          <p:nvPr>
            <p:ph type="body" idx="1"/>
          </p:nvPr>
        </p:nvSpPr>
        <p:spPr>
          <a:xfrm>
            <a:off x="155575" y="1052513"/>
            <a:ext cx="8737600" cy="5384800"/>
          </a:xfrm>
        </p:spPr>
        <p:txBody>
          <a:bodyPr rtlCol="0">
            <a:normAutofit fontScale="92500" lnSpcReduction="20000"/>
          </a:bodyPr>
          <a:lstStyle/>
          <a:p>
            <a:pPr marL="0" indent="4763" algn="just" eaLnBrk="1" fontAlgn="auto" hangingPunct="1">
              <a:lnSpc>
                <a:spcPct val="90000"/>
              </a:lnSpc>
              <a:spcAft>
                <a:spcPts val="0"/>
              </a:spcAft>
              <a:buFontTx/>
              <a:buNone/>
              <a:defRPr/>
            </a:pPr>
            <a:r>
              <a:rPr lang="en-US" sz="2000" i="1" dirty="0">
                <a:latin typeface="Arial" panose="020B0604020202020204" pitchFamily="34" charset="0"/>
                <a:cs typeface="Arial" panose="020B0604020202020204" pitchFamily="34" charset="0"/>
              </a:rPr>
              <a:t>‘…</a:t>
            </a:r>
            <a:r>
              <a:rPr lang="en-US" sz="2000" b="1" i="1" dirty="0">
                <a:latin typeface="Arial" panose="020B0604020202020204" pitchFamily="34" charset="0"/>
                <a:cs typeface="Arial" panose="020B0604020202020204" pitchFamily="34" charset="0"/>
              </a:rPr>
              <a:t>Nilton Renno</a:t>
            </a:r>
            <a:r>
              <a:rPr lang="en-US" sz="2000" i="1" dirty="0">
                <a:latin typeface="Arial" panose="020B0604020202020204" pitchFamily="34" charset="0"/>
                <a:cs typeface="Arial" panose="020B0604020202020204" pitchFamily="34" charset="0"/>
              </a:rPr>
              <a:t>, a professor at the department of atmospheric, ocean and space sciences at the University of Michigan, has spent his career studying tornadoes and water spouts. He says there is no reason why [the] vortex engine wouldn’t work.’ </a:t>
            </a:r>
          </a:p>
          <a:p>
            <a:pPr marL="0" indent="0">
              <a:buFont typeface="Arial" charset="0"/>
              <a:buNone/>
              <a:defRPr/>
            </a:pPr>
            <a:r>
              <a:rPr lang="en-AU" sz="2000" i="1" dirty="0">
                <a:latin typeface="Arial" panose="020B0604020202020204" pitchFamily="34" charset="0"/>
                <a:cs typeface="Arial" panose="020B0604020202020204" pitchFamily="34" charset="0"/>
              </a:rPr>
              <a:t>Still, Renno isn't without reservations. He's particularly concerned about the ability to control such a powerful monster.</a:t>
            </a:r>
          </a:p>
          <a:p>
            <a:pPr marL="0" indent="0">
              <a:buFont typeface="Arial" charset="0"/>
              <a:buNone/>
              <a:defRPr/>
            </a:pPr>
            <a:r>
              <a:rPr lang="en-AU" sz="2000" i="1" dirty="0">
                <a:latin typeface="Arial" panose="020B0604020202020204" pitchFamily="34" charset="0"/>
                <a:cs typeface="Arial" panose="020B0604020202020204" pitchFamily="34" charset="0"/>
              </a:rPr>
              <a:t>"The amount of energy involved is huge. Once it gets going, it may be too hard to stop," he says.</a:t>
            </a:r>
          </a:p>
          <a:p>
            <a:pPr marL="0" indent="4763" algn="just" eaLnBrk="1" fontAlgn="auto" hangingPunct="1">
              <a:lnSpc>
                <a:spcPct val="90000"/>
              </a:lnSpc>
              <a:spcAft>
                <a:spcPts val="0"/>
              </a:spcAft>
              <a:buFontTx/>
              <a:buNone/>
              <a:defRPr/>
            </a:pPr>
            <a:endParaRPr lang="en-US" sz="2000" i="1" dirty="0">
              <a:latin typeface="Arial" panose="020B0604020202020204" pitchFamily="34" charset="0"/>
              <a:cs typeface="Arial" panose="020B0604020202020204" pitchFamily="34" charset="0"/>
            </a:endParaRPr>
          </a:p>
          <a:p>
            <a:pPr marL="0" indent="4763" algn="r" eaLnBrk="1" fontAlgn="auto" hangingPunct="1">
              <a:lnSpc>
                <a:spcPct val="90000"/>
              </a:lnSpc>
              <a:spcAft>
                <a:spcPts val="0"/>
              </a:spcAft>
              <a:buFont typeface="Arial" charset="0"/>
              <a:buNone/>
              <a:defRPr/>
            </a:pPr>
            <a:r>
              <a:rPr lang="en-US" sz="2000" b="1" dirty="0">
                <a:latin typeface="Arial" panose="020B0604020202020204" pitchFamily="34" charset="0"/>
                <a:cs typeface="Arial" panose="020B0604020202020204" pitchFamily="34" charset="0"/>
              </a:rPr>
              <a:t>The Toronto Star</a:t>
            </a:r>
            <a:r>
              <a:rPr lang="en-US" sz="2000" dirty="0">
                <a:latin typeface="Arial" panose="020B0604020202020204" pitchFamily="34" charset="0"/>
                <a:cs typeface="Arial" panose="020B0604020202020204" pitchFamily="34" charset="0"/>
              </a:rPr>
              <a:t>, July 21 2007</a:t>
            </a:r>
          </a:p>
          <a:p>
            <a:pPr marL="0" indent="4763" algn="just" eaLnBrk="1" fontAlgn="auto" hangingPunct="1">
              <a:lnSpc>
                <a:spcPct val="90000"/>
              </a:lnSpc>
              <a:spcAft>
                <a:spcPts val="0"/>
              </a:spcAft>
              <a:buFontTx/>
              <a:buNone/>
              <a:defRPr/>
            </a:pPr>
            <a:endParaRPr lang="en-US" sz="2000" i="1" dirty="0">
              <a:latin typeface="Arial" panose="020B0604020202020204" pitchFamily="34" charset="0"/>
              <a:cs typeface="Arial" panose="020B0604020202020204" pitchFamily="34" charset="0"/>
            </a:endParaRPr>
          </a:p>
          <a:p>
            <a:pPr marL="0" indent="0" algn="just">
              <a:buFont typeface="Arial" charset="0"/>
              <a:buNone/>
              <a:defRPr/>
            </a:pPr>
            <a:r>
              <a:rPr lang="en-AU" sz="2000" i="1" dirty="0">
                <a:solidFill>
                  <a:srgbClr val="000000"/>
                </a:solidFill>
                <a:latin typeface="arial" panose="020B0604020202020204" pitchFamily="34" charset="0"/>
              </a:rPr>
              <a:t>“…‘The science is solid,’… ‘Once you induce circulation nearby, the vortex can be self-sustaining.’ ”</a:t>
            </a:r>
          </a:p>
          <a:p>
            <a:pPr marL="0" indent="0" algn="r">
              <a:buFont typeface="Arial" charset="0"/>
              <a:buNone/>
              <a:defRPr/>
            </a:pPr>
            <a:r>
              <a:rPr lang="en-AU" sz="2000" b="1" dirty="0">
                <a:solidFill>
                  <a:srgbClr val="000000"/>
                </a:solidFill>
                <a:latin typeface="arial" panose="020B0604020202020204" pitchFamily="34" charset="0"/>
              </a:rPr>
              <a:t>Discovery</a:t>
            </a:r>
            <a:r>
              <a:rPr lang="en-AU" sz="2000" dirty="0">
                <a:solidFill>
                  <a:srgbClr val="000000"/>
                </a:solidFill>
                <a:latin typeface="arial" panose="020B0604020202020204" pitchFamily="34" charset="0"/>
              </a:rPr>
              <a:t>, Feb 28 2013</a:t>
            </a:r>
          </a:p>
          <a:p>
            <a:pPr marL="0" indent="4763" algn="r" eaLnBrk="1" fontAlgn="auto" hangingPunct="1">
              <a:lnSpc>
                <a:spcPct val="90000"/>
              </a:lnSpc>
              <a:spcAft>
                <a:spcPts val="0"/>
              </a:spcAft>
              <a:buFontTx/>
              <a:buNone/>
              <a:defRPr/>
            </a:pPr>
            <a:endParaRPr lang="en-US" sz="2000" dirty="0"/>
          </a:p>
          <a:p>
            <a:pPr marL="0" indent="4763" eaLnBrk="1" fontAlgn="auto" hangingPunct="1">
              <a:lnSpc>
                <a:spcPct val="90000"/>
              </a:lnSpc>
              <a:spcAft>
                <a:spcPts val="0"/>
              </a:spcAft>
              <a:buFontTx/>
              <a:buNone/>
              <a:defRPr/>
            </a:pPr>
            <a:endParaRPr lang="en-US" sz="2000" b="1" i="1" dirty="0">
              <a:latin typeface="Arial" panose="020B0604020202020204" pitchFamily="34" charset="0"/>
              <a:cs typeface="Arial" panose="020B0604020202020204" pitchFamily="34" charset="0"/>
            </a:endParaRPr>
          </a:p>
          <a:p>
            <a:pPr marL="0" indent="4763" algn="just" eaLnBrk="1" fontAlgn="auto" hangingPunct="1">
              <a:lnSpc>
                <a:spcPct val="90000"/>
              </a:lnSpc>
              <a:spcAft>
                <a:spcPts val="0"/>
              </a:spcAft>
              <a:buFontTx/>
              <a:buNone/>
              <a:defRPr/>
            </a:pPr>
            <a:r>
              <a:rPr lang="en-US" sz="2000" i="1" dirty="0">
                <a:latin typeface="Arial" panose="020B0604020202020204" pitchFamily="34" charset="0"/>
                <a:cs typeface="Arial" panose="020B0604020202020204" pitchFamily="34" charset="0"/>
              </a:rPr>
              <a:t>“…What’s necessary at this point is to do proofs of concept,” says professor </a:t>
            </a:r>
            <a:r>
              <a:rPr lang="en-US" sz="2000" b="1" i="1" dirty="0">
                <a:latin typeface="Arial" panose="020B0604020202020204" pitchFamily="34" charset="0"/>
                <a:cs typeface="Arial" panose="020B0604020202020204" pitchFamily="34" charset="0"/>
              </a:rPr>
              <a:t>Kerry Emanuel</a:t>
            </a:r>
            <a:r>
              <a:rPr lang="en-US" sz="2000" i="1" dirty="0">
                <a:latin typeface="Arial" panose="020B0604020202020204" pitchFamily="34" charset="0"/>
                <a:cs typeface="Arial" panose="020B0604020202020204" pitchFamily="34" charset="0"/>
              </a:rPr>
              <a:t>, the hurricane expert at MIT. “[The] idea is pretty simple and elegant. My own feeling is that we ought to be pouring money into all kinds of alternative energy research. There’s almost nothing to lose in trying this...” </a:t>
            </a:r>
          </a:p>
          <a:p>
            <a:pPr marL="0" indent="4763" algn="r" eaLnBrk="1" fontAlgn="auto" hangingPunct="1">
              <a:lnSpc>
                <a:spcPct val="90000"/>
              </a:lnSpc>
              <a:spcAft>
                <a:spcPts val="0"/>
              </a:spcAft>
              <a:buFontTx/>
              <a:buNone/>
              <a:defRPr/>
            </a:pPr>
            <a:r>
              <a:rPr lang="en-US" sz="2000" b="1" dirty="0">
                <a:latin typeface="Arial" panose="020B0604020202020204" pitchFamily="34" charset="0"/>
                <a:cs typeface="Arial" panose="020B0604020202020204" pitchFamily="34" charset="0"/>
              </a:rPr>
              <a:t>ODE Magazine</a:t>
            </a:r>
            <a:r>
              <a:rPr lang="en-US" sz="2000" dirty="0">
                <a:latin typeface="Arial" panose="020B0604020202020204" pitchFamily="34" charset="0"/>
                <a:cs typeface="Arial" panose="020B0604020202020204" pitchFamily="34" charset="0"/>
              </a:rPr>
              <a:t>, March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blinds(horizontal)">
                                      <p:cBhvr>
                                        <p:cTn id="7" dur="5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12" dur="500"/>
                                        <p:tgtEl>
                                          <p:spTgt spid="675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7" dur="500"/>
                                        <p:tgtEl>
                                          <p:spTgt spid="67587">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0" dur="500"/>
                                        <p:tgtEl>
                                          <p:spTgt spid="67587">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67587">
                                            <p:txEl>
                                              <p:pRg st="6" end="6"/>
                                            </p:txEl>
                                          </p:spTgt>
                                        </p:tgtEl>
                                        <p:attrNameLst>
                                          <p:attrName>style.visibility</p:attrName>
                                        </p:attrNameLst>
                                      </p:cBhvr>
                                      <p:to>
                                        <p:strVal val="visible"/>
                                      </p:to>
                                    </p:set>
                                    <p:animEffect transition="in" filter="blinds(horizontal)">
                                      <p:cBhvr>
                                        <p:cTn id="23" dur="500"/>
                                        <p:tgtEl>
                                          <p:spTgt spid="6758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7587">
                                            <p:txEl>
                                              <p:pRg st="7" end="7"/>
                                            </p:txEl>
                                          </p:spTgt>
                                        </p:tgtEl>
                                        <p:attrNameLst>
                                          <p:attrName>style.visibility</p:attrName>
                                        </p:attrNameLst>
                                      </p:cBhvr>
                                      <p:to>
                                        <p:strVal val="visible"/>
                                      </p:to>
                                    </p:set>
                                    <p:animEffect transition="in" filter="blinds(horizontal)">
                                      <p:cBhvr>
                                        <p:cTn id="26" dur="500"/>
                                        <p:tgtEl>
                                          <p:spTgt spid="67587">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7587">
                                            <p:txEl>
                                              <p:pRg st="10" end="10"/>
                                            </p:txEl>
                                          </p:spTgt>
                                        </p:tgtEl>
                                        <p:attrNameLst>
                                          <p:attrName>style.visibility</p:attrName>
                                        </p:attrNameLst>
                                      </p:cBhvr>
                                      <p:to>
                                        <p:strVal val="visible"/>
                                      </p:to>
                                    </p:set>
                                    <p:animEffect transition="in" filter="blinds(horizontal)">
                                      <p:cBhvr>
                                        <p:cTn id="31" dur="500"/>
                                        <p:tgtEl>
                                          <p:spTgt spid="67587">
                                            <p:txEl>
                                              <p:pRg st="10" end="10"/>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67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0"/>
            <a:ext cx="8229600" cy="6597650"/>
          </a:xfrm>
        </p:spPr>
        <p:txBody>
          <a:bodyPr/>
          <a:lstStyle/>
          <a:p>
            <a:pPr marL="0" indent="0" algn="ctr">
              <a:buFont typeface="Arial" charset="0"/>
              <a:buNone/>
              <a:defRPr/>
            </a:pPr>
            <a:r>
              <a:rPr lang="en-AU" sz="4000" b="1" dirty="0"/>
              <a:t>Conclusions</a:t>
            </a:r>
          </a:p>
          <a:p>
            <a:pPr algn="just">
              <a:buFont typeface="Arial" charset="0"/>
              <a:buChar char="•"/>
              <a:defRPr/>
            </a:pPr>
            <a:r>
              <a:rPr lang="en-AU" b="1" dirty="0"/>
              <a:t>Convection within the troposphere is critical in order to prevent global warming</a:t>
            </a:r>
          </a:p>
          <a:p>
            <a:pPr algn="just">
              <a:buFont typeface="Arial" charset="0"/>
              <a:buChar char="•"/>
              <a:defRPr/>
            </a:pPr>
            <a:r>
              <a:rPr lang="en-AU" b="1" dirty="0"/>
              <a:t>Convection is currently significantly inhibited  by several atmospheric  mechanisms including</a:t>
            </a:r>
          </a:p>
          <a:p>
            <a:pPr lvl="1" algn="just">
              <a:buFont typeface="Arial" charset="0"/>
              <a:buChar char="–"/>
              <a:defRPr/>
            </a:pPr>
            <a:r>
              <a:rPr lang="en-AU" b="1" dirty="0"/>
              <a:t>Inversion layers</a:t>
            </a:r>
          </a:p>
          <a:p>
            <a:pPr lvl="1" algn="just">
              <a:buFont typeface="Arial" charset="0"/>
              <a:buChar char="–"/>
              <a:defRPr/>
            </a:pPr>
            <a:r>
              <a:rPr lang="en-AU" b="1" dirty="0"/>
              <a:t>Atmospheric brown clouds</a:t>
            </a:r>
          </a:p>
          <a:p>
            <a:pPr algn="just">
              <a:buFont typeface="Arial" charset="0"/>
              <a:buChar char="•"/>
              <a:defRPr/>
            </a:pPr>
            <a:r>
              <a:rPr lang="en-AU" b="1" dirty="0"/>
              <a:t>The atmospheric vortex engine can arguably  help to overcome these inhibitory factors and in doing so yield significant energy, additional precipitation and a cooler atmosphere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0825" y="1628775"/>
            <a:ext cx="86423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4000" b="1">
                <a:solidFill>
                  <a:srgbClr val="FF0000"/>
                </a:solidFill>
                <a:latin typeface="Times New Roman" panose="02020603050405020304" pitchFamily="18" charset="0"/>
                <a:cs typeface="Times New Roman" panose="02020603050405020304" pitchFamily="18" charset="0"/>
              </a:rPr>
              <a:t>NATURÆ ENIM NON IMPERATUR, NISI PARENDO</a:t>
            </a:r>
          </a:p>
          <a:p>
            <a:pPr eaLnBrk="1" hangingPunct="1"/>
            <a:endParaRPr lang="it-IT" altLang="en-US" sz="4000" b="1">
              <a:solidFill>
                <a:srgbClr val="000000"/>
              </a:solidFill>
              <a:latin typeface="Times New Roman" panose="02020603050405020304" pitchFamily="18" charset="0"/>
              <a:cs typeface="Times New Roman" panose="02020603050405020304" pitchFamily="18" charset="0"/>
            </a:endParaRPr>
          </a:p>
          <a:p>
            <a:pPr eaLnBrk="1" hangingPunct="1"/>
            <a:r>
              <a:rPr lang="en-AU" altLang="en-US" sz="4000" b="1">
                <a:latin typeface="Times New Roman" panose="02020603050405020304" pitchFamily="18" charset="0"/>
                <a:cs typeface="Times New Roman" panose="02020603050405020304" pitchFamily="18" charset="0"/>
              </a:rPr>
              <a:t>WE CANNOT COMMAND NATURE EXCEPT BY OBEYING HER</a:t>
            </a:r>
            <a:r>
              <a:rPr lang="en-AU" altLang="en-US" sz="4000"/>
              <a:t> </a:t>
            </a:r>
          </a:p>
          <a:p>
            <a:pPr algn="r" eaLnBrk="1" hangingPunct="1"/>
            <a:r>
              <a:rPr lang="en-AU" altLang="en-US" sz="4000" b="1">
                <a:latin typeface="Times New Roman" panose="02020603050405020304" pitchFamily="18" charset="0"/>
                <a:cs typeface="Times New Roman" panose="02020603050405020304" pitchFamily="18" charset="0"/>
              </a:rPr>
              <a:t>Francis Bacon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2"/>
          <p:cNvSpPr txBox="1">
            <a:spLocks noChangeArrowheads="1"/>
          </p:cNvSpPr>
          <p:nvPr/>
        </p:nvSpPr>
        <p:spPr bwMode="auto">
          <a:xfrm>
            <a:off x="177800" y="260350"/>
            <a:ext cx="8715375"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AU" sz="2400" b="1" dirty="0"/>
              <a:t>Quick Links:</a:t>
            </a:r>
          </a:p>
          <a:p>
            <a:pPr eaLnBrk="1" hangingPunct="1">
              <a:defRPr/>
            </a:pPr>
            <a:endParaRPr lang="en-AU" sz="800" b="1" dirty="0"/>
          </a:p>
          <a:p>
            <a:pPr eaLnBrk="1" hangingPunct="1">
              <a:defRPr/>
            </a:pPr>
            <a:r>
              <a:rPr lang="en-AU" sz="2400" b="1" dirty="0"/>
              <a:t>The AVETec Website</a:t>
            </a:r>
            <a:r>
              <a:rPr lang="en-AU" sz="2400" dirty="0"/>
              <a:t>:         	</a:t>
            </a:r>
            <a:r>
              <a:rPr lang="en-AU" dirty="0">
                <a:hlinkClick r:id="rId2" tooltip="Links active once published"/>
              </a:rPr>
              <a:t>http://vortexengine.ca</a:t>
            </a:r>
            <a:endParaRPr lang="en-AU" dirty="0"/>
          </a:p>
          <a:p>
            <a:pPr eaLnBrk="1" hangingPunct="1">
              <a:defRPr/>
            </a:pPr>
            <a:endParaRPr lang="en-AU" sz="800" dirty="0"/>
          </a:p>
          <a:p>
            <a:pPr eaLnBrk="1" hangingPunct="1">
              <a:defRPr/>
            </a:pPr>
            <a:r>
              <a:rPr lang="en-AU" sz="2400" b="1" dirty="0"/>
              <a:t>The Sky's the Limit  </a:t>
            </a:r>
            <a:r>
              <a:rPr lang="en-AU" sz="2400" dirty="0"/>
              <a:t>(ASME Mechanical Engineering Journal)</a:t>
            </a:r>
          </a:p>
          <a:p>
            <a:pPr eaLnBrk="1" hangingPunct="1">
              <a:defRPr/>
            </a:pPr>
            <a:r>
              <a:rPr lang="en-AU" dirty="0">
                <a:hlinkClick r:id="rId3"/>
              </a:rPr>
              <a:t>http://memagazine.asme.org/Articles/2011/April/Skys_Limit.cfm</a:t>
            </a:r>
            <a:endParaRPr lang="en-AU" dirty="0"/>
          </a:p>
          <a:p>
            <a:pPr eaLnBrk="1" hangingPunct="1">
              <a:defRPr/>
            </a:pPr>
            <a:endParaRPr lang="en-AU" sz="800" dirty="0"/>
          </a:p>
          <a:p>
            <a:pPr eaLnBrk="1" hangingPunct="1">
              <a:defRPr/>
            </a:pPr>
            <a:r>
              <a:rPr lang="en-AU" sz="2400" b="1" dirty="0"/>
              <a:t>Buoyancy-Induced Columnar Vortices for Power Generation</a:t>
            </a:r>
          </a:p>
          <a:p>
            <a:pPr marL="285750" indent="-285750" eaLnBrk="1" hangingPunct="1">
              <a:buFont typeface="Arial" panose="020B0604020202020204" pitchFamily="34" charset="0"/>
              <a:buChar char="•"/>
              <a:defRPr/>
            </a:pPr>
            <a:r>
              <a:rPr lang="en-AU" dirty="0">
                <a:latin typeface="Arial" panose="020B0604020202020204" pitchFamily="34" charset="0"/>
                <a:cs typeface="Arial" panose="020B0604020202020204" pitchFamily="34" charset="0"/>
                <a:hlinkClick r:id="rId4"/>
              </a:rPr>
              <a:t>http://www.fmrl.gatech.edu/drupal/projects/solarvortex</a:t>
            </a:r>
            <a:endParaRPr lang="en-AU" dirty="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defRPr/>
            </a:pPr>
            <a:r>
              <a:rPr lang="en-AU" dirty="0">
                <a:latin typeface="Arial" panose="020B0604020202020204" pitchFamily="34" charset="0"/>
                <a:cs typeface="Arial" panose="020B0604020202020204" pitchFamily="34" charset="0"/>
                <a:hlinkClick r:id="rId5"/>
              </a:rPr>
              <a:t>http://arpa-e.energy.gov/?q=slick-sheet-project/power-generation-using-solar-heated-ground-air</a:t>
            </a:r>
            <a:endParaRPr lang="en-AU" dirty="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defRPr/>
            </a:pPr>
            <a:r>
              <a:rPr lang="en-AU" dirty="0">
                <a:solidFill>
                  <a:srgbClr val="383838"/>
                </a:solidFill>
                <a:latin typeface="Arial" panose="020B0604020202020204" pitchFamily="34" charset="0"/>
                <a:cs typeface="Arial" panose="020B0604020202020204" pitchFamily="34" charset="0"/>
                <a:hlinkClick r:id="rId6"/>
              </a:rPr>
              <a:t>http://news.discovery.com/tech/alternative-power-sources/dust-devils-power-energy-machine-130228.htm</a:t>
            </a:r>
            <a:endParaRPr lang="en-AU" dirty="0">
              <a:solidFill>
                <a:srgbClr val="383838"/>
              </a:solidFill>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defRPr/>
            </a:pPr>
            <a:r>
              <a:rPr lang="en-AU" dirty="0">
                <a:hlinkClick r:id="rId7"/>
              </a:rPr>
              <a:t>http://www.newscientist.com/article/mg21729075.400-reap-the-whirlwind-for-cheap-renewable-power.html#.VaHVMfmqqkp</a:t>
            </a:r>
            <a:endParaRPr lang="en-AU" dirty="0"/>
          </a:p>
          <a:p>
            <a:pPr>
              <a:defRPr/>
            </a:pPr>
            <a:r>
              <a:rPr lang="en-AU" b="1" dirty="0"/>
              <a:t>Gravity Towers</a:t>
            </a:r>
            <a:endParaRPr lang="en-AU" dirty="0">
              <a:hlinkClick r:id="rId8"/>
            </a:endParaRPr>
          </a:p>
          <a:p>
            <a:pPr>
              <a:defRPr/>
            </a:pPr>
            <a:r>
              <a:rPr lang="en-AU" dirty="0">
                <a:hlinkClick r:id="rId8"/>
              </a:rPr>
              <a:t>http://www.ecochunk.com/5962/2013/02/04/downdraft-tower-uses-solar-energy-to-produce-wind-for-low-cost-wind-power/</a:t>
            </a:r>
            <a:endParaRPr lang="en-AU" dirty="0"/>
          </a:p>
          <a:p>
            <a:pPr>
              <a:defRPr/>
            </a:pPr>
            <a:r>
              <a:rPr lang="en-AU" b="1" dirty="0"/>
              <a:t>Amazon Rainforest</a:t>
            </a:r>
          </a:p>
          <a:p>
            <a:pPr>
              <a:defRPr/>
            </a:pPr>
            <a:r>
              <a:rPr lang="en-AU" dirty="0">
                <a:hlinkClick r:id="rId9"/>
              </a:rPr>
              <a:t>http://www.i-sis.org.uk/importanceOfTheAmazonRainForest.php</a:t>
            </a:r>
            <a:endParaRPr lang="en-AU" dirty="0"/>
          </a:p>
        </p:txBody>
      </p:sp>
      <p:sp>
        <p:nvSpPr>
          <p:cNvPr id="71684" name="TextBox 3"/>
          <p:cNvSpPr txBox="1">
            <a:spLocks noChangeArrowheads="1"/>
          </p:cNvSpPr>
          <p:nvPr/>
        </p:nvSpPr>
        <p:spPr bwMode="auto">
          <a:xfrm>
            <a:off x="177800" y="6464300"/>
            <a:ext cx="810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b="1">
                <a:latin typeface="Arial" panose="020B0604020202020204" pitchFamily="34" charset="0"/>
              </a:rPr>
              <a:t>Contact:              </a:t>
            </a:r>
            <a:r>
              <a:rPr lang="en-AU" altLang="en-US" sz="1800">
                <a:latin typeface="Arial" panose="020B0604020202020204" pitchFamily="34" charset="0"/>
              </a:rPr>
              <a:t>			</a:t>
            </a:r>
            <a:r>
              <a:rPr lang="en-AU" altLang="en-US" sz="1800">
                <a:latin typeface="Arial" panose="020B0604020202020204" pitchFamily="34" charset="0"/>
                <a:hlinkClick r:id="rId10"/>
              </a:rPr>
              <a:t>vortexengineer@gmail.com</a:t>
            </a:r>
            <a:endParaRPr lang="en-AU"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9388" y="260350"/>
            <a:ext cx="8785225"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600" b="1"/>
              <a:t>Scientific American</a:t>
            </a:r>
          </a:p>
          <a:p>
            <a:pPr algn="ctr" eaLnBrk="1" hangingPunct="1"/>
            <a:r>
              <a:rPr lang="en-AU" altLang="en-US" sz="2800" b="1"/>
              <a:t>August 2015</a:t>
            </a:r>
          </a:p>
          <a:p>
            <a:pPr algn="ctr" eaLnBrk="1" hangingPunct="1"/>
            <a:endParaRPr lang="en-AU" altLang="en-US" sz="2600" b="1">
              <a:solidFill>
                <a:srgbClr val="000000"/>
              </a:solidFill>
            </a:endParaRPr>
          </a:p>
          <a:p>
            <a:pPr algn="ctr" eaLnBrk="1" hangingPunct="1"/>
            <a:r>
              <a:rPr lang="en-AU" altLang="en-US" sz="2600" b="1">
                <a:solidFill>
                  <a:srgbClr val="000000"/>
                </a:solidFill>
              </a:rPr>
              <a:t>Energy, Water and Food Problems Must Be Solved Together</a:t>
            </a:r>
          </a:p>
          <a:p>
            <a:pPr algn="ctr" eaLnBrk="1" hangingPunct="1"/>
            <a:r>
              <a:rPr lang="en-AU" altLang="en-US">
                <a:solidFill>
                  <a:srgbClr val="000000"/>
                </a:solidFill>
              </a:rPr>
              <a:t>Our future rides on our ability to integrate how we use these three commodities</a:t>
            </a:r>
          </a:p>
          <a:p>
            <a:pPr eaLnBrk="1" hangingPunct="1"/>
            <a:endParaRPr lang="en-AU" altLang="en-US">
              <a:solidFill>
                <a:srgbClr val="000000"/>
              </a:solidFill>
            </a:endParaRPr>
          </a:p>
          <a:p>
            <a:pPr eaLnBrk="1" hangingPunct="1"/>
            <a:r>
              <a:rPr lang="en-AU" altLang="en-US">
                <a:solidFill>
                  <a:srgbClr val="000000"/>
                </a:solidFill>
              </a:rPr>
              <a:t>By </a:t>
            </a:r>
            <a:r>
              <a:rPr lang="en-AU" altLang="en-US"/>
              <a:t>Michael E. Webber</a:t>
            </a:r>
          </a:p>
          <a:p>
            <a:pPr eaLnBrk="1" hangingPunct="1"/>
            <a:endParaRPr lang="en-AU" altLang="en-US">
              <a:solidFill>
                <a:srgbClr val="19437C"/>
              </a:solidFill>
            </a:endParaRPr>
          </a:p>
          <a:p>
            <a:pPr eaLnBrk="1" hangingPunct="1"/>
            <a:endParaRPr lang="en-AU" altLang="en-US" sz="1200" b="1"/>
          </a:p>
          <a:p>
            <a:pPr eaLnBrk="1" hangingPunct="1"/>
            <a:r>
              <a:rPr lang="en-AU" altLang="en-US" i="1"/>
              <a:t>“In July 2012 three of India's regional electric grids failed, triggering the largest blackout on earth. More than 620 million people - 9 percent of the world's population—were left powerless.” </a:t>
            </a:r>
          </a:p>
          <a:p>
            <a:pPr eaLnBrk="1" hangingPunct="1"/>
            <a:r>
              <a:rPr lang="en-AU" altLang="en-US" i="1"/>
              <a:t>“The cause: the strain of food production from a lack of water. Because of major drought, farmers plugged in more and more electric pumps to draw water from deeper and deeper below ground for irrigation. Those pumps, working furiously under the hot sun, increased the demand on power plants. At the same time, low water levels meant hydroelectric dams were generating less electricity than normal…”</a:t>
            </a:r>
            <a:endParaRPr lang="en-AU" altLang="en-US"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p:cNvSpPr txBox="1">
            <a:spLocks noChangeArrowheads="1"/>
          </p:cNvSpPr>
          <p:nvPr/>
        </p:nvSpPr>
        <p:spPr bwMode="auto">
          <a:xfrm>
            <a:off x="468313" y="1557338"/>
            <a:ext cx="828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5400" b="1"/>
              <a:t>BACKGROUND MATERIAL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395288" y="1700213"/>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Water harvesting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1196975"/>
            <a:ext cx="8640763" cy="5354638"/>
          </a:xfrm>
          <a:prstGeom prst="rect">
            <a:avLst/>
          </a:prstGeom>
          <a:noFill/>
        </p:spPr>
        <p:txBody>
          <a:bodyPr>
            <a:spAutoFit/>
          </a:bodyPr>
          <a:lstStyle/>
          <a:p>
            <a:pPr algn="just" eaLnBrk="1" hangingPunct="1">
              <a:defRPr/>
            </a:pPr>
            <a:r>
              <a:rPr lang="en-AU" dirty="0">
                <a:latin typeface="Arial" charset="0"/>
                <a:cs typeface="Arial" charset="0"/>
              </a:rPr>
              <a:t>"...they have created what they call a dynamic chimney where they create a giant greenhouse over the desert floor and in the middle of the glass you have a chimney... The sun makes it very hot in there and the air goes rushing up the chimney, and you apply a swirl to that, which is essentially a tornado. The beauty of it is that once it leaves the chimney it keeps going and that is important because the thermodynamic efficiency of the engine is basically proportional to the temperature difference between the bottom and the top, and 100 feet is tall enough for that temperature difference to be appreciable, but if the column of rotating air goes a kilometre into the sky, you now have a change in temperature of about 10 degrees, and they use that to generate electricity.” </a:t>
            </a:r>
          </a:p>
          <a:p>
            <a:pPr algn="just" eaLnBrk="1" hangingPunct="1">
              <a:defRPr/>
            </a:pPr>
            <a:endParaRPr lang="en-AU" dirty="0">
              <a:latin typeface="Arial" charset="0"/>
              <a:cs typeface="Arial" charset="0"/>
            </a:endParaRPr>
          </a:p>
          <a:p>
            <a:pPr algn="just" eaLnBrk="1" hangingPunct="1">
              <a:defRPr/>
            </a:pPr>
            <a:r>
              <a:rPr lang="en-AU" dirty="0">
                <a:latin typeface="Arial" charset="0"/>
                <a:cs typeface="Arial" charset="0"/>
              </a:rPr>
              <a:t>“If salt water is used instead of just the desert surface, you have a much higher albedo [reflectivity] so you get more efficient generation. You get moist air going up, which means it can go higher into the atmosphere, and then the rain that comes down can be harvested into fresh water!..." </a:t>
            </a:r>
          </a:p>
          <a:p>
            <a:pPr eaLnBrk="1" hangingPunct="1">
              <a:defRPr/>
            </a:pPr>
            <a:endParaRPr lang="en-AU" dirty="0">
              <a:latin typeface="Arial" charset="0"/>
              <a:cs typeface="Arial" charset="0"/>
            </a:endParaRPr>
          </a:p>
          <a:p>
            <a:pPr algn="r" eaLnBrk="1" hangingPunct="1">
              <a:defRPr/>
            </a:pPr>
            <a:r>
              <a:rPr lang="en-AU" b="1" dirty="0">
                <a:latin typeface="Arial" charset="0"/>
                <a:cs typeface="Arial" charset="0"/>
              </a:rPr>
              <a:t>Worldchanging Interview: Kerry Emanuel, Climate Scientist</a:t>
            </a:r>
          </a:p>
          <a:p>
            <a:pPr algn="r" eaLnBrk="1" hangingPunct="1">
              <a:defRPr/>
            </a:pPr>
            <a:r>
              <a:rPr lang="en-AU" dirty="0">
                <a:latin typeface="Arial" charset="0"/>
                <a:cs typeface="Arial" charset="0"/>
              </a:rPr>
              <a:t>David Zaks, 27 Feb 0</a:t>
            </a:r>
            <a:r>
              <a:rPr lang="en-AU" cap="all" dirty="0">
                <a:latin typeface="Arial" charset="0"/>
                <a:cs typeface="Arial" charset="0"/>
              </a:rPr>
              <a:t>7</a:t>
            </a:r>
          </a:p>
          <a:p>
            <a:pPr eaLnBrk="1" hangingPunct="1">
              <a:defRPr/>
            </a:pPr>
            <a:endParaRPr lang="en-AU" dirty="0">
              <a:latin typeface="Arial" charset="0"/>
              <a:cs typeface="Arial" charset="0"/>
            </a:endParaRPr>
          </a:p>
        </p:txBody>
      </p:sp>
      <p:sp>
        <p:nvSpPr>
          <p:cNvPr id="82947" name="TextBox 2"/>
          <p:cNvSpPr txBox="1">
            <a:spLocks noChangeArrowheads="1"/>
          </p:cNvSpPr>
          <p:nvPr/>
        </p:nvSpPr>
        <p:spPr bwMode="auto">
          <a:xfrm>
            <a:off x="323850" y="260350"/>
            <a:ext cx="856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Professor Kerry Emanuel MIT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781050"/>
            <a:ext cx="5437187"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17463" y="115888"/>
            <a:ext cx="91265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Hybrid Power and Water Production</a:t>
            </a:r>
          </a:p>
        </p:txBody>
      </p:sp>
      <p:sp>
        <p:nvSpPr>
          <p:cNvPr id="2" name="TextBox 1"/>
          <p:cNvSpPr txBox="1">
            <a:spLocks noChangeArrowheads="1"/>
          </p:cNvSpPr>
          <p:nvPr/>
        </p:nvSpPr>
        <p:spPr bwMode="auto">
          <a:xfrm>
            <a:off x="17463" y="5805488"/>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600">
                <a:solidFill>
                  <a:schemeClr val="accent1"/>
                </a:solidFill>
              </a:rPr>
              <a:t>Kashiwa BA; Kashiwa, CB (2008). "The solar cyclone: A solar chimney for harvesting atmospheric water". </a:t>
            </a:r>
            <a:r>
              <a:rPr lang="en-AU" altLang="en-US" sz="1600" i="1">
                <a:solidFill>
                  <a:schemeClr val="accent1"/>
                </a:solidFill>
              </a:rPr>
              <a:t>Energy</a:t>
            </a:r>
            <a:r>
              <a:rPr lang="en-AU" altLang="en-US" sz="1600">
                <a:solidFill>
                  <a:schemeClr val="accent1"/>
                </a:solidFill>
              </a:rPr>
              <a:t> 33 (2): 331–339.</a:t>
            </a:r>
          </a:p>
          <a:p>
            <a:pPr eaLnBrk="1" hangingPunct="1"/>
            <a:r>
              <a:rPr lang="en-AU" altLang="en-US" sz="1600">
                <a:solidFill>
                  <a:schemeClr val="accent1"/>
                </a:solidFill>
              </a:rPr>
              <a:t>Zhou, X.; Xiao, B.; Liu, W.; Guo, X. et al. (2010). "Comparison of classical solar chimney power system and combined solar chimney system for power generation and seawater desalination"</a:t>
            </a:r>
          </a:p>
        </p:txBody>
      </p:sp>
      <p:sp>
        <p:nvSpPr>
          <p:cNvPr id="5" name="Rectangle 4"/>
          <p:cNvSpPr/>
          <p:nvPr/>
        </p:nvSpPr>
        <p:spPr>
          <a:xfrm>
            <a:off x="1547813" y="5300663"/>
            <a:ext cx="936625"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6" name="Rectangle 5"/>
          <p:cNvSpPr/>
          <p:nvPr/>
        </p:nvSpPr>
        <p:spPr>
          <a:xfrm>
            <a:off x="7142163" y="5300663"/>
            <a:ext cx="935037"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83975" name="TextBox 6"/>
          <p:cNvSpPr txBox="1">
            <a:spLocks noChangeArrowheads="1"/>
          </p:cNvSpPr>
          <p:nvPr/>
        </p:nvSpPr>
        <p:spPr bwMode="auto">
          <a:xfrm>
            <a:off x="611188" y="5192713"/>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Another method of getting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0" y="19891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Impediments to natural convection within the troposphere</a:t>
            </a:r>
            <a:r>
              <a:rPr lang="en-AU" altLang="en-US"/>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39750" y="5589588"/>
            <a:ext cx="7848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100">
                <a:solidFill>
                  <a:srgbClr val="000000"/>
                </a:solidFill>
              </a:rPr>
              <a:t>From Nuccitelli et al. (2012), described at </a:t>
            </a:r>
            <a:r>
              <a:rPr lang="en-AU" altLang="en-US" sz="1100">
                <a:solidFill>
                  <a:srgbClr val="000000"/>
                </a:solidFill>
                <a:hlinkClick r:id="rId2"/>
              </a:rPr>
              <a:t>skepticalscience.com.</a:t>
            </a:r>
            <a:endParaRPr lang="en-AU" altLang="en-US" sz="1100">
              <a:solidFill>
                <a:srgbClr val="000000"/>
              </a:solidFill>
            </a:endParaRPr>
          </a:p>
          <a:p>
            <a:pPr eaLnBrk="1" hangingPunct="1"/>
            <a:endParaRPr lang="en-AU" altLang="en-US" sz="1100">
              <a:solidFill>
                <a:srgbClr val="000000"/>
              </a:solidFill>
            </a:endParaRPr>
          </a:p>
          <a:p>
            <a:pPr eaLnBrk="1" hangingPunct="1"/>
            <a:r>
              <a:rPr lang="en-AU" altLang="en-US" b="1">
                <a:solidFill>
                  <a:srgbClr val="000000"/>
                </a:solidFill>
              </a:rPr>
              <a:t>For sustainability, this heat content must be stabilised.</a:t>
            </a:r>
            <a:br>
              <a:rPr lang="en-AU" altLang="en-US">
                <a:solidFill>
                  <a:srgbClr val="000000"/>
                </a:solidFill>
              </a:rPr>
            </a:br>
            <a:endParaRPr lang="en-AU" altLang="en-US">
              <a:solidFill>
                <a:srgbClr val="000000"/>
              </a:solidFill>
            </a:endParaRP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273050"/>
            <a:ext cx="7138988" cy="534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2">
            <a:extLst>
              <a:ext uri="{28A0092B-C50C-407E-A947-70E740481C1C}">
                <a14:useLocalDpi xmlns:a14="http://schemas.microsoft.com/office/drawing/2010/main" val="0"/>
              </a:ext>
            </a:extLst>
          </a:blip>
          <a:srcRect l="23730" t="32121" r="55070" b="43057"/>
          <a:stretch>
            <a:fillRect/>
          </a:stretch>
        </p:blipFill>
        <p:spPr bwMode="auto">
          <a:xfrm>
            <a:off x="0" y="1409700"/>
            <a:ext cx="9107488"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2"/>
          <p:cNvSpPr txBox="1">
            <a:spLocks noChangeArrowheads="1"/>
          </p:cNvSpPr>
          <p:nvPr/>
        </p:nvSpPr>
        <p:spPr bwMode="auto">
          <a:xfrm>
            <a:off x="1187450" y="333375"/>
            <a:ext cx="7129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Marine Inversion</a:t>
            </a:r>
          </a:p>
          <a:p>
            <a:pPr eaLnBrk="1" hangingPunct="1"/>
            <a:endParaRPr lang="en-AU" altLang="en-US" sz="3200"/>
          </a:p>
        </p:txBody>
      </p:sp>
      <p:sp>
        <p:nvSpPr>
          <p:cNvPr id="5" name="Rectangle 4"/>
          <p:cNvSpPr/>
          <p:nvPr/>
        </p:nvSpPr>
        <p:spPr>
          <a:xfrm>
            <a:off x="5148263" y="4221163"/>
            <a:ext cx="3816350"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ffden-2.phys.uaf.edu/212_spring2007.web.dir/Amber_Smith/Pictures/sm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620713"/>
            <a:ext cx="4208462"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1"/>
          <p:cNvSpPr txBox="1">
            <a:spLocks noChangeArrowheads="1"/>
          </p:cNvSpPr>
          <p:nvPr/>
        </p:nvSpPr>
        <p:spPr bwMode="auto">
          <a:xfrm>
            <a:off x="1331913" y="188913"/>
            <a:ext cx="7127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The Effect of Inversions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50825" y="692150"/>
            <a:ext cx="871378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sz="2800"/>
              <a:t>At any given time, a significant percentage of the Australian continent could be expected to be “blanketed” by temperature inversions of some type, thus inhibiting convection. Even without an inversion, an inhibited convective layer often occurs in the first approx. 2 km.</a:t>
            </a:r>
          </a:p>
          <a:p>
            <a:pPr eaLnBrk="1" hangingPunct="1"/>
            <a:endParaRPr lang="en-AU" altLang="en-US" sz="2800"/>
          </a:p>
          <a:p>
            <a:pPr algn="just" eaLnBrk="1" hangingPunct="1"/>
            <a:r>
              <a:rPr lang="en-AU" altLang="en-US" sz="2800"/>
              <a:t>The vortex engine of the right scale would enhance convection in the troposphere. This would arguably cool the local environment and create a positive feedback loop to reverse desertification in the interior of the continent.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7950" y="620713"/>
            <a:ext cx="885666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There is evidence that gradual convection is relatively inefficient in reducing the greenhouse effect. With higher atmospheric temperatures, low to medium level clouds which form have a correspondingly increased evaporation rate and hence dissipate more quickly:</a:t>
            </a:r>
          </a:p>
          <a:p>
            <a:pPr lvl="1" algn="just" eaLnBrk="1" hangingPunct="1"/>
            <a:r>
              <a:rPr lang="en-AU" altLang="en-US" i="1"/>
              <a:t>Steven Sherwood, a climate scientist at Australia's Centre of Excellence for Climate System Science and lead author of the report, says the prediction of a 4</a:t>
            </a:r>
            <a:r>
              <a:rPr lang="en-AU" altLang="en-US" i="1" baseline="30000"/>
              <a:t>o</a:t>
            </a:r>
            <a:r>
              <a:rPr lang="en-AU" altLang="en-US" i="1"/>
              <a:t> Celsius warming is based on the role of water vapour in cloud formation.</a:t>
            </a:r>
          </a:p>
          <a:p>
            <a:pPr lvl="1" algn="just" eaLnBrk="1" hangingPunct="1"/>
            <a:r>
              <a:rPr lang="en-AU" altLang="en-US" sz="800" i="1"/>
              <a:t> </a:t>
            </a:r>
            <a:br>
              <a:rPr lang="en-AU" altLang="en-US" i="1"/>
            </a:br>
            <a:r>
              <a:rPr lang="en-AU" altLang="en-US" i="1"/>
              <a:t>“What we see in the observations is that when air picks up water vapour from the ocean surface and rises up, it often only rises a few kilometres before it begins its descent back to the surface," Sherwood said. "Otherwise it might go up 10 or 15 kilometres. And those shorter trajectories turn out to be crucial to giving us a higher climate sensitivity because of what they do to pull water vapour away from the surface and cause clouds to dissipate as the climate warms up.”</a:t>
            </a:r>
            <a:r>
              <a:rPr lang="en-AU" altLang="en-US"/>
              <a:t> </a:t>
            </a:r>
          </a:p>
          <a:p>
            <a:pPr lvl="1" algn="r" eaLnBrk="1" hangingPunct="1"/>
            <a:r>
              <a:rPr lang="en-AU" altLang="en-US" sz="1200">
                <a:hlinkClick r:id="rId2"/>
              </a:rPr>
              <a:t>http://www.voanews.com/content/study-warmer-world-will-produce-fewer-clouds/1822952.html</a:t>
            </a:r>
            <a:endParaRPr lang="en-AU" altLang="en-US" sz="1200" i="1"/>
          </a:p>
          <a:p>
            <a:pPr algn="just" eaLnBrk="1" hangingPunct="1"/>
            <a:endParaRPr lang="en-AU" altLang="en-US"/>
          </a:p>
          <a:p>
            <a:pPr algn="just" eaLnBrk="1" hangingPunct="1"/>
            <a:r>
              <a:rPr lang="en-AU" altLang="en-US"/>
              <a:t>Fast convection producing high level [rain] clouds also has the effect of producing a drier atmosphere, as much of the precipitation enters the ground-water system or is returned to the ocean. As water vapour is the most critical greenhouse gas, this would also reduce the greenhouse effect.</a:t>
            </a:r>
          </a:p>
          <a:p>
            <a:pPr algn="just" eaLnBrk="1" hangingPunct="1"/>
            <a:r>
              <a:rPr lang="en-AU" altLang="en-US" b="1"/>
              <a:t>Aerosols in the atmospheric brown cloud have also been shown to reduce the strength of the global monsoon system (see later).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179388" y="1033463"/>
            <a:ext cx="878522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defRPr/>
            </a:pPr>
            <a:r>
              <a:rPr lang="en-US" i="1" dirty="0">
                <a:latin typeface="+mn-lt"/>
                <a:cs typeface="Calibri" panose="020F0502020204030204" pitchFamily="34" charset="0"/>
              </a:rPr>
              <a:t>“…Given the strong water vapor feedback seen in observations (~2 W/m</a:t>
            </a:r>
            <a:r>
              <a:rPr lang="en-US" i="1" baseline="30000" dirty="0">
                <a:latin typeface="+mn-lt"/>
                <a:cs typeface="Calibri" panose="020F0502020204030204" pitchFamily="34" charset="0"/>
              </a:rPr>
              <a:t>2</a:t>
            </a:r>
            <a:r>
              <a:rPr lang="en-US" i="1" dirty="0">
                <a:latin typeface="+mn-lt"/>
                <a:cs typeface="Calibri" panose="020F0502020204030204" pitchFamily="34" charset="0"/>
              </a:rPr>
              <a:t>/K), combined with estimates of the smaller ice-albedo and lapse rate feedbacks, we can estimate warming over the next century will be several degrees Celsius.  You do not need a climate model to reach this conclusion — you can do a simple estimate using the observed estimates of the feedbacks along with an expectation that increases in carbon dioxide will result in an increase in radiative forcing of a few watts per square meter.</a:t>
            </a:r>
          </a:p>
          <a:p>
            <a:pPr algn="just">
              <a:defRPr/>
            </a:pPr>
            <a:endParaRPr lang="en-AU" i="1" dirty="0">
              <a:latin typeface="+mn-lt"/>
              <a:cs typeface="Calibri" panose="020F0502020204030204" pitchFamily="34" charset="0"/>
            </a:endParaRPr>
          </a:p>
          <a:p>
            <a:pPr algn="just">
              <a:defRPr/>
            </a:pPr>
            <a:r>
              <a:rPr lang="en-US" i="1" dirty="0">
                <a:latin typeface="+mn-lt"/>
                <a:cs typeface="Calibri" panose="020F0502020204030204" pitchFamily="34" charset="0"/>
              </a:rPr>
              <a:t>The only way that a large warming will not occur in the face of these radiative forcing is if [there is] some presently unknown negative feedback that cancels the water vapor feedback.  My opinion is that the cloud feedback is the only place where such a large negative feedback can lurk.  If it is not there, and the planet does not reduce emissions, then get ready for a much warmer climate…”</a:t>
            </a:r>
          </a:p>
          <a:p>
            <a:pPr algn="just">
              <a:defRPr/>
            </a:pPr>
            <a:endParaRPr lang="en-AU" dirty="0">
              <a:latin typeface="+mn-lt"/>
              <a:cs typeface="Calibri" panose="020F0502020204030204" pitchFamily="34" charset="0"/>
            </a:endParaRPr>
          </a:p>
          <a:p>
            <a:pPr algn="just">
              <a:defRPr/>
            </a:pPr>
            <a:r>
              <a:rPr lang="en-AU" sz="1600" dirty="0">
                <a:latin typeface="+mn-lt"/>
                <a:cs typeface="Calibri" panose="020F0502020204030204" pitchFamily="34" charset="0"/>
              </a:rPr>
              <a:t>Professor Andrew Dressler - </a:t>
            </a:r>
            <a:r>
              <a:rPr lang="en-US" sz="1600" dirty="0">
                <a:latin typeface="+mn-lt"/>
                <a:cs typeface="Calibri" panose="020F0502020204030204" pitchFamily="34" charset="0"/>
              </a:rPr>
              <a:t>Department of Atmospheric Sciences of Texas A&amp;M University</a:t>
            </a:r>
            <a:endParaRPr lang="en-AU" sz="1600" dirty="0">
              <a:latin typeface="+mn-lt"/>
              <a:cs typeface="Calibri" panose="020F0502020204030204" pitchFamily="34" charset="0"/>
            </a:endParaRPr>
          </a:p>
          <a:p>
            <a:pPr algn="just">
              <a:defRPr/>
            </a:pPr>
            <a:r>
              <a:rPr lang="en-AU" sz="1200" dirty="0">
                <a:latin typeface="+mn-lt"/>
                <a:cs typeface="Calibri" panose="020F0502020204030204" pitchFamily="34" charset="0"/>
                <a:hlinkClick r:id="rId2"/>
              </a:rPr>
              <a:t>http://pielkeclimatesci.wordpress.com/2010/01/06/guest-post-by-andrew-dessler-on-the-water-vapor-feedback/</a:t>
            </a:r>
            <a:endParaRPr lang="en-AU" sz="1200" dirty="0">
              <a:latin typeface="+mn-lt"/>
              <a:cs typeface="Calibri" panose="020F0502020204030204" pitchFamily="34" charset="0"/>
            </a:endParaRPr>
          </a:p>
          <a:p>
            <a:pPr algn="just">
              <a:defRPr/>
            </a:pPr>
            <a:endParaRPr lang="en-AU" sz="1600" dirty="0">
              <a:latin typeface="+mn-lt"/>
              <a:cs typeface="Calibri" panose="020F0502020204030204" pitchFamily="34" charset="0"/>
            </a:endParaRPr>
          </a:p>
          <a:p>
            <a:pPr algn="just">
              <a:defRPr/>
            </a:pPr>
            <a:r>
              <a:rPr lang="en-AU" sz="1600" b="1" dirty="0">
                <a:latin typeface="+mn-lt"/>
                <a:cs typeface="Calibri" panose="020F0502020204030204" pitchFamily="34" charset="0"/>
              </a:rPr>
              <a:t>The Vortex Engine’s high level cloud production in conjunction with reafforestation should significantly increase local cloud cover.</a:t>
            </a:r>
            <a:endParaRPr lang="en-AU" sz="1600" dirty="0">
              <a:latin typeface="+mn-lt"/>
              <a:cs typeface="Calibri" panose="020F0502020204030204" pitchFamily="34" charset="0"/>
            </a:endParaRPr>
          </a:p>
        </p:txBody>
      </p:sp>
      <p:sp>
        <p:nvSpPr>
          <p:cNvPr id="90115" name="TextBox 2"/>
          <p:cNvSpPr txBox="1">
            <a:spLocks noChangeArrowheads="1"/>
          </p:cNvSpPr>
          <p:nvPr/>
        </p:nvSpPr>
        <p:spPr bwMode="auto">
          <a:xfrm>
            <a:off x="0" y="1889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sz="2800" b="1">
                <a:latin typeface="Arial" panose="020B0604020202020204" pitchFamily="34" charset="0"/>
              </a:rPr>
              <a:t>Possible Negative Feedback from Cloud Cover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3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63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9633">
                                            <p:txEl>
                                              <p:pRg st="7" end="7"/>
                                            </p:txEl>
                                          </p:spTgt>
                                        </p:tgtEl>
                                        <p:attrNameLst>
                                          <p:attrName>style.visibility</p:attrName>
                                        </p:attrNameLst>
                                      </p:cBhvr>
                                      <p:to>
                                        <p:strVal val="visible"/>
                                      </p:to>
                                    </p:set>
                                    <p:animEffect transition="in" filter="blinds(horizontal)">
                                      <p:cBhvr>
                                        <p:cTn id="15" dur="500"/>
                                        <p:tgtEl>
                                          <p:spTgt spid="696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1"/>
          <p:cNvSpPr txBox="1">
            <a:spLocks noChangeArrowheads="1"/>
          </p:cNvSpPr>
          <p:nvPr/>
        </p:nvSpPr>
        <p:spPr bwMode="auto">
          <a:xfrm>
            <a:off x="250825" y="0"/>
            <a:ext cx="8642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n-US" b="1">
                <a:latin typeface="Arial" panose="020B0604020202020204" pitchFamily="34" charset="0"/>
              </a:rPr>
              <a:t>The Interrelationship between </a:t>
            </a:r>
          </a:p>
          <a:p>
            <a:pPr algn="ctr" eaLnBrk="1" hangingPunct="1">
              <a:spcBef>
                <a:spcPct val="0"/>
              </a:spcBef>
              <a:buFontTx/>
              <a:buNone/>
            </a:pPr>
            <a:r>
              <a:rPr lang="en-AU" altLang="en-US" b="1">
                <a:latin typeface="Arial" panose="020B0604020202020204" pitchFamily="34" charset="0"/>
              </a:rPr>
              <a:t>Insolation and Precipitation</a:t>
            </a:r>
          </a:p>
        </p:txBody>
      </p:sp>
      <p:sp>
        <p:nvSpPr>
          <p:cNvPr id="91139" name="TextBox 2"/>
          <p:cNvSpPr txBox="1">
            <a:spLocks noChangeArrowheads="1"/>
          </p:cNvSpPr>
          <p:nvPr/>
        </p:nvSpPr>
        <p:spPr bwMode="auto">
          <a:xfrm>
            <a:off x="0" y="1700213"/>
            <a:ext cx="91440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AU" altLang="en-US" sz="2400">
                <a:latin typeface="Arial" panose="020B0604020202020204" pitchFamily="34" charset="0"/>
              </a:rPr>
              <a:t>The average annual precipitation of the entire surface of our planet is estimated to be about 1050 millimetres per year. (Source PhysicalGeography.net).</a:t>
            </a:r>
          </a:p>
          <a:p>
            <a:pPr eaLnBrk="1" hangingPunct="1">
              <a:spcBef>
                <a:spcPct val="0"/>
              </a:spcBef>
              <a:buFontTx/>
              <a:buNone/>
            </a:pPr>
            <a:endParaRPr lang="en-AU" altLang="en-US" sz="1400">
              <a:latin typeface="Arial" panose="020B0604020202020204" pitchFamily="34" charset="0"/>
            </a:endParaRPr>
          </a:p>
          <a:p>
            <a:pPr algn="just" eaLnBrk="1" hangingPunct="1">
              <a:spcBef>
                <a:spcPct val="0"/>
              </a:spcBef>
              <a:buFontTx/>
              <a:buNone/>
            </a:pPr>
            <a:r>
              <a:rPr lang="en-AU" altLang="en-US" sz="2400">
                <a:latin typeface="Arial" panose="020B0604020202020204" pitchFamily="34" charset="0"/>
              </a:rPr>
              <a:t>The average global insolation at the surface of the Earth is estimated as 180 W/m</a:t>
            </a:r>
            <a:r>
              <a:rPr lang="en-AU" altLang="en-US" sz="2400" baseline="30000">
                <a:latin typeface="Arial" panose="020B0604020202020204" pitchFamily="34" charset="0"/>
              </a:rPr>
              <a:t>2 </a:t>
            </a:r>
            <a:r>
              <a:rPr lang="en-AU" altLang="en-US" sz="2400">
                <a:latin typeface="Arial" panose="020B0604020202020204" pitchFamily="34" charset="0"/>
              </a:rPr>
              <a:t>(Source PhysicalGeography.net). Over one year, this would be equivalent to the energy required to produce an evaporation rate of about 1600 millimetres, but part of the energy would inevitably go to heating atmospheric air.</a:t>
            </a:r>
          </a:p>
          <a:p>
            <a:pPr eaLnBrk="1" hangingPunct="1">
              <a:spcBef>
                <a:spcPct val="0"/>
              </a:spcBef>
              <a:buFontTx/>
              <a:buNone/>
            </a:pPr>
            <a:r>
              <a:rPr lang="en-AU" altLang="en-US" sz="1400">
                <a:latin typeface="Arial" panose="020B0604020202020204" pitchFamily="34" charset="0"/>
              </a:rPr>
              <a:t>  </a:t>
            </a:r>
          </a:p>
          <a:p>
            <a:pPr algn="just" eaLnBrk="1" hangingPunct="1">
              <a:spcBef>
                <a:spcPct val="0"/>
              </a:spcBef>
              <a:buFontTx/>
              <a:buNone/>
            </a:pPr>
            <a:r>
              <a:rPr lang="en-AU" altLang="en-US" sz="2400">
                <a:latin typeface="Arial" panose="020B0604020202020204" pitchFamily="34" charset="0"/>
              </a:rPr>
              <a:t>Hence around two thirds of the solar energy reaching the Earth’s surface goes to the evaporation of water and creation of a “heat pipe” effect, which eventually dumps heat back to Space.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p:cNvSpPr txBox="1">
            <a:spLocks noChangeArrowheads="1"/>
          </p:cNvSpPr>
          <p:nvPr/>
        </p:nvSpPr>
        <p:spPr bwMode="auto">
          <a:xfrm>
            <a:off x="539750" y="184467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Global Warming predictions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476250"/>
            <a:ext cx="8785225" cy="5016500"/>
          </a:xfrm>
          <a:prstGeom prst="rect">
            <a:avLst/>
          </a:prstGeom>
        </p:spPr>
        <p:txBody>
          <a:bodyPr>
            <a:spAutoFit/>
          </a:bodyPr>
          <a:lstStyle/>
          <a:p>
            <a:pPr algn="just" eaLnBrk="1" hangingPunct="1">
              <a:buFont typeface="Arial" charset="0"/>
              <a:buNone/>
              <a:defRPr/>
            </a:pPr>
            <a:r>
              <a:rPr lang="en-AU" sz="2000" dirty="0">
                <a:latin typeface="Arial" charset="0"/>
                <a:cs typeface="Arial" charset="0"/>
              </a:rPr>
              <a:t>The following text is extracted from MIT Professor Kerry Emanuel's book </a:t>
            </a:r>
            <a:r>
              <a:rPr lang="en-AU" sz="2000" b="1" dirty="0">
                <a:latin typeface="Arial" charset="0"/>
                <a:cs typeface="Arial" charset="0"/>
              </a:rPr>
              <a:t>"What We Know About Climate Change," </a:t>
            </a:r>
            <a:r>
              <a:rPr lang="en-AU" sz="2000" dirty="0">
                <a:latin typeface="Arial" charset="0"/>
                <a:cs typeface="Arial" charset="0"/>
              </a:rPr>
              <a:t>published in 2007. It appears to be apposite to the current situation:</a:t>
            </a:r>
          </a:p>
          <a:p>
            <a:pPr algn="just" eaLnBrk="1" hangingPunct="1">
              <a:buFont typeface="Arial" charset="0"/>
              <a:buNone/>
              <a:defRPr/>
            </a:pPr>
            <a:r>
              <a:rPr lang="en-AU" sz="2000" dirty="0">
                <a:latin typeface="Arial" charset="0"/>
                <a:cs typeface="Arial" charset="0"/>
              </a:rPr>
              <a:t>  </a:t>
            </a:r>
          </a:p>
          <a:p>
            <a:pPr marL="285750" indent="-285750" algn="just" eaLnBrk="1" hangingPunct="1">
              <a:buFont typeface="Arial" panose="020B0604020202020204" pitchFamily="34" charset="0"/>
              <a:buChar char="•"/>
              <a:defRPr/>
            </a:pPr>
            <a:r>
              <a:rPr lang="en-AU" sz="2000" dirty="0">
                <a:latin typeface="Arial" charset="0"/>
                <a:cs typeface="Arial" charset="0"/>
              </a:rPr>
              <a:t>The global mean temperature is now greater than at any time in at least the past 500 to 1,000 years...</a:t>
            </a:r>
          </a:p>
          <a:p>
            <a:pPr marL="285750" indent="-285750" algn="just" eaLnBrk="1" hangingPunct="1">
              <a:buFont typeface="Arial" panose="020B0604020202020204" pitchFamily="34" charset="0"/>
              <a:buChar char="•"/>
              <a:defRPr/>
            </a:pPr>
            <a:r>
              <a:rPr lang="en-AU" sz="2000" b="1" dirty="0">
                <a:latin typeface="Arial" charset="0"/>
                <a:cs typeface="Arial" charset="0"/>
              </a:rPr>
              <a:t>Rainfall will continue to become concentrated in increasingly heavy but less frequent events.</a:t>
            </a:r>
          </a:p>
          <a:p>
            <a:pPr marL="285750" indent="-285750" algn="just" eaLnBrk="1" hangingPunct="1">
              <a:buFont typeface="Arial" panose="020B0604020202020204" pitchFamily="34" charset="0"/>
              <a:buChar char="•"/>
              <a:defRPr/>
            </a:pPr>
            <a:r>
              <a:rPr lang="en-AU" sz="2000" b="1" dirty="0">
                <a:latin typeface="Arial" charset="0"/>
                <a:cs typeface="Arial" charset="0"/>
              </a:rPr>
              <a:t>The incidence, intensity, and duration of both floods and drought will increase.</a:t>
            </a:r>
          </a:p>
          <a:p>
            <a:pPr marL="285750" indent="-285750" algn="just" eaLnBrk="1" hangingPunct="1">
              <a:buFont typeface="Arial" panose="020B0604020202020204" pitchFamily="34" charset="0"/>
              <a:buChar char="•"/>
              <a:defRPr/>
            </a:pPr>
            <a:r>
              <a:rPr lang="en-AU" sz="2000" b="1" dirty="0">
                <a:latin typeface="Arial" charset="0"/>
                <a:cs typeface="Arial" charset="0"/>
              </a:rPr>
              <a:t>The intensity of hurricanes will continue to increase, though their frequency may dwindle.</a:t>
            </a:r>
          </a:p>
          <a:p>
            <a:pPr algn="just" eaLnBrk="1" hangingPunct="1">
              <a:buFont typeface="Arial" charset="0"/>
              <a:buNone/>
              <a:defRPr/>
            </a:pPr>
            <a:r>
              <a:rPr lang="en-AU" sz="2000" dirty="0">
                <a:latin typeface="Arial" charset="0"/>
                <a:cs typeface="Arial" charset="0"/>
              </a:rPr>
              <a:t> </a:t>
            </a:r>
          </a:p>
          <a:p>
            <a:pPr algn="just" eaLnBrk="1" hangingPunct="1">
              <a:buFont typeface="Arial" charset="0"/>
              <a:buNone/>
              <a:defRPr/>
            </a:pPr>
            <a:r>
              <a:rPr lang="en-AU" sz="2000" b="1" i="1" dirty="0">
                <a:latin typeface="Arial" charset="0"/>
                <a:cs typeface="Arial" charset="0"/>
              </a:rPr>
              <a:t>Even if we believed that the projected climate changes would be mostly beneficial, we might be inclined to make sacrifices as an insurance policy against potentially harmful surprises.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468313" y="2133600"/>
            <a:ext cx="81454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a:latin typeface="Calibri" panose="020F0502020204030204" pitchFamily="34" charset="0"/>
              </a:rPr>
              <a:t>The Atmospheric Temperature Profile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4294967295"/>
          </p:nvPr>
        </p:nvSpPr>
        <p:spPr/>
        <p:txBody>
          <a:bodyPr/>
          <a:lstStyle/>
          <a:p>
            <a:pPr eaLnBrk="1" hangingPunct="1">
              <a:buFontTx/>
              <a:buNone/>
            </a:pPr>
            <a:r>
              <a:rPr lang="en-US" altLang="en-US"/>
              <a:t> </a:t>
            </a:r>
          </a:p>
        </p:txBody>
      </p:sp>
      <p:sp>
        <p:nvSpPr>
          <p:cNvPr id="95235" name="Rectangle 4"/>
          <p:cNvSpPr>
            <a:spLocks noChangeArrowheads="1"/>
          </p:cNvSpPr>
          <p:nvPr/>
        </p:nvSpPr>
        <p:spPr bwMode="auto">
          <a:xfrm>
            <a:off x="609600" y="1066800"/>
            <a:ext cx="7924800" cy="1371600"/>
          </a:xfrm>
          <a:prstGeom prst="rect">
            <a:avLst/>
          </a:prstGeom>
          <a:solidFill>
            <a:srgbClr val="BBC7E3">
              <a:alpha val="38039"/>
            </a:srgbClr>
          </a:solidFill>
          <a:ln w="28575">
            <a:solidFill>
              <a:schemeClr val="bg2"/>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sp>
        <p:nvSpPr>
          <p:cNvPr id="95236" name="Rectangle 6"/>
          <p:cNvSpPr>
            <a:spLocks noChangeArrowheads="1"/>
          </p:cNvSpPr>
          <p:nvPr/>
        </p:nvSpPr>
        <p:spPr bwMode="auto">
          <a:xfrm>
            <a:off x="609600" y="3810000"/>
            <a:ext cx="7924800" cy="1752600"/>
          </a:xfrm>
          <a:prstGeom prst="rect">
            <a:avLst/>
          </a:prstGeom>
          <a:solidFill>
            <a:srgbClr val="D8D866">
              <a:alpha val="18039"/>
            </a:srgbClr>
          </a:solidFill>
          <a:ln w="28575">
            <a:solidFill>
              <a:schemeClr val="bg2"/>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sp>
        <p:nvSpPr>
          <p:cNvPr id="95237" name="Rectangle 5"/>
          <p:cNvSpPr>
            <a:spLocks noChangeArrowheads="1"/>
          </p:cNvSpPr>
          <p:nvPr/>
        </p:nvSpPr>
        <p:spPr bwMode="auto">
          <a:xfrm>
            <a:off x="609600" y="2438400"/>
            <a:ext cx="7924800" cy="1371600"/>
          </a:xfrm>
          <a:prstGeom prst="rect">
            <a:avLst/>
          </a:prstGeom>
          <a:solidFill>
            <a:srgbClr val="B2ECB9">
              <a:alpha val="27843"/>
            </a:srgbClr>
          </a:solidFill>
          <a:ln w="28575">
            <a:solidFill>
              <a:schemeClr val="bg2"/>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sp>
        <p:nvSpPr>
          <p:cNvPr id="95238" name="Rectangle 7"/>
          <p:cNvSpPr>
            <a:spLocks noChangeArrowheads="1"/>
          </p:cNvSpPr>
          <p:nvPr/>
        </p:nvSpPr>
        <p:spPr bwMode="auto">
          <a:xfrm>
            <a:off x="609600" y="5562600"/>
            <a:ext cx="7924800" cy="457200"/>
          </a:xfrm>
          <a:prstGeom prst="rect">
            <a:avLst/>
          </a:prstGeom>
          <a:solidFill>
            <a:srgbClr val="99CC00">
              <a:alpha val="47058"/>
            </a:srgbClr>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sp>
        <p:nvSpPr>
          <p:cNvPr id="95239" name="Rectangle 8"/>
          <p:cNvSpPr>
            <a:spLocks noChangeArrowheads="1"/>
          </p:cNvSpPr>
          <p:nvPr/>
        </p:nvSpPr>
        <p:spPr bwMode="auto">
          <a:xfrm>
            <a:off x="479425" y="-14288"/>
            <a:ext cx="8229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Calibri" panose="020F0502020204030204" pitchFamily="34" charset="0"/>
              </a:rPr>
              <a:t>The Atmospheric Temperature Profile</a:t>
            </a:r>
          </a:p>
        </p:txBody>
      </p:sp>
      <p:sp>
        <p:nvSpPr>
          <p:cNvPr id="95240" name="Rectangle 9"/>
          <p:cNvSpPr>
            <a:spLocks noChangeArrowheads="1"/>
          </p:cNvSpPr>
          <p:nvPr/>
        </p:nvSpPr>
        <p:spPr bwMode="auto">
          <a:xfrm>
            <a:off x="457200" y="1524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3200">
                <a:latin typeface="Calibri" panose="020F0502020204030204" pitchFamily="34" charset="0"/>
              </a:rPr>
              <a:t> </a:t>
            </a:r>
          </a:p>
        </p:txBody>
      </p:sp>
      <p:sp>
        <p:nvSpPr>
          <p:cNvPr id="95241" name="Line 10"/>
          <p:cNvSpPr>
            <a:spLocks noChangeShapeType="1"/>
          </p:cNvSpPr>
          <p:nvPr/>
        </p:nvSpPr>
        <p:spPr bwMode="auto">
          <a:xfrm>
            <a:off x="609600" y="1676400"/>
            <a:ext cx="0" cy="434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2" name="Line 11"/>
          <p:cNvSpPr>
            <a:spLocks noChangeShapeType="1"/>
          </p:cNvSpPr>
          <p:nvPr/>
        </p:nvSpPr>
        <p:spPr bwMode="auto">
          <a:xfrm>
            <a:off x="609600" y="60198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3" name="Line 12"/>
          <p:cNvSpPr>
            <a:spLocks noChangeShapeType="1"/>
          </p:cNvSpPr>
          <p:nvPr/>
        </p:nvSpPr>
        <p:spPr bwMode="auto">
          <a:xfrm>
            <a:off x="609600" y="38100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4" name="Line 13"/>
          <p:cNvSpPr>
            <a:spLocks noChangeShapeType="1"/>
          </p:cNvSpPr>
          <p:nvPr/>
        </p:nvSpPr>
        <p:spPr bwMode="auto">
          <a:xfrm>
            <a:off x="609600" y="55626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5" name="Line 15"/>
          <p:cNvSpPr>
            <a:spLocks noChangeShapeType="1"/>
          </p:cNvSpPr>
          <p:nvPr/>
        </p:nvSpPr>
        <p:spPr bwMode="auto">
          <a:xfrm flipV="1">
            <a:off x="2514600" y="5105400"/>
            <a:ext cx="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6" name="Line 14"/>
          <p:cNvSpPr>
            <a:spLocks noChangeShapeType="1"/>
          </p:cNvSpPr>
          <p:nvPr/>
        </p:nvSpPr>
        <p:spPr bwMode="auto">
          <a:xfrm>
            <a:off x="2514600" y="5562600"/>
            <a:ext cx="2362200" cy="45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7" name="Line 17"/>
          <p:cNvSpPr>
            <a:spLocks noChangeShapeType="1"/>
          </p:cNvSpPr>
          <p:nvPr/>
        </p:nvSpPr>
        <p:spPr bwMode="auto">
          <a:xfrm flipV="1">
            <a:off x="4419600" y="3505200"/>
            <a:ext cx="0" cy="304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8" name="Line 19"/>
          <p:cNvSpPr>
            <a:spLocks noChangeShapeType="1"/>
          </p:cNvSpPr>
          <p:nvPr/>
        </p:nvSpPr>
        <p:spPr bwMode="auto">
          <a:xfrm flipV="1">
            <a:off x="1828800" y="2057400"/>
            <a:ext cx="0" cy="3810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49" name="Line 18"/>
          <p:cNvSpPr>
            <a:spLocks noChangeShapeType="1"/>
          </p:cNvSpPr>
          <p:nvPr/>
        </p:nvSpPr>
        <p:spPr bwMode="auto">
          <a:xfrm flipH="1" flipV="1">
            <a:off x="1828800" y="2438400"/>
            <a:ext cx="2590800" cy="1066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50" name="Line 20"/>
          <p:cNvSpPr>
            <a:spLocks noChangeShapeType="1"/>
          </p:cNvSpPr>
          <p:nvPr/>
        </p:nvSpPr>
        <p:spPr bwMode="auto">
          <a:xfrm flipV="1">
            <a:off x="1828800" y="1066800"/>
            <a:ext cx="2438400" cy="990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51" name="Line 21"/>
          <p:cNvSpPr>
            <a:spLocks noChangeShapeType="1"/>
          </p:cNvSpPr>
          <p:nvPr/>
        </p:nvSpPr>
        <p:spPr bwMode="auto">
          <a:xfrm>
            <a:off x="685800" y="2438400"/>
            <a:ext cx="784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5252" name="Text Box 22"/>
          <p:cNvSpPr txBox="1">
            <a:spLocks noChangeArrowheads="1"/>
          </p:cNvSpPr>
          <p:nvPr/>
        </p:nvSpPr>
        <p:spPr bwMode="auto">
          <a:xfrm>
            <a:off x="6172200" y="55626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Troposphere</a:t>
            </a:r>
          </a:p>
        </p:txBody>
      </p:sp>
      <p:sp>
        <p:nvSpPr>
          <p:cNvPr id="95253" name="Text Box 23"/>
          <p:cNvSpPr txBox="1">
            <a:spLocks noChangeArrowheads="1"/>
          </p:cNvSpPr>
          <p:nvPr/>
        </p:nvSpPr>
        <p:spPr bwMode="auto">
          <a:xfrm>
            <a:off x="6186488" y="412273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Stratosphere</a:t>
            </a:r>
          </a:p>
        </p:txBody>
      </p:sp>
      <p:sp>
        <p:nvSpPr>
          <p:cNvPr id="95254" name="Text Box 24"/>
          <p:cNvSpPr txBox="1">
            <a:spLocks noChangeArrowheads="1"/>
          </p:cNvSpPr>
          <p:nvPr/>
        </p:nvSpPr>
        <p:spPr bwMode="auto">
          <a:xfrm>
            <a:off x="6172200" y="2743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Mesosphere</a:t>
            </a:r>
          </a:p>
        </p:txBody>
      </p:sp>
      <p:sp>
        <p:nvSpPr>
          <p:cNvPr id="95255" name="Text Box 25"/>
          <p:cNvSpPr txBox="1">
            <a:spLocks noChangeArrowheads="1"/>
          </p:cNvSpPr>
          <p:nvPr/>
        </p:nvSpPr>
        <p:spPr bwMode="auto">
          <a:xfrm>
            <a:off x="6172200" y="16002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Thermosphere</a:t>
            </a:r>
          </a:p>
        </p:txBody>
      </p:sp>
      <p:sp>
        <p:nvSpPr>
          <p:cNvPr id="95256" name="Text Box 26"/>
          <p:cNvSpPr txBox="1">
            <a:spLocks noChangeArrowheads="1"/>
          </p:cNvSpPr>
          <p:nvPr/>
        </p:nvSpPr>
        <p:spPr bwMode="auto">
          <a:xfrm>
            <a:off x="609600" y="60960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	-90</a:t>
            </a:r>
            <a:r>
              <a:rPr lang="en-US" altLang="en-US" sz="1800" baseline="42000"/>
              <a:t>o</a:t>
            </a:r>
            <a:r>
              <a:rPr lang="en-US" altLang="en-US" sz="1800"/>
              <a:t>C   -70</a:t>
            </a:r>
            <a:r>
              <a:rPr lang="en-US" altLang="en-US" sz="1800" baseline="42000"/>
              <a:t>o</a:t>
            </a:r>
            <a:r>
              <a:rPr lang="en-US" altLang="en-US" sz="1800"/>
              <a:t>C                            0</a:t>
            </a:r>
            <a:r>
              <a:rPr lang="en-US" altLang="en-US" sz="1800" baseline="42000"/>
              <a:t>o</a:t>
            </a:r>
            <a:r>
              <a:rPr lang="en-US" altLang="en-US" sz="1800"/>
              <a:t>C     30</a:t>
            </a:r>
            <a:r>
              <a:rPr lang="en-US" altLang="en-US" sz="1800" baseline="42000"/>
              <a:t>o</a:t>
            </a:r>
            <a:r>
              <a:rPr lang="en-US" altLang="en-US" sz="1800"/>
              <a:t> C</a:t>
            </a:r>
          </a:p>
        </p:txBody>
      </p:sp>
      <p:sp>
        <p:nvSpPr>
          <p:cNvPr id="95257" name="Text Box 27"/>
          <p:cNvSpPr txBox="1">
            <a:spLocks noChangeArrowheads="1"/>
          </p:cNvSpPr>
          <p:nvPr/>
        </p:nvSpPr>
        <p:spPr bwMode="auto">
          <a:xfrm>
            <a:off x="5740400" y="60833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t>Temperature</a:t>
            </a:r>
          </a:p>
        </p:txBody>
      </p:sp>
      <p:sp>
        <p:nvSpPr>
          <p:cNvPr id="95258" name="Line 28"/>
          <p:cNvSpPr>
            <a:spLocks noChangeShapeType="1"/>
          </p:cNvSpPr>
          <p:nvPr/>
        </p:nvSpPr>
        <p:spPr bwMode="auto">
          <a:xfrm>
            <a:off x="7543800" y="61722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59" name="Line 29"/>
          <p:cNvSpPr>
            <a:spLocks noChangeShapeType="1"/>
          </p:cNvSpPr>
          <p:nvPr/>
        </p:nvSpPr>
        <p:spPr bwMode="auto">
          <a:xfrm flipV="1">
            <a:off x="1828800" y="1066800"/>
            <a:ext cx="0" cy="49530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95260" name="Line 30"/>
          <p:cNvSpPr>
            <a:spLocks noChangeShapeType="1"/>
          </p:cNvSpPr>
          <p:nvPr/>
        </p:nvSpPr>
        <p:spPr bwMode="auto">
          <a:xfrm flipV="1">
            <a:off x="2514600" y="1066800"/>
            <a:ext cx="0" cy="49530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95261" name="Line 31"/>
          <p:cNvSpPr>
            <a:spLocks noChangeShapeType="1"/>
          </p:cNvSpPr>
          <p:nvPr/>
        </p:nvSpPr>
        <p:spPr bwMode="auto">
          <a:xfrm flipV="1">
            <a:off x="4419600" y="990600"/>
            <a:ext cx="0" cy="50292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95262" name="Line 32"/>
          <p:cNvSpPr>
            <a:spLocks noChangeShapeType="1"/>
          </p:cNvSpPr>
          <p:nvPr/>
        </p:nvSpPr>
        <p:spPr bwMode="auto">
          <a:xfrm flipV="1">
            <a:off x="4876800" y="1066800"/>
            <a:ext cx="0" cy="49530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95263" name="Text Box 33"/>
          <p:cNvSpPr txBox="1">
            <a:spLocks noChangeArrowheads="1"/>
          </p:cNvSpPr>
          <p:nvPr/>
        </p:nvSpPr>
        <p:spPr bwMode="auto">
          <a:xfrm>
            <a:off x="685800" y="53340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a:t>10 km</a:t>
            </a:r>
          </a:p>
        </p:txBody>
      </p:sp>
      <p:sp>
        <p:nvSpPr>
          <p:cNvPr id="95264" name="Rectangle 36"/>
          <p:cNvSpPr>
            <a:spLocks noChangeArrowheads="1"/>
          </p:cNvSpPr>
          <p:nvPr/>
        </p:nvSpPr>
        <p:spPr bwMode="auto">
          <a:xfrm>
            <a:off x="609600" y="4441825"/>
            <a:ext cx="7924800" cy="663575"/>
          </a:xfrm>
          <a:prstGeom prst="rect">
            <a:avLst/>
          </a:prstGeom>
          <a:solidFill>
            <a:srgbClr val="D8D866">
              <a:alpha val="16078"/>
            </a:srgbClr>
          </a:solidFill>
          <a:ln w="9525">
            <a:solidFill>
              <a:schemeClr val="bg2"/>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latin typeface="Calibri" panose="020F0502020204030204" pitchFamily="34" charset="0"/>
            </a:endParaRPr>
          </a:p>
        </p:txBody>
      </p:sp>
      <p:sp>
        <p:nvSpPr>
          <p:cNvPr id="95265" name="Text Box 34"/>
          <p:cNvSpPr txBox="1">
            <a:spLocks noChangeArrowheads="1"/>
          </p:cNvSpPr>
          <p:nvPr/>
        </p:nvSpPr>
        <p:spPr bwMode="auto">
          <a:xfrm>
            <a:off x="685800" y="35052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a:t>50 km</a:t>
            </a:r>
          </a:p>
        </p:txBody>
      </p:sp>
      <p:sp>
        <p:nvSpPr>
          <p:cNvPr id="95266" name="Text Box 35"/>
          <p:cNvSpPr txBox="1">
            <a:spLocks noChangeArrowheads="1"/>
          </p:cNvSpPr>
          <p:nvPr/>
        </p:nvSpPr>
        <p:spPr bwMode="auto">
          <a:xfrm>
            <a:off x="685800" y="21336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a:t>80 km</a:t>
            </a:r>
          </a:p>
        </p:txBody>
      </p:sp>
      <p:sp>
        <p:nvSpPr>
          <p:cNvPr id="95267" name="Text Box 37"/>
          <p:cNvSpPr txBox="1">
            <a:spLocks noChangeArrowheads="1"/>
          </p:cNvSpPr>
          <p:nvPr/>
        </p:nvSpPr>
        <p:spPr bwMode="auto">
          <a:xfrm>
            <a:off x="3962400" y="47244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Ozone Layer</a:t>
            </a:r>
          </a:p>
        </p:txBody>
      </p:sp>
      <p:sp>
        <p:nvSpPr>
          <p:cNvPr id="95268" name="Line 38"/>
          <p:cNvSpPr>
            <a:spLocks noChangeShapeType="1"/>
          </p:cNvSpPr>
          <p:nvPr/>
        </p:nvSpPr>
        <p:spPr bwMode="auto">
          <a:xfrm>
            <a:off x="6096000" y="3810000"/>
            <a:ext cx="0" cy="17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69" name="Line 39"/>
          <p:cNvSpPr>
            <a:spLocks noChangeShapeType="1"/>
          </p:cNvSpPr>
          <p:nvPr/>
        </p:nvSpPr>
        <p:spPr bwMode="auto">
          <a:xfrm flipV="1">
            <a:off x="6096000" y="3810000"/>
            <a:ext cx="0" cy="17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0" name="Line 40"/>
          <p:cNvSpPr>
            <a:spLocks noChangeShapeType="1"/>
          </p:cNvSpPr>
          <p:nvPr/>
        </p:nvSpPr>
        <p:spPr bwMode="auto">
          <a:xfrm>
            <a:off x="6096000" y="24384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1" name="Line 41"/>
          <p:cNvSpPr>
            <a:spLocks noChangeShapeType="1"/>
          </p:cNvSpPr>
          <p:nvPr/>
        </p:nvSpPr>
        <p:spPr bwMode="auto">
          <a:xfrm flipV="1">
            <a:off x="6096000" y="24384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2" name="Line 42"/>
          <p:cNvSpPr>
            <a:spLocks noChangeShapeType="1"/>
          </p:cNvSpPr>
          <p:nvPr/>
        </p:nvSpPr>
        <p:spPr bwMode="auto">
          <a:xfrm flipV="1">
            <a:off x="6096000" y="10668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3" name="Line 43"/>
          <p:cNvSpPr>
            <a:spLocks noChangeShapeType="1"/>
          </p:cNvSpPr>
          <p:nvPr/>
        </p:nvSpPr>
        <p:spPr bwMode="auto">
          <a:xfrm flipV="1">
            <a:off x="6096000" y="12954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4" name="Line 44"/>
          <p:cNvSpPr>
            <a:spLocks noChangeShapeType="1"/>
          </p:cNvSpPr>
          <p:nvPr/>
        </p:nvSpPr>
        <p:spPr bwMode="auto">
          <a:xfrm>
            <a:off x="6096000" y="12192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5" name="Line 45"/>
          <p:cNvSpPr>
            <a:spLocks noChangeShapeType="1"/>
          </p:cNvSpPr>
          <p:nvPr/>
        </p:nvSpPr>
        <p:spPr bwMode="auto">
          <a:xfrm>
            <a:off x="6096000" y="5562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6" name="Line 46"/>
          <p:cNvSpPr>
            <a:spLocks noChangeShapeType="1"/>
          </p:cNvSpPr>
          <p:nvPr/>
        </p:nvSpPr>
        <p:spPr bwMode="auto">
          <a:xfrm flipV="1">
            <a:off x="6096000" y="5562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95277" name="Text Box 48"/>
          <p:cNvSpPr txBox="1">
            <a:spLocks noChangeArrowheads="1"/>
          </p:cNvSpPr>
          <p:nvPr/>
        </p:nvSpPr>
        <p:spPr bwMode="auto">
          <a:xfrm>
            <a:off x="638175" y="6530975"/>
            <a:ext cx="785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400" b="1"/>
              <a:t>SIMPLIFIED GRAPH OF ATMOSPHERIC TEMPERATURE PROFILE</a:t>
            </a:r>
          </a:p>
        </p:txBody>
      </p:sp>
      <p:cxnSp>
        <p:nvCxnSpPr>
          <p:cNvPr id="48" name="Straight Connector 47"/>
          <p:cNvCxnSpPr>
            <a:endCxn id="95241" idx="1"/>
          </p:cNvCxnSpPr>
          <p:nvPr/>
        </p:nvCxnSpPr>
        <p:spPr>
          <a:xfrm rot="5400000">
            <a:off x="-1873250" y="3535363"/>
            <a:ext cx="4967287"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5279" name="Line 16"/>
          <p:cNvSpPr>
            <a:spLocks noChangeShapeType="1"/>
          </p:cNvSpPr>
          <p:nvPr/>
        </p:nvSpPr>
        <p:spPr bwMode="auto">
          <a:xfrm flipV="1">
            <a:off x="2514600" y="3810000"/>
            <a:ext cx="1905000" cy="1295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A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52400" y="4763"/>
            <a:ext cx="8763000" cy="476250"/>
          </a:xfrm>
        </p:spPr>
        <p:txBody>
          <a:bodyPr/>
          <a:lstStyle/>
          <a:p>
            <a:pPr eaLnBrk="1" hangingPunct="1"/>
            <a:r>
              <a:rPr lang="en-CA" altLang="en-US" sz="2400" b="1"/>
              <a:t>A Comparison of Earth’s Stored Energy Resources</a:t>
            </a:r>
            <a:endParaRPr lang="en-US" altLang="en-US" sz="2400" b="1"/>
          </a:p>
        </p:txBody>
      </p:sp>
      <p:pic>
        <p:nvPicPr>
          <p:cNvPr id="24579" name="Picture 22"/>
          <p:cNvPicPr>
            <a:picLocks noChangeAspect="1" noChangeArrowheads="1"/>
          </p:cNvPicPr>
          <p:nvPr/>
        </p:nvPicPr>
        <p:blipFill>
          <a:blip r:embed="rId2">
            <a:extLst>
              <a:ext uri="{28A0092B-C50C-407E-A947-70E740481C1C}">
                <a14:useLocalDpi xmlns:a14="http://schemas.microsoft.com/office/drawing/2010/main" val="0"/>
              </a:ext>
            </a:extLst>
          </a:blip>
          <a:srcRect b="583"/>
          <a:stretch>
            <a:fillRect/>
          </a:stretch>
        </p:blipFill>
        <p:spPr bwMode="auto">
          <a:xfrm>
            <a:off x="457200" y="1828800"/>
            <a:ext cx="20574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l="25369" t="7268" r="28365" b="6686"/>
          <a:stretch>
            <a:fillRect/>
          </a:stretch>
        </p:blipFill>
        <p:spPr bwMode="auto">
          <a:xfrm>
            <a:off x="3276600" y="1828800"/>
            <a:ext cx="22320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p:cNvPicPr>
            <a:picLocks noChangeAspect="1" noChangeArrowheads="1"/>
          </p:cNvPicPr>
          <p:nvPr/>
        </p:nvPicPr>
        <p:blipFill>
          <a:blip r:embed="rId4">
            <a:extLst>
              <a:ext uri="{28A0092B-C50C-407E-A947-70E740481C1C}">
                <a14:useLocalDpi xmlns:a14="http://schemas.microsoft.com/office/drawing/2010/main" val="0"/>
              </a:ext>
            </a:extLst>
          </a:blip>
          <a:srcRect l="22977" t="13466" r="20946" b="-3162"/>
          <a:stretch>
            <a:fillRect/>
          </a:stretch>
        </p:blipFill>
        <p:spPr bwMode="auto">
          <a:xfrm>
            <a:off x="6477000" y="1752600"/>
            <a:ext cx="22717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8"/>
          <p:cNvSpPr txBox="1">
            <a:spLocks noChangeArrowheads="1"/>
          </p:cNvSpPr>
          <p:nvPr/>
        </p:nvSpPr>
        <p:spPr bwMode="auto">
          <a:xfrm>
            <a:off x="838200" y="762000"/>
            <a:ext cx="1458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600" b="1" u="sng">
                <a:solidFill>
                  <a:srgbClr val="000000"/>
                </a:solidFill>
                <a:latin typeface="Arial" panose="020B0604020202020204" pitchFamily="34" charset="0"/>
              </a:rPr>
              <a:t>Crude Oil Reserves</a:t>
            </a:r>
            <a:endParaRPr lang="en-US" altLang="en-US" sz="1800" b="1" u="sng">
              <a:solidFill>
                <a:srgbClr val="000000"/>
              </a:solidFill>
              <a:latin typeface="Arial" panose="020B0604020202020204" pitchFamily="34" charset="0"/>
            </a:endParaRPr>
          </a:p>
        </p:txBody>
      </p:sp>
      <p:sp>
        <p:nvSpPr>
          <p:cNvPr id="24583" name="Text Box 9"/>
          <p:cNvSpPr txBox="1">
            <a:spLocks noChangeArrowheads="1"/>
          </p:cNvSpPr>
          <p:nvPr/>
        </p:nvSpPr>
        <p:spPr bwMode="auto">
          <a:xfrm>
            <a:off x="3048000" y="7620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600" b="1" u="sng">
                <a:solidFill>
                  <a:srgbClr val="000000"/>
                </a:solidFill>
                <a:latin typeface="Arial" panose="020B0604020202020204" pitchFamily="34" charset="0"/>
              </a:rPr>
              <a:t>Latent heat</a:t>
            </a:r>
            <a:r>
              <a:rPr lang="en-CA" altLang="en-US" sz="1600" u="sng">
                <a:solidFill>
                  <a:srgbClr val="000000"/>
                </a:solidFill>
                <a:latin typeface="Arial" panose="020B0604020202020204" pitchFamily="34" charset="0"/>
              </a:rPr>
              <a:t> </a:t>
            </a:r>
            <a:r>
              <a:rPr lang="en-CA" altLang="en-US" sz="1600" b="1" u="sng">
                <a:solidFill>
                  <a:srgbClr val="000000"/>
                </a:solidFill>
                <a:latin typeface="Arial" panose="020B0604020202020204" pitchFamily="34" charset="0"/>
              </a:rPr>
              <a:t>of water vapor</a:t>
            </a:r>
            <a:r>
              <a:rPr lang="en-CA" altLang="en-US" sz="1600">
                <a:solidFill>
                  <a:srgbClr val="000000"/>
                </a:solidFill>
                <a:latin typeface="Arial" panose="020B0604020202020204" pitchFamily="34" charset="0"/>
              </a:rPr>
              <a:t> in the bottom kilometre of the atmosphere</a:t>
            </a:r>
            <a:endParaRPr lang="en-US" altLang="en-US" sz="1600">
              <a:solidFill>
                <a:srgbClr val="000000"/>
              </a:solidFill>
              <a:latin typeface="Arial" panose="020B0604020202020204" pitchFamily="34" charset="0"/>
            </a:endParaRPr>
          </a:p>
        </p:txBody>
      </p:sp>
      <p:sp>
        <p:nvSpPr>
          <p:cNvPr id="24584" name="Text Box 11"/>
          <p:cNvSpPr txBox="1">
            <a:spLocks noChangeArrowheads="1"/>
          </p:cNvSpPr>
          <p:nvPr/>
        </p:nvSpPr>
        <p:spPr bwMode="auto">
          <a:xfrm>
            <a:off x="6324600" y="762000"/>
            <a:ext cx="2590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600" b="1" u="sng">
                <a:solidFill>
                  <a:srgbClr val="000000"/>
                </a:solidFill>
                <a:latin typeface="Arial" panose="020B0604020202020204" pitchFamily="34" charset="0"/>
              </a:rPr>
              <a:t>Heat content of tropical ocean water</a:t>
            </a:r>
            <a:r>
              <a:rPr lang="en-CA" altLang="en-US" sz="1600">
                <a:solidFill>
                  <a:srgbClr val="000000"/>
                </a:solidFill>
                <a:latin typeface="Arial" panose="020B0604020202020204" pitchFamily="34" charset="0"/>
              </a:rPr>
              <a:t> </a:t>
            </a:r>
          </a:p>
          <a:p>
            <a:pPr algn="ctr" eaLnBrk="1" hangingPunct="1">
              <a:spcBef>
                <a:spcPct val="50000"/>
              </a:spcBef>
              <a:buFontTx/>
              <a:buNone/>
            </a:pPr>
            <a:r>
              <a:rPr lang="en-CA" altLang="en-US" sz="1600">
                <a:solidFill>
                  <a:srgbClr val="000000"/>
                </a:solidFill>
                <a:latin typeface="Arial" panose="020B0604020202020204" pitchFamily="34" charset="0"/>
              </a:rPr>
              <a:t>100 m layer, 3°C</a:t>
            </a:r>
            <a:endParaRPr lang="en-US" altLang="en-US" sz="1600">
              <a:solidFill>
                <a:srgbClr val="000000"/>
              </a:solidFill>
              <a:latin typeface="Arial" panose="020B0604020202020204" pitchFamily="34" charset="0"/>
            </a:endParaRPr>
          </a:p>
        </p:txBody>
      </p:sp>
      <p:sp>
        <p:nvSpPr>
          <p:cNvPr id="24585" name="AutoShape 12"/>
          <p:cNvSpPr>
            <a:spLocks/>
          </p:cNvSpPr>
          <p:nvPr/>
        </p:nvSpPr>
        <p:spPr bwMode="auto">
          <a:xfrm>
            <a:off x="4356100" y="3124200"/>
            <a:ext cx="358775" cy="1131888"/>
          </a:xfrm>
          <a:prstGeom prst="leftBrace">
            <a:avLst>
              <a:gd name="adj1" fmla="val 26291"/>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86" name="Text Box 13"/>
          <p:cNvSpPr txBox="1">
            <a:spLocks noChangeArrowheads="1"/>
          </p:cNvSpPr>
          <p:nvPr/>
        </p:nvSpPr>
        <p:spPr bwMode="auto">
          <a:xfrm>
            <a:off x="3589338" y="3443288"/>
            <a:ext cx="703262" cy="517525"/>
          </a:xfrm>
          <a:prstGeom prst="rect">
            <a:avLst/>
          </a:prstGeom>
          <a:solidFill>
            <a:schemeClr val="bg1"/>
          </a:solidFill>
          <a:ln w="19050">
            <a:solidFill>
              <a:schemeClr val="tx1"/>
            </a:solidFill>
            <a:miter lim="800000"/>
            <a:headEnd/>
            <a:tailEnd/>
          </a:ln>
        </p:spPr>
        <p:txBody>
          <a:bodyPr lIns="36000" tIns="36000" rIns="36000" bIns="36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400" b="1">
                <a:solidFill>
                  <a:srgbClr val="000000"/>
                </a:solidFill>
                <a:latin typeface="Arial" panose="020B0604020202020204" pitchFamily="34" charset="0"/>
              </a:rPr>
              <a:t>1 km</a:t>
            </a:r>
          </a:p>
          <a:p>
            <a:pPr algn="ctr" eaLnBrk="1" hangingPunct="1">
              <a:spcBef>
                <a:spcPct val="0"/>
              </a:spcBef>
              <a:buFontTx/>
              <a:buNone/>
            </a:pPr>
            <a:r>
              <a:rPr lang="en-CA" altLang="en-US" sz="1400" b="1">
                <a:solidFill>
                  <a:srgbClr val="000000"/>
                </a:solidFill>
                <a:latin typeface="Arial" panose="020B0604020202020204" pitchFamily="34" charset="0"/>
              </a:rPr>
              <a:t>height</a:t>
            </a:r>
            <a:endParaRPr lang="en-US" altLang="en-US" sz="1400" b="1">
              <a:solidFill>
                <a:srgbClr val="000000"/>
              </a:solidFill>
              <a:latin typeface="Arial" panose="020B0604020202020204" pitchFamily="34" charset="0"/>
            </a:endParaRPr>
          </a:p>
        </p:txBody>
      </p:sp>
      <p:sp>
        <p:nvSpPr>
          <p:cNvPr id="24587" name="AutoShape 14"/>
          <p:cNvSpPr>
            <a:spLocks/>
          </p:cNvSpPr>
          <p:nvPr/>
        </p:nvSpPr>
        <p:spPr bwMode="auto">
          <a:xfrm>
            <a:off x="7459663" y="3092450"/>
            <a:ext cx="358775" cy="762000"/>
          </a:xfrm>
          <a:prstGeom prst="leftBrace">
            <a:avLst>
              <a:gd name="adj1" fmla="val 17699"/>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88" name="Text Box 15"/>
          <p:cNvSpPr txBox="1">
            <a:spLocks noChangeArrowheads="1"/>
          </p:cNvSpPr>
          <p:nvPr/>
        </p:nvSpPr>
        <p:spPr bwMode="auto">
          <a:xfrm>
            <a:off x="6629400" y="3276600"/>
            <a:ext cx="720725" cy="444500"/>
          </a:xfrm>
          <a:prstGeom prst="rect">
            <a:avLst/>
          </a:prstGeom>
          <a:solidFill>
            <a:schemeClr val="bg1"/>
          </a:solidFill>
          <a:ln w="19050">
            <a:solidFill>
              <a:schemeClr val="tx1"/>
            </a:solidFill>
            <a:miter lim="800000"/>
            <a:headEnd/>
            <a:tailEnd/>
          </a:ln>
        </p:spPr>
        <p:txBody>
          <a:bodyPr lIns="36000" tIns="0" rIns="36576"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400" b="1">
                <a:solidFill>
                  <a:srgbClr val="000000"/>
                </a:solidFill>
                <a:latin typeface="Arial" panose="020B0604020202020204" pitchFamily="34" charset="0"/>
              </a:rPr>
              <a:t>100 m depth</a:t>
            </a:r>
            <a:endParaRPr lang="en-US" altLang="en-US" sz="1400" b="1">
              <a:solidFill>
                <a:srgbClr val="000000"/>
              </a:solidFill>
              <a:latin typeface="Arial" panose="020B0604020202020204" pitchFamily="34" charset="0"/>
            </a:endParaRPr>
          </a:p>
        </p:txBody>
      </p:sp>
      <p:sp>
        <p:nvSpPr>
          <p:cNvPr id="24589" name="Text Box 17"/>
          <p:cNvSpPr txBox="1">
            <a:spLocks noChangeArrowheads="1"/>
          </p:cNvSpPr>
          <p:nvPr/>
        </p:nvSpPr>
        <p:spPr bwMode="auto">
          <a:xfrm>
            <a:off x="3657600" y="4724400"/>
            <a:ext cx="1447800"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13 x 10</a:t>
            </a:r>
            <a:r>
              <a:rPr lang="en-CA" altLang="en-US" sz="1800" b="1" baseline="30000">
                <a:solidFill>
                  <a:srgbClr val="000000"/>
                </a:solidFill>
                <a:latin typeface="Arial" panose="020B0604020202020204" pitchFamily="34" charset="0"/>
              </a:rPr>
              <a:t>21</a:t>
            </a:r>
            <a:r>
              <a:rPr lang="en-CA" altLang="en-US" sz="1800" b="1">
                <a:solidFill>
                  <a:srgbClr val="000000"/>
                </a:solidFill>
                <a:latin typeface="Arial" panose="020B0604020202020204" pitchFamily="34" charset="0"/>
              </a:rPr>
              <a:t> J</a:t>
            </a:r>
            <a:endParaRPr lang="en-US" altLang="en-US" sz="1800" b="1">
              <a:solidFill>
                <a:srgbClr val="000000"/>
              </a:solidFill>
              <a:latin typeface="Arial" panose="020B0604020202020204" pitchFamily="34" charset="0"/>
            </a:endParaRPr>
          </a:p>
        </p:txBody>
      </p:sp>
      <p:sp>
        <p:nvSpPr>
          <p:cNvPr id="24590" name="Text Box 18"/>
          <p:cNvSpPr txBox="1">
            <a:spLocks noChangeArrowheads="1"/>
          </p:cNvSpPr>
          <p:nvPr/>
        </p:nvSpPr>
        <p:spPr bwMode="auto">
          <a:xfrm>
            <a:off x="6781800" y="4724400"/>
            <a:ext cx="1585913"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130 x 10</a:t>
            </a:r>
            <a:r>
              <a:rPr lang="en-CA" altLang="en-US" sz="1800" b="1" baseline="30000">
                <a:solidFill>
                  <a:srgbClr val="000000"/>
                </a:solidFill>
                <a:latin typeface="Arial" panose="020B0604020202020204" pitchFamily="34" charset="0"/>
              </a:rPr>
              <a:t>21</a:t>
            </a:r>
            <a:r>
              <a:rPr lang="en-CA" altLang="en-US" sz="1800" b="1">
                <a:solidFill>
                  <a:srgbClr val="000000"/>
                </a:solidFill>
                <a:latin typeface="Arial" panose="020B0604020202020204" pitchFamily="34" charset="0"/>
              </a:rPr>
              <a:t> J</a:t>
            </a:r>
            <a:endParaRPr lang="en-US" altLang="en-US" sz="1800" b="1">
              <a:solidFill>
                <a:srgbClr val="000000"/>
              </a:solidFill>
              <a:latin typeface="Arial" panose="020B0604020202020204" pitchFamily="34" charset="0"/>
            </a:endParaRPr>
          </a:p>
        </p:txBody>
      </p:sp>
      <p:sp>
        <p:nvSpPr>
          <p:cNvPr id="24591" name="Line 19"/>
          <p:cNvSpPr>
            <a:spLocks noChangeShapeType="1"/>
          </p:cNvSpPr>
          <p:nvPr/>
        </p:nvSpPr>
        <p:spPr bwMode="auto">
          <a:xfrm flipH="1">
            <a:off x="2819400" y="981075"/>
            <a:ext cx="23813" cy="557212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24592" name="Line 20"/>
          <p:cNvSpPr>
            <a:spLocks noChangeShapeType="1"/>
          </p:cNvSpPr>
          <p:nvPr/>
        </p:nvSpPr>
        <p:spPr bwMode="auto">
          <a:xfrm>
            <a:off x="5940425" y="981075"/>
            <a:ext cx="3175" cy="557212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pic>
        <p:nvPicPr>
          <p:cNvPr id="24593"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96240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Text Box 16"/>
          <p:cNvSpPr txBox="1">
            <a:spLocks noChangeArrowheads="1"/>
          </p:cNvSpPr>
          <p:nvPr/>
        </p:nvSpPr>
        <p:spPr bwMode="auto">
          <a:xfrm>
            <a:off x="762000" y="4724400"/>
            <a:ext cx="1447800"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7.3 x 10</a:t>
            </a:r>
            <a:r>
              <a:rPr lang="en-CA" altLang="en-US" sz="1800" b="1" baseline="30000">
                <a:solidFill>
                  <a:srgbClr val="000000"/>
                </a:solidFill>
                <a:latin typeface="Arial" panose="020B0604020202020204" pitchFamily="34" charset="0"/>
              </a:rPr>
              <a:t>21</a:t>
            </a:r>
            <a:r>
              <a:rPr lang="en-CA" altLang="en-US" sz="1800" b="1">
                <a:solidFill>
                  <a:srgbClr val="000000"/>
                </a:solidFill>
                <a:latin typeface="Arial" panose="020B0604020202020204" pitchFamily="34" charset="0"/>
              </a:rPr>
              <a:t> J</a:t>
            </a:r>
            <a:endParaRPr lang="en-US" altLang="en-US" sz="1800" b="1">
              <a:solidFill>
                <a:srgbClr val="000000"/>
              </a:solidFill>
              <a:latin typeface="Arial" panose="020B0604020202020204" pitchFamily="34" charset="0"/>
            </a:endParaRPr>
          </a:p>
        </p:txBody>
      </p:sp>
      <p:sp>
        <p:nvSpPr>
          <p:cNvPr id="24595" name="Rectangle 27"/>
          <p:cNvSpPr>
            <a:spLocks noChangeArrowheads="1"/>
          </p:cNvSpPr>
          <p:nvPr/>
        </p:nvSpPr>
        <p:spPr bwMode="auto">
          <a:xfrm>
            <a:off x="4191000" y="52578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96" name="Rectangle 46"/>
          <p:cNvSpPr>
            <a:spLocks noChangeArrowheads="1"/>
          </p:cNvSpPr>
          <p:nvPr/>
        </p:nvSpPr>
        <p:spPr bwMode="auto">
          <a:xfrm>
            <a:off x="4419600" y="52578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97" name="Rectangle 47"/>
          <p:cNvSpPr>
            <a:spLocks noChangeArrowheads="1"/>
          </p:cNvSpPr>
          <p:nvPr/>
        </p:nvSpPr>
        <p:spPr bwMode="auto">
          <a:xfrm>
            <a:off x="1371600" y="52578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98" name="Rectangle 56"/>
          <p:cNvSpPr>
            <a:spLocks noChangeArrowheads="1"/>
          </p:cNvSpPr>
          <p:nvPr/>
        </p:nvSpPr>
        <p:spPr bwMode="auto">
          <a:xfrm>
            <a:off x="64008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599" name="Rectangle 57"/>
          <p:cNvSpPr>
            <a:spLocks noChangeArrowheads="1"/>
          </p:cNvSpPr>
          <p:nvPr/>
        </p:nvSpPr>
        <p:spPr bwMode="auto">
          <a:xfrm>
            <a:off x="66294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0" name="Rectangle 58"/>
          <p:cNvSpPr>
            <a:spLocks noChangeArrowheads="1"/>
          </p:cNvSpPr>
          <p:nvPr/>
        </p:nvSpPr>
        <p:spPr bwMode="auto">
          <a:xfrm>
            <a:off x="68580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1" name="Rectangle 59"/>
          <p:cNvSpPr>
            <a:spLocks noChangeArrowheads="1"/>
          </p:cNvSpPr>
          <p:nvPr/>
        </p:nvSpPr>
        <p:spPr bwMode="auto">
          <a:xfrm>
            <a:off x="70866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2" name="Rectangle 60"/>
          <p:cNvSpPr>
            <a:spLocks noChangeArrowheads="1"/>
          </p:cNvSpPr>
          <p:nvPr/>
        </p:nvSpPr>
        <p:spPr bwMode="auto">
          <a:xfrm>
            <a:off x="73152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3" name="Rectangle 61"/>
          <p:cNvSpPr>
            <a:spLocks noChangeArrowheads="1"/>
          </p:cNvSpPr>
          <p:nvPr/>
        </p:nvSpPr>
        <p:spPr bwMode="auto">
          <a:xfrm>
            <a:off x="64008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4" name="Rectangle 62"/>
          <p:cNvSpPr>
            <a:spLocks noChangeArrowheads="1"/>
          </p:cNvSpPr>
          <p:nvPr/>
        </p:nvSpPr>
        <p:spPr bwMode="auto">
          <a:xfrm>
            <a:off x="66294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5" name="Rectangle 63"/>
          <p:cNvSpPr>
            <a:spLocks noChangeArrowheads="1"/>
          </p:cNvSpPr>
          <p:nvPr/>
        </p:nvSpPr>
        <p:spPr bwMode="auto">
          <a:xfrm>
            <a:off x="68580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6" name="Rectangle 64"/>
          <p:cNvSpPr>
            <a:spLocks noChangeArrowheads="1"/>
          </p:cNvSpPr>
          <p:nvPr/>
        </p:nvSpPr>
        <p:spPr bwMode="auto">
          <a:xfrm>
            <a:off x="70866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7" name="Rectangle 65"/>
          <p:cNvSpPr>
            <a:spLocks noChangeArrowheads="1"/>
          </p:cNvSpPr>
          <p:nvPr/>
        </p:nvSpPr>
        <p:spPr bwMode="auto">
          <a:xfrm>
            <a:off x="73152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08" name="Text Box 67"/>
          <p:cNvSpPr txBox="1">
            <a:spLocks noChangeArrowheads="1"/>
          </p:cNvSpPr>
          <p:nvPr/>
        </p:nvSpPr>
        <p:spPr bwMode="auto">
          <a:xfrm>
            <a:off x="228600" y="5791200"/>
            <a:ext cx="8534400" cy="396875"/>
          </a:xfrm>
          <a:prstGeom prst="rect">
            <a:avLst/>
          </a:prstGeom>
          <a:solidFill>
            <a:schemeClr val="bg1"/>
          </a:solidFill>
          <a:ln w="31750">
            <a:solidFill>
              <a:schemeClr val="tx1"/>
            </a:solidFill>
            <a:miter lim="800000"/>
            <a:headEnd/>
            <a:tailEnd/>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latin typeface="Arial" panose="020B0604020202020204" pitchFamily="34" charset="0"/>
              </a:rPr>
              <a:t>Replenishment times  </a:t>
            </a:r>
            <a:endParaRPr lang="en-US" altLang="en-US" sz="2400">
              <a:solidFill>
                <a:srgbClr val="000000"/>
              </a:solidFill>
              <a:latin typeface="Times New Roman" panose="02020603050405020304" pitchFamily="18" charset="0"/>
            </a:endParaRPr>
          </a:p>
        </p:txBody>
      </p:sp>
      <p:sp>
        <p:nvSpPr>
          <p:cNvPr id="24609" name="Text Box 68"/>
          <p:cNvSpPr txBox="1">
            <a:spLocks noChangeArrowheads="1"/>
          </p:cNvSpPr>
          <p:nvPr/>
        </p:nvSpPr>
        <p:spPr bwMode="auto">
          <a:xfrm>
            <a:off x="838200" y="6248400"/>
            <a:ext cx="1295400"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10</a:t>
            </a:r>
            <a:r>
              <a:rPr lang="en-CA" altLang="en-US" sz="1800" b="1" baseline="30000">
                <a:solidFill>
                  <a:srgbClr val="000000"/>
                </a:solidFill>
                <a:latin typeface="Arial" panose="020B0604020202020204" pitchFamily="34" charset="0"/>
              </a:rPr>
              <a:t>9</a:t>
            </a:r>
            <a:r>
              <a:rPr lang="en-CA" altLang="en-US" sz="1800" b="1">
                <a:solidFill>
                  <a:srgbClr val="000000"/>
                </a:solidFill>
                <a:latin typeface="Arial" panose="020B0604020202020204" pitchFamily="34" charset="0"/>
              </a:rPr>
              <a:t> years</a:t>
            </a:r>
            <a:endParaRPr lang="en-US" altLang="en-US" sz="1800" b="1">
              <a:solidFill>
                <a:srgbClr val="000000"/>
              </a:solidFill>
              <a:latin typeface="Arial" panose="020B0604020202020204" pitchFamily="34" charset="0"/>
            </a:endParaRPr>
          </a:p>
        </p:txBody>
      </p:sp>
      <p:sp>
        <p:nvSpPr>
          <p:cNvPr id="24610" name="Text Box 69"/>
          <p:cNvSpPr txBox="1">
            <a:spLocks noChangeArrowheads="1"/>
          </p:cNvSpPr>
          <p:nvPr/>
        </p:nvSpPr>
        <p:spPr bwMode="auto">
          <a:xfrm>
            <a:off x="3886200" y="6248400"/>
            <a:ext cx="1066800"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10 days</a:t>
            </a:r>
            <a:endParaRPr lang="en-US" altLang="en-US" sz="1800" b="1">
              <a:solidFill>
                <a:srgbClr val="000000"/>
              </a:solidFill>
              <a:latin typeface="Arial" panose="020B0604020202020204" pitchFamily="34" charset="0"/>
            </a:endParaRPr>
          </a:p>
        </p:txBody>
      </p:sp>
      <p:sp>
        <p:nvSpPr>
          <p:cNvPr id="24611" name="Text Box 70"/>
          <p:cNvSpPr txBox="1">
            <a:spLocks noChangeArrowheads="1"/>
          </p:cNvSpPr>
          <p:nvPr/>
        </p:nvSpPr>
        <p:spPr bwMode="auto">
          <a:xfrm>
            <a:off x="6934200" y="6248400"/>
            <a:ext cx="1219200" cy="385763"/>
          </a:xfrm>
          <a:prstGeom prst="rect">
            <a:avLst/>
          </a:prstGeom>
          <a:solidFill>
            <a:schemeClr val="bg1"/>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800" b="1">
                <a:solidFill>
                  <a:srgbClr val="000000"/>
                </a:solidFill>
                <a:latin typeface="Arial" panose="020B0604020202020204" pitchFamily="34" charset="0"/>
              </a:rPr>
              <a:t>100 days</a:t>
            </a:r>
            <a:endParaRPr lang="en-US" altLang="en-US" sz="1800" b="1">
              <a:solidFill>
                <a:srgbClr val="000000"/>
              </a:solidFill>
              <a:latin typeface="Arial" panose="020B0604020202020204" pitchFamily="34" charset="0"/>
            </a:endParaRPr>
          </a:p>
        </p:txBody>
      </p:sp>
      <p:sp>
        <p:nvSpPr>
          <p:cNvPr id="24612" name="Rectangle 71"/>
          <p:cNvSpPr>
            <a:spLocks noChangeArrowheads="1"/>
          </p:cNvSpPr>
          <p:nvPr/>
        </p:nvSpPr>
        <p:spPr bwMode="auto">
          <a:xfrm>
            <a:off x="75438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3" name="Rectangle 72"/>
          <p:cNvSpPr>
            <a:spLocks noChangeArrowheads="1"/>
          </p:cNvSpPr>
          <p:nvPr/>
        </p:nvSpPr>
        <p:spPr bwMode="auto">
          <a:xfrm>
            <a:off x="77724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4" name="Rectangle 73"/>
          <p:cNvSpPr>
            <a:spLocks noChangeArrowheads="1"/>
          </p:cNvSpPr>
          <p:nvPr/>
        </p:nvSpPr>
        <p:spPr bwMode="auto">
          <a:xfrm>
            <a:off x="80010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5" name="Rectangle 74"/>
          <p:cNvSpPr>
            <a:spLocks noChangeArrowheads="1"/>
          </p:cNvSpPr>
          <p:nvPr/>
        </p:nvSpPr>
        <p:spPr bwMode="auto">
          <a:xfrm>
            <a:off x="82296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6" name="Rectangle 75"/>
          <p:cNvSpPr>
            <a:spLocks noChangeArrowheads="1"/>
          </p:cNvSpPr>
          <p:nvPr/>
        </p:nvSpPr>
        <p:spPr bwMode="auto">
          <a:xfrm>
            <a:off x="8458200" y="51816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7" name="Rectangle 76"/>
          <p:cNvSpPr>
            <a:spLocks noChangeArrowheads="1"/>
          </p:cNvSpPr>
          <p:nvPr/>
        </p:nvSpPr>
        <p:spPr bwMode="auto">
          <a:xfrm>
            <a:off x="75438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8" name="Rectangle 77"/>
          <p:cNvSpPr>
            <a:spLocks noChangeArrowheads="1"/>
          </p:cNvSpPr>
          <p:nvPr/>
        </p:nvSpPr>
        <p:spPr bwMode="auto">
          <a:xfrm>
            <a:off x="77724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19" name="Rectangle 78"/>
          <p:cNvSpPr>
            <a:spLocks noChangeArrowheads="1"/>
          </p:cNvSpPr>
          <p:nvPr/>
        </p:nvSpPr>
        <p:spPr bwMode="auto">
          <a:xfrm>
            <a:off x="80010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20" name="Rectangle 79"/>
          <p:cNvSpPr>
            <a:spLocks noChangeArrowheads="1"/>
          </p:cNvSpPr>
          <p:nvPr/>
        </p:nvSpPr>
        <p:spPr bwMode="auto">
          <a:xfrm>
            <a:off x="82296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21" name="Rectangle 80"/>
          <p:cNvSpPr>
            <a:spLocks noChangeArrowheads="1"/>
          </p:cNvSpPr>
          <p:nvPr/>
        </p:nvSpPr>
        <p:spPr bwMode="auto">
          <a:xfrm>
            <a:off x="8458200" y="5410200"/>
            <a:ext cx="182563" cy="182563"/>
          </a:xfrm>
          <a:prstGeom prst="rect">
            <a:avLst/>
          </a:prstGeom>
          <a:solidFill>
            <a:srgbClr val="FFFF00"/>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622" name="TextBox 29"/>
          <p:cNvSpPr txBox="1">
            <a:spLocks noChangeArrowheads="1"/>
          </p:cNvSpPr>
          <p:nvPr/>
        </p:nvSpPr>
        <p:spPr bwMode="auto">
          <a:xfrm>
            <a:off x="5857875" y="6429375"/>
            <a:ext cx="1071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AU" altLang="en-US" sz="1000" b="1">
                <a:solidFill>
                  <a:srgbClr val="000000"/>
                </a:solidFill>
                <a:latin typeface="Arial" panose="020B0604020202020204" pitchFamily="34" charset="0"/>
              </a:rPr>
              <a:t>Eric Michaud</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765175"/>
          </a:xfrm>
          <a:prstGeom prst="rect">
            <a:avLst/>
          </a:prstGeom>
        </p:spPr>
        <p:txBody>
          <a:bodyPr/>
          <a:lstStyle/>
          <a:p>
            <a:pPr algn="ctr" eaLnBrk="1" hangingPunct="1">
              <a:defRPr/>
            </a:pPr>
            <a:r>
              <a:rPr lang="en-US" sz="3400" b="1" dirty="0">
                <a:latin typeface="+mj-lt"/>
                <a:ea typeface="+mj-ea"/>
                <a:cs typeface="+mj-cs"/>
              </a:rPr>
              <a:t>The Atmospheric Temperature Profile:</a:t>
            </a:r>
          </a:p>
        </p:txBody>
      </p:sp>
      <p:sp>
        <p:nvSpPr>
          <p:cNvPr id="3" name="Rectangle 3"/>
          <p:cNvSpPr txBox="1">
            <a:spLocks noChangeArrowheads="1"/>
          </p:cNvSpPr>
          <p:nvPr/>
        </p:nvSpPr>
        <p:spPr>
          <a:xfrm>
            <a:off x="179388" y="1417638"/>
            <a:ext cx="8785225" cy="4748212"/>
          </a:xfrm>
          <a:prstGeom prst="rect">
            <a:avLst/>
          </a:prstGeom>
        </p:spPr>
        <p:txBody>
          <a:bodyPr/>
          <a:lstStyle/>
          <a:p>
            <a:pPr algn="just" eaLnBrk="1" hangingPunct="1">
              <a:spcBef>
                <a:spcPct val="20000"/>
              </a:spcBef>
              <a:defRPr/>
            </a:pPr>
            <a:r>
              <a:rPr lang="en-US" sz="2800" b="1" dirty="0">
                <a:latin typeface="+mn-lt"/>
                <a:cs typeface="+mn-cs"/>
              </a:rPr>
              <a:t>With relation to the previous diagram, generally atmospheric temperature declines with altitude except where:</a:t>
            </a:r>
          </a:p>
          <a:p>
            <a:pPr algn="just" eaLnBrk="1" hangingPunct="1">
              <a:spcBef>
                <a:spcPct val="20000"/>
              </a:spcBef>
              <a:defRPr/>
            </a:pPr>
            <a:endParaRPr lang="en-US" sz="1600" b="1" dirty="0">
              <a:latin typeface="+mn-lt"/>
              <a:cs typeface="+mn-cs"/>
            </a:endParaRPr>
          </a:p>
          <a:p>
            <a:pPr lvl="1" algn="just" eaLnBrk="1" hangingPunct="1">
              <a:buFont typeface="Arial" charset="0"/>
              <a:buChar char="•"/>
              <a:defRPr/>
            </a:pPr>
            <a:r>
              <a:rPr lang="en-US" sz="2800" b="1" dirty="0">
                <a:latin typeface="+mn-lt"/>
                <a:cs typeface="+mn-cs"/>
              </a:rPr>
              <a:t> “solar wind” particles are intercepted in the thermosphere which includes the ionosphere.</a:t>
            </a:r>
          </a:p>
          <a:p>
            <a:pPr lvl="1" algn="just" eaLnBrk="1" hangingPunct="1">
              <a:buFont typeface="Arial" charset="0"/>
              <a:buChar char="•"/>
              <a:defRPr/>
            </a:pPr>
            <a:r>
              <a:rPr lang="en-US" sz="2800" b="1" dirty="0">
                <a:latin typeface="+mn-lt"/>
                <a:cs typeface="+mn-cs"/>
              </a:rPr>
              <a:t>incoming solar radiation is absorbed in the stratosphere (in which the ozone layer lies), </a:t>
            </a:r>
          </a:p>
          <a:p>
            <a:pPr lvl="1" algn="just" eaLnBrk="1" hangingPunct="1">
              <a:defRPr/>
            </a:pPr>
            <a:r>
              <a:rPr lang="en-US" sz="2800" b="1" dirty="0">
                <a:latin typeface="+mn-lt"/>
                <a:cs typeface="+mn-cs"/>
              </a:rPr>
              <a:t>and</a:t>
            </a:r>
          </a:p>
          <a:p>
            <a:pPr lvl="1" algn="just" eaLnBrk="1" hangingPunct="1">
              <a:defRPr/>
            </a:pPr>
            <a:endParaRPr lang="en-US" sz="1600" b="1" dirty="0">
              <a:latin typeface="+mn-lt"/>
              <a:cs typeface="+mn-cs"/>
            </a:endParaRPr>
          </a:p>
          <a:p>
            <a:pPr lvl="1" algn="just" eaLnBrk="1" hangingPunct="1">
              <a:defRPr/>
            </a:pPr>
            <a:r>
              <a:rPr lang="en-US" sz="2800" b="1" dirty="0">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288" y="5732463"/>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b="1"/>
              <a:t>The figure shows the observed atmospheric temperature as a function of altitude over Tucson, AZ, in late afternoon, 14 August 2000, when the surface temperature was 36.7 °C.</a:t>
            </a:r>
          </a:p>
        </p:txBody>
      </p:sp>
      <p:pic>
        <p:nvPicPr>
          <p:cNvPr id="97283"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874713"/>
            <a:ext cx="916463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2"/>
          <p:cNvSpPr txBox="1">
            <a:spLocks noChangeArrowheads="1"/>
          </p:cNvSpPr>
          <p:nvPr/>
        </p:nvSpPr>
        <p:spPr bwMode="auto">
          <a:xfrm>
            <a:off x="157163" y="0"/>
            <a:ext cx="8856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Measured profile above Tucson Arizona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77800" y="28575"/>
            <a:ext cx="8712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400" b="1">
                <a:latin typeface="Calibri" panose="020F0502020204030204" pitchFamily="34" charset="0"/>
              </a:rPr>
              <a:t>The Troposphere</a:t>
            </a:r>
          </a:p>
          <a:p>
            <a:pPr algn="ctr" eaLnBrk="1" hangingPunct="1"/>
            <a:endParaRPr lang="en-AU" altLang="en-US" sz="1600" b="1">
              <a:latin typeface="Calibri" panose="020F0502020204030204" pitchFamily="34" charset="0"/>
            </a:endParaRPr>
          </a:p>
          <a:p>
            <a:pPr algn="just" eaLnBrk="1" hangingPunct="1"/>
            <a:r>
              <a:rPr lang="en-AU" altLang="en-US" sz="2400" b="1" i="1">
                <a:latin typeface="Calibri" panose="020F0502020204030204" pitchFamily="34" charset="0"/>
              </a:rPr>
              <a:t>“The troposphere is the lowest region of the Earth's atmosphere, where masses of air are very well mixed together and the temperature decreases with altitude.”</a:t>
            </a:r>
          </a:p>
          <a:p>
            <a:pPr algn="just" eaLnBrk="1" hangingPunct="1"/>
            <a:r>
              <a:rPr lang="en-AU" altLang="en-US" sz="2400" b="1" i="1">
                <a:latin typeface="Calibri" panose="020F0502020204030204" pitchFamily="34" charset="0"/>
              </a:rPr>
              <a:t> </a:t>
            </a:r>
          </a:p>
          <a:p>
            <a:pPr algn="just" eaLnBrk="1" hangingPunct="1"/>
            <a:r>
              <a:rPr lang="en-AU" altLang="en-US" sz="2400" b="1" i="1">
                <a:latin typeface="Calibri" panose="020F0502020204030204" pitchFamily="34" charset="0"/>
              </a:rPr>
              <a:t>“The air is heated from the ground up because the surface of the Earth absorbs energy and heats up faster than the air. The heat is mixed through the troposphere because on average the atmosphere in this layer is slightly unstable.” </a:t>
            </a:r>
          </a:p>
          <a:p>
            <a:pPr algn="just" eaLnBrk="1" hangingPunct="1"/>
            <a:endParaRPr lang="en-AU" altLang="en-US">
              <a:latin typeface="Calibri" panose="020F0502020204030204" pitchFamily="34" charset="0"/>
            </a:endParaRPr>
          </a:p>
          <a:p>
            <a:pPr algn="r" eaLnBrk="1" hangingPunct="1"/>
            <a:r>
              <a:rPr lang="en-AU" altLang="en-US" sz="1200">
                <a:latin typeface="Calibri" panose="020F0502020204030204" pitchFamily="34" charset="0"/>
              </a:rPr>
              <a:t>http://www.windows.ucar.edu/tour/link=/earth/Atmosphere/layers_activity_print.html&amp;edu=high</a:t>
            </a:r>
          </a:p>
        </p:txBody>
      </p:sp>
      <p:sp>
        <p:nvSpPr>
          <p:cNvPr id="3" name="TextBox 2"/>
          <p:cNvSpPr txBox="1"/>
          <p:nvPr/>
        </p:nvSpPr>
        <p:spPr>
          <a:xfrm>
            <a:off x="179388" y="5429250"/>
            <a:ext cx="8713787" cy="830263"/>
          </a:xfrm>
          <a:prstGeom prst="rect">
            <a:avLst/>
          </a:prstGeom>
          <a:noFill/>
        </p:spPr>
        <p:txBody>
          <a:bodyPr>
            <a:spAutoFit/>
          </a:bodyPr>
          <a:lstStyle/>
          <a:p>
            <a:pPr algn="just" eaLnBrk="1" hangingPunct="1">
              <a:defRPr/>
            </a:pPr>
            <a:r>
              <a:rPr lang="en-AU" sz="2400" b="1" dirty="0">
                <a:latin typeface="+mj-lt"/>
                <a:cs typeface="Arial" charset="0"/>
              </a:rPr>
              <a:t>The proposed vortex engine is basically a system to enhance the transmission of energy through the troposphere by convection.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xEl>
                                              <p:pRg st="4" end="4"/>
                                            </p:txEl>
                                          </p:spTgt>
                                        </p:tgtEl>
                                        <p:attrNameLst>
                                          <p:attrName>style.visibility</p:attrName>
                                        </p:attrNameLst>
                                      </p:cBhvr>
                                      <p:to>
                                        <p:strVal val="visible"/>
                                      </p:to>
                                    </p:set>
                                    <p:animEffect transition="in" filter="blinds(horizontal)">
                                      <p:cBhvr>
                                        <p:cTn id="7" dur="500"/>
                                        <p:tgtEl>
                                          <p:spTgt spid="8194">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194">
                                            <p:txEl>
                                              <p:pRg st="6" end="6"/>
                                            </p:txEl>
                                          </p:spTgt>
                                        </p:tgtEl>
                                        <p:attrNameLst>
                                          <p:attrName>style.visibility</p:attrName>
                                        </p:attrNameLst>
                                      </p:cBhvr>
                                      <p:to>
                                        <p:strVal val="visible"/>
                                      </p:to>
                                    </p:set>
                                    <p:animEffect transition="in" filter="blinds(horizontal)">
                                      <p:cBhvr>
                                        <p:cTn id="10" dur="500"/>
                                        <p:tgtEl>
                                          <p:spTgt spid="8194">
                                            <p:txEl>
                                              <p:pRg st="6" end="6"/>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876300"/>
          </a:xfrm>
          <a:prstGeom prst="rect">
            <a:avLst/>
          </a:prstGeom>
        </p:spPr>
        <p:txBody>
          <a:bodyPr/>
          <a:lstStyle/>
          <a:p>
            <a:pPr algn="ctr" eaLnBrk="1" hangingPunct="1">
              <a:defRPr/>
            </a:pPr>
            <a:r>
              <a:rPr lang="en-US" sz="4400" b="1" dirty="0">
                <a:latin typeface="+mj-lt"/>
                <a:ea typeface="+mj-ea"/>
                <a:cs typeface="+mj-cs"/>
              </a:rPr>
              <a:t>Updraft Clouds</a:t>
            </a:r>
          </a:p>
        </p:txBody>
      </p:sp>
      <p:sp>
        <p:nvSpPr>
          <p:cNvPr id="99331" name="Text Box 6"/>
          <p:cNvSpPr txBox="1">
            <a:spLocks noChangeArrowheads="1"/>
          </p:cNvSpPr>
          <p:nvPr/>
        </p:nvSpPr>
        <p:spPr bwMode="auto">
          <a:xfrm>
            <a:off x="285750" y="5572125"/>
            <a:ext cx="8370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Updraft velocities of up to 240 km/hr. have been recorded - enough to hold hailstones of up to 178 mm diameter aloft.</a:t>
            </a:r>
          </a:p>
        </p:txBody>
      </p:sp>
      <p:sp>
        <p:nvSpPr>
          <p:cNvPr id="99332" name="Freeform 8"/>
          <p:cNvSpPr>
            <a:spLocks/>
          </p:cNvSpPr>
          <p:nvPr/>
        </p:nvSpPr>
        <p:spPr bwMode="auto">
          <a:xfrm>
            <a:off x="2033588" y="3848100"/>
            <a:ext cx="266700" cy="392113"/>
          </a:xfrm>
          <a:custGeom>
            <a:avLst/>
            <a:gdLst>
              <a:gd name="T0" fmla="*/ 2147483646 w 168"/>
              <a:gd name="T1" fmla="*/ 2147483646 h 247"/>
              <a:gd name="T2" fmla="*/ 2147483646 w 168"/>
              <a:gd name="T3" fmla="*/ 2147483646 h 247"/>
              <a:gd name="T4" fmla="*/ 2147483646 w 168"/>
              <a:gd name="T5" fmla="*/ 2147483646 h 247"/>
              <a:gd name="T6" fmla="*/ 2147483646 w 168"/>
              <a:gd name="T7" fmla="*/ 2147483646 h 247"/>
              <a:gd name="T8" fmla="*/ 2147483646 w 168"/>
              <a:gd name="T9" fmla="*/ 2147483646 h 247"/>
              <a:gd name="T10" fmla="*/ 2147483646 w 168"/>
              <a:gd name="T11" fmla="*/ 2147483646 h 247"/>
              <a:gd name="T12" fmla="*/ 2147483646 w 168"/>
              <a:gd name="T13" fmla="*/ 2147483646 h 247"/>
              <a:gd name="T14" fmla="*/ 2147483646 w 168"/>
              <a:gd name="T15" fmla="*/ 2147483646 h 247"/>
              <a:gd name="T16" fmla="*/ 2147483646 w 168"/>
              <a:gd name="T17" fmla="*/ 2147483646 h 247"/>
              <a:gd name="T18" fmla="*/ 2147483646 w 168"/>
              <a:gd name="T19" fmla="*/ 0 h 247"/>
              <a:gd name="T20" fmla="*/ 2147483646 w 168"/>
              <a:gd name="T21" fmla="*/ 2147483646 h 247"/>
              <a:gd name="T22" fmla="*/ 2147483646 w 168"/>
              <a:gd name="T23" fmla="*/ 2147483646 h 247"/>
              <a:gd name="T24" fmla="*/ 2147483646 w 168"/>
              <a:gd name="T25" fmla="*/ 2147483646 h 247"/>
              <a:gd name="T26" fmla="*/ 2147483646 w 168"/>
              <a:gd name="T27" fmla="*/ 2147483646 h 247"/>
              <a:gd name="T28" fmla="*/ 2147483646 w 168"/>
              <a:gd name="T29" fmla="*/ 2147483646 h 247"/>
              <a:gd name="T30" fmla="*/ 2147483646 w 168"/>
              <a:gd name="T31" fmla="*/ 2147483646 h 247"/>
              <a:gd name="T32" fmla="*/ 2147483646 w 168"/>
              <a:gd name="T33" fmla="*/ 2147483646 h 247"/>
              <a:gd name="T34" fmla="*/ 2147483646 w 168"/>
              <a:gd name="T35" fmla="*/ 2147483646 h 247"/>
              <a:gd name="T36" fmla="*/ 2147483646 w 168"/>
              <a:gd name="T37" fmla="*/ 2147483646 h 247"/>
              <a:gd name="T38" fmla="*/ 2147483646 w 168"/>
              <a:gd name="T39" fmla="*/ 2147483646 h 247"/>
              <a:gd name="T40" fmla="*/ 2147483646 w 168"/>
              <a:gd name="T41" fmla="*/ 2147483646 h 247"/>
              <a:gd name="T42" fmla="*/ 2147483646 w 168"/>
              <a:gd name="T43" fmla="*/ 2147483646 h 247"/>
              <a:gd name="T44" fmla="*/ 2147483646 w 168"/>
              <a:gd name="T45" fmla="*/ 2147483646 h 247"/>
              <a:gd name="T46" fmla="*/ 2147483646 w 168"/>
              <a:gd name="T47" fmla="*/ 2147483646 h 247"/>
              <a:gd name="T48" fmla="*/ 2147483646 w 168"/>
              <a:gd name="T49" fmla="*/ 2147483646 h 247"/>
              <a:gd name="T50" fmla="*/ 2147483646 w 168"/>
              <a:gd name="T51" fmla="*/ 2147483646 h 247"/>
              <a:gd name="T52" fmla="*/ 2147483646 w 168"/>
              <a:gd name="T53" fmla="*/ 2147483646 h 2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247"/>
              <a:gd name="T83" fmla="*/ 168 w 168"/>
              <a:gd name="T84" fmla="*/ 247 h 2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247">
                <a:moveTo>
                  <a:pt x="129" y="150"/>
                </a:moveTo>
                <a:cubicBezTo>
                  <a:pt x="121" y="144"/>
                  <a:pt x="114" y="136"/>
                  <a:pt x="105" y="132"/>
                </a:cubicBezTo>
                <a:cubicBezTo>
                  <a:pt x="78" y="118"/>
                  <a:pt x="0" y="102"/>
                  <a:pt x="99" y="114"/>
                </a:cubicBezTo>
                <a:cubicBezTo>
                  <a:pt x="107" y="112"/>
                  <a:pt x="123" y="116"/>
                  <a:pt x="123" y="108"/>
                </a:cubicBezTo>
                <a:cubicBezTo>
                  <a:pt x="123" y="92"/>
                  <a:pt x="65" y="118"/>
                  <a:pt x="105" y="78"/>
                </a:cubicBezTo>
                <a:cubicBezTo>
                  <a:pt x="113" y="70"/>
                  <a:pt x="125" y="70"/>
                  <a:pt x="135" y="66"/>
                </a:cubicBezTo>
                <a:cubicBezTo>
                  <a:pt x="124" y="33"/>
                  <a:pt x="98" y="40"/>
                  <a:pt x="63" y="36"/>
                </a:cubicBezTo>
                <a:cubicBezTo>
                  <a:pt x="85" y="29"/>
                  <a:pt x="100" y="18"/>
                  <a:pt x="123" y="12"/>
                </a:cubicBezTo>
                <a:cubicBezTo>
                  <a:pt x="105" y="10"/>
                  <a:pt x="87" y="9"/>
                  <a:pt x="69" y="6"/>
                </a:cubicBezTo>
                <a:cubicBezTo>
                  <a:pt x="63" y="5"/>
                  <a:pt x="45" y="0"/>
                  <a:pt x="51" y="0"/>
                </a:cubicBezTo>
                <a:cubicBezTo>
                  <a:pt x="73" y="0"/>
                  <a:pt x="95" y="4"/>
                  <a:pt x="117" y="6"/>
                </a:cubicBezTo>
                <a:cubicBezTo>
                  <a:pt x="96" y="20"/>
                  <a:pt x="83" y="17"/>
                  <a:pt x="75" y="42"/>
                </a:cubicBezTo>
                <a:cubicBezTo>
                  <a:pt x="112" y="79"/>
                  <a:pt x="110" y="77"/>
                  <a:pt x="81" y="120"/>
                </a:cubicBezTo>
                <a:cubicBezTo>
                  <a:pt x="87" y="126"/>
                  <a:pt x="103" y="130"/>
                  <a:pt x="99" y="138"/>
                </a:cubicBezTo>
                <a:cubicBezTo>
                  <a:pt x="94" y="147"/>
                  <a:pt x="79" y="141"/>
                  <a:pt x="69" y="144"/>
                </a:cubicBezTo>
                <a:cubicBezTo>
                  <a:pt x="57" y="147"/>
                  <a:pt x="45" y="152"/>
                  <a:pt x="33" y="156"/>
                </a:cubicBezTo>
                <a:cubicBezTo>
                  <a:pt x="27" y="158"/>
                  <a:pt x="15" y="162"/>
                  <a:pt x="15" y="162"/>
                </a:cubicBezTo>
                <a:cubicBezTo>
                  <a:pt x="38" y="179"/>
                  <a:pt x="58" y="183"/>
                  <a:pt x="81" y="198"/>
                </a:cubicBezTo>
                <a:cubicBezTo>
                  <a:pt x="64" y="206"/>
                  <a:pt x="41" y="224"/>
                  <a:pt x="21" y="204"/>
                </a:cubicBezTo>
                <a:cubicBezTo>
                  <a:pt x="16" y="199"/>
                  <a:pt x="32" y="194"/>
                  <a:pt x="39" y="192"/>
                </a:cubicBezTo>
                <a:cubicBezTo>
                  <a:pt x="53" y="188"/>
                  <a:pt x="67" y="188"/>
                  <a:pt x="81" y="186"/>
                </a:cubicBezTo>
                <a:cubicBezTo>
                  <a:pt x="131" y="169"/>
                  <a:pt x="52" y="197"/>
                  <a:pt x="135" y="156"/>
                </a:cubicBezTo>
                <a:cubicBezTo>
                  <a:pt x="143" y="152"/>
                  <a:pt x="168" y="145"/>
                  <a:pt x="159" y="144"/>
                </a:cubicBezTo>
                <a:cubicBezTo>
                  <a:pt x="135" y="141"/>
                  <a:pt x="111" y="148"/>
                  <a:pt x="87" y="150"/>
                </a:cubicBezTo>
                <a:cubicBezTo>
                  <a:pt x="70" y="185"/>
                  <a:pt x="76" y="232"/>
                  <a:pt x="117" y="246"/>
                </a:cubicBezTo>
                <a:cubicBezTo>
                  <a:pt x="125" y="244"/>
                  <a:pt x="136" y="247"/>
                  <a:pt x="141" y="240"/>
                </a:cubicBezTo>
                <a:cubicBezTo>
                  <a:pt x="151" y="227"/>
                  <a:pt x="111" y="204"/>
                  <a:pt x="105" y="198"/>
                </a:cubicBezTo>
              </a:path>
            </a:pathLst>
          </a:custGeom>
          <a:noFill/>
          <a:ln w="57150">
            <a:solidFill>
              <a:srgbClr val="DDDDDD">
                <a:alpha val="38039"/>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9333" name="Freeform 9"/>
          <p:cNvSpPr>
            <a:spLocks/>
          </p:cNvSpPr>
          <p:nvPr/>
        </p:nvSpPr>
        <p:spPr bwMode="auto">
          <a:xfrm>
            <a:off x="2144713" y="3028950"/>
            <a:ext cx="169862" cy="381000"/>
          </a:xfrm>
          <a:custGeom>
            <a:avLst/>
            <a:gdLst>
              <a:gd name="T0" fmla="*/ 2147483646 w 107"/>
              <a:gd name="T1" fmla="*/ 0 h 240"/>
              <a:gd name="T2" fmla="*/ 2147483646 w 107"/>
              <a:gd name="T3" fmla="*/ 2147483646 h 240"/>
              <a:gd name="T4" fmla="*/ 2147483646 w 107"/>
              <a:gd name="T5" fmla="*/ 2147483646 h 240"/>
              <a:gd name="T6" fmla="*/ 2147483646 w 107"/>
              <a:gd name="T7" fmla="*/ 2147483646 h 240"/>
              <a:gd name="T8" fmla="*/ 2147483646 w 107"/>
              <a:gd name="T9" fmla="*/ 2147483646 h 240"/>
              <a:gd name="T10" fmla="*/ 2147483646 w 107"/>
              <a:gd name="T11" fmla="*/ 2147483646 h 240"/>
              <a:gd name="T12" fmla="*/ 2147483646 w 107"/>
              <a:gd name="T13" fmla="*/ 2147483646 h 240"/>
              <a:gd name="T14" fmla="*/ 2147483646 w 107"/>
              <a:gd name="T15" fmla="*/ 2147483646 h 240"/>
              <a:gd name="T16" fmla="*/ 2147483646 w 107"/>
              <a:gd name="T17" fmla="*/ 2147483646 h 240"/>
              <a:gd name="T18" fmla="*/ 2147483646 w 107"/>
              <a:gd name="T19" fmla="*/ 2147483646 h 240"/>
              <a:gd name="T20" fmla="*/ 2147483646 w 107"/>
              <a:gd name="T21" fmla="*/ 2147483646 h 240"/>
              <a:gd name="T22" fmla="*/ 2147483646 w 107"/>
              <a:gd name="T23" fmla="*/ 2147483646 h 240"/>
              <a:gd name="T24" fmla="*/ 2147483646 w 107"/>
              <a:gd name="T25" fmla="*/ 2147483646 h 240"/>
              <a:gd name="T26" fmla="*/ 2147483646 w 107"/>
              <a:gd name="T27" fmla="*/ 2147483646 h 240"/>
              <a:gd name="T28" fmla="*/ 2147483646 w 107"/>
              <a:gd name="T29" fmla="*/ 2147483646 h 240"/>
              <a:gd name="T30" fmla="*/ 2147483646 w 107"/>
              <a:gd name="T31" fmla="*/ 2147483646 h 240"/>
              <a:gd name="T32" fmla="*/ 2147483646 w 107"/>
              <a:gd name="T33" fmla="*/ 2147483646 h 240"/>
              <a:gd name="T34" fmla="*/ 2147483646 w 107"/>
              <a:gd name="T35" fmla="*/ 2147483646 h 240"/>
              <a:gd name="T36" fmla="*/ 2147483646 w 107"/>
              <a:gd name="T37" fmla="*/ 2147483646 h 240"/>
              <a:gd name="T38" fmla="*/ 2147483646 w 107"/>
              <a:gd name="T39" fmla="*/ 2147483646 h 240"/>
              <a:gd name="T40" fmla="*/ 2147483646 w 107"/>
              <a:gd name="T41" fmla="*/ 2147483646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240"/>
              <a:gd name="T65" fmla="*/ 107 w 107"/>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240">
                <a:moveTo>
                  <a:pt x="83" y="0"/>
                </a:moveTo>
                <a:cubicBezTo>
                  <a:pt x="71" y="2"/>
                  <a:pt x="59" y="4"/>
                  <a:pt x="47" y="6"/>
                </a:cubicBezTo>
                <a:cubicBezTo>
                  <a:pt x="39" y="8"/>
                  <a:pt x="26" y="4"/>
                  <a:pt x="23" y="12"/>
                </a:cubicBezTo>
                <a:cubicBezTo>
                  <a:pt x="20" y="22"/>
                  <a:pt x="79" y="35"/>
                  <a:pt x="83" y="36"/>
                </a:cubicBezTo>
                <a:cubicBezTo>
                  <a:pt x="32" y="41"/>
                  <a:pt x="0" y="28"/>
                  <a:pt x="17" y="78"/>
                </a:cubicBezTo>
                <a:cubicBezTo>
                  <a:pt x="15" y="88"/>
                  <a:pt x="8" y="98"/>
                  <a:pt x="11" y="108"/>
                </a:cubicBezTo>
                <a:cubicBezTo>
                  <a:pt x="13" y="114"/>
                  <a:pt x="35" y="114"/>
                  <a:pt x="29" y="114"/>
                </a:cubicBezTo>
                <a:cubicBezTo>
                  <a:pt x="21" y="114"/>
                  <a:pt x="13" y="110"/>
                  <a:pt x="5" y="108"/>
                </a:cubicBezTo>
                <a:cubicBezTo>
                  <a:pt x="7" y="108"/>
                  <a:pt x="55" y="97"/>
                  <a:pt x="53" y="90"/>
                </a:cubicBezTo>
                <a:cubicBezTo>
                  <a:pt x="50" y="80"/>
                  <a:pt x="13" y="84"/>
                  <a:pt x="23" y="84"/>
                </a:cubicBezTo>
                <a:cubicBezTo>
                  <a:pt x="51" y="84"/>
                  <a:pt x="79" y="88"/>
                  <a:pt x="107" y="90"/>
                </a:cubicBezTo>
                <a:cubicBezTo>
                  <a:pt x="53" y="104"/>
                  <a:pt x="75" y="97"/>
                  <a:pt x="41" y="108"/>
                </a:cubicBezTo>
                <a:cubicBezTo>
                  <a:pt x="59" y="120"/>
                  <a:pt x="77" y="126"/>
                  <a:pt x="95" y="138"/>
                </a:cubicBezTo>
                <a:cubicBezTo>
                  <a:pt x="87" y="163"/>
                  <a:pt x="69" y="164"/>
                  <a:pt x="47" y="180"/>
                </a:cubicBezTo>
                <a:cubicBezTo>
                  <a:pt x="51" y="186"/>
                  <a:pt x="52" y="198"/>
                  <a:pt x="59" y="198"/>
                </a:cubicBezTo>
                <a:cubicBezTo>
                  <a:pt x="81" y="198"/>
                  <a:pt x="67" y="159"/>
                  <a:pt x="65" y="156"/>
                </a:cubicBezTo>
                <a:cubicBezTo>
                  <a:pt x="58" y="146"/>
                  <a:pt x="39" y="141"/>
                  <a:pt x="29" y="138"/>
                </a:cubicBezTo>
                <a:cubicBezTo>
                  <a:pt x="35" y="174"/>
                  <a:pt x="36" y="186"/>
                  <a:pt x="71" y="198"/>
                </a:cubicBezTo>
                <a:cubicBezTo>
                  <a:pt x="67" y="199"/>
                  <a:pt x="35" y="208"/>
                  <a:pt x="35" y="216"/>
                </a:cubicBezTo>
                <a:cubicBezTo>
                  <a:pt x="35" y="224"/>
                  <a:pt x="67" y="233"/>
                  <a:pt x="71" y="234"/>
                </a:cubicBezTo>
                <a:cubicBezTo>
                  <a:pt x="65" y="236"/>
                  <a:pt x="53" y="240"/>
                  <a:pt x="53" y="240"/>
                </a:cubicBezTo>
              </a:path>
            </a:pathLst>
          </a:custGeom>
          <a:noFill/>
          <a:ln w="38100">
            <a:solidFill>
              <a:srgbClr val="DDDDDD">
                <a:alpha val="4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9334" name="Freeform 10"/>
          <p:cNvSpPr>
            <a:spLocks/>
          </p:cNvSpPr>
          <p:nvPr/>
        </p:nvSpPr>
        <p:spPr bwMode="auto">
          <a:xfrm>
            <a:off x="2051050" y="1746250"/>
            <a:ext cx="257175" cy="339725"/>
          </a:xfrm>
          <a:custGeom>
            <a:avLst/>
            <a:gdLst>
              <a:gd name="T0" fmla="*/ 2147483646 w 162"/>
              <a:gd name="T1" fmla="*/ 2147483646 h 214"/>
              <a:gd name="T2" fmla="*/ 2147483646 w 162"/>
              <a:gd name="T3" fmla="*/ 2147483646 h 214"/>
              <a:gd name="T4" fmla="*/ 2147483646 w 162"/>
              <a:gd name="T5" fmla="*/ 2147483646 h 214"/>
              <a:gd name="T6" fmla="*/ 2147483646 w 162"/>
              <a:gd name="T7" fmla="*/ 2147483646 h 214"/>
              <a:gd name="T8" fmla="*/ 2147483646 w 162"/>
              <a:gd name="T9" fmla="*/ 2147483646 h 214"/>
              <a:gd name="T10" fmla="*/ 2147483646 w 162"/>
              <a:gd name="T11" fmla="*/ 2147483646 h 214"/>
              <a:gd name="T12" fmla="*/ 2147483646 w 162"/>
              <a:gd name="T13" fmla="*/ 2147483646 h 214"/>
              <a:gd name="T14" fmla="*/ 2147483646 w 162"/>
              <a:gd name="T15" fmla="*/ 2147483646 h 214"/>
              <a:gd name="T16" fmla="*/ 2147483646 w 162"/>
              <a:gd name="T17" fmla="*/ 2147483646 h 214"/>
              <a:gd name="T18" fmla="*/ 2147483646 w 162"/>
              <a:gd name="T19" fmla="*/ 2147483646 h 214"/>
              <a:gd name="T20" fmla="*/ 2147483646 w 162"/>
              <a:gd name="T21" fmla="*/ 2147483646 h 214"/>
              <a:gd name="T22" fmla="*/ 2147483646 w 162"/>
              <a:gd name="T23" fmla="*/ 2147483646 h 214"/>
              <a:gd name="T24" fmla="*/ 2147483646 w 162"/>
              <a:gd name="T25" fmla="*/ 2147483646 h 214"/>
              <a:gd name="T26" fmla="*/ 2147483646 w 162"/>
              <a:gd name="T27" fmla="*/ 2147483646 h 214"/>
              <a:gd name="T28" fmla="*/ 2147483646 w 162"/>
              <a:gd name="T29" fmla="*/ 2147483646 h 214"/>
              <a:gd name="T30" fmla="*/ 2147483646 w 162"/>
              <a:gd name="T31" fmla="*/ 2147483646 h 214"/>
              <a:gd name="T32" fmla="*/ 2147483646 w 162"/>
              <a:gd name="T33" fmla="*/ 2147483646 h 214"/>
              <a:gd name="T34" fmla="*/ 2147483646 w 162"/>
              <a:gd name="T35" fmla="*/ 2147483646 h 214"/>
              <a:gd name="T36" fmla="*/ 2147483646 w 162"/>
              <a:gd name="T37" fmla="*/ 2147483646 h 214"/>
              <a:gd name="T38" fmla="*/ 2147483646 w 162"/>
              <a:gd name="T39" fmla="*/ 2147483646 h 214"/>
              <a:gd name="T40" fmla="*/ 2147483646 w 162"/>
              <a:gd name="T41" fmla="*/ 2147483646 h 214"/>
              <a:gd name="T42" fmla="*/ 2147483646 w 162"/>
              <a:gd name="T43" fmla="*/ 2147483646 h 214"/>
              <a:gd name="T44" fmla="*/ 2147483646 w 162"/>
              <a:gd name="T45" fmla="*/ 2147483646 h 214"/>
              <a:gd name="T46" fmla="*/ 2147483646 w 162"/>
              <a:gd name="T47" fmla="*/ 2147483646 h 214"/>
              <a:gd name="T48" fmla="*/ 2147483646 w 162"/>
              <a:gd name="T49" fmla="*/ 2147483646 h 214"/>
              <a:gd name="T50" fmla="*/ 2147483646 w 162"/>
              <a:gd name="T51" fmla="*/ 2147483646 h 214"/>
              <a:gd name="T52" fmla="*/ 2147483646 w 162"/>
              <a:gd name="T53" fmla="*/ 2147483646 h 214"/>
              <a:gd name="T54" fmla="*/ 2147483646 w 162"/>
              <a:gd name="T55" fmla="*/ 2147483646 h 214"/>
              <a:gd name="T56" fmla="*/ 2147483646 w 162"/>
              <a:gd name="T57" fmla="*/ 2147483646 h 2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214"/>
              <a:gd name="T89" fmla="*/ 162 w 162"/>
              <a:gd name="T90" fmla="*/ 214 h 2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214">
                <a:moveTo>
                  <a:pt x="112" y="58"/>
                </a:moveTo>
                <a:cubicBezTo>
                  <a:pt x="108" y="52"/>
                  <a:pt x="101" y="47"/>
                  <a:pt x="100" y="40"/>
                </a:cubicBezTo>
                <a:cubicBezTo>
                  <a:pt x="95" y="0"/>
                  <a:pt x="132" y="6"/>
                  <a:pt x="70" y="16"/>
                </a:cubicBezTo>
                <a:cubicBezTo>
                  <a:pt x="25" y="46"/>
                  <a:pt x="84" y="48"/>
                  <a:pt x="106" y="52"/>
                </a:cubicBezTo>
                <a:cubicBezTo>
                  <a:pt x="54" y="91"/>
                  <a:pt x="96" y="51"/>
                  <a:pt x="136" y="76"/>
                </a:cubicBezTo>
                <a:cubicBezTo>
                  <a:pt x="145" y="82"/>
                  <a:pt x="120" y="115"/>
                  <a:pt x="118" y="118"/>
                </a:cubicBezTo>
                <a:cubicBezTo>
                  <a:pt x="141" y="164"/>
                  <a:pt x="113" y="174"/>
                  <a:pt x="100" y="214"/>
                </a:cubicBezTo>
                <a:cubicBezTo>
                  <a:pt x="24" y="207"/>
                  <a:pt x="14" y="209"/>
                  <a:pt x="70" y="190"/>
                </a:cubicBezTo>
                <a:cubicBezTo>
                  <a:pt x="84" y="168"/>
                  <a:pt x="90" y="151"/>
                  <a:pt x="112" y="136"/>
                </a:cubicBezTo>
                <a:cubicBezTo>
                  <a:pt x="128" y="112"/>
                  <a:pt x="145" y="95"/>
                  <a:pt x="112" y="58"/>
                </a:cubicBezTo>
                <a:cubicBezTo>
                  <a:pt x="109" y="55"/>
                  <a:pt x="60" y="68"/>
                  <a:pt x="52" y="70"/>
                </a:cubicBezTo>
                <a:cubicBezTo>
                  <a:pt x="86" y="36"/>
                  <a:pt x="53" y="63"/>
                  <a:pt x="88" y="46"/>
                </a:cubicBezTo>
                <a:cubicBezTo>
                  <a:pt x="94" y="43"/>
                  <a:pt x="111" y="29"/>
                  <a:pt x="106" y="34"/>
                </a:cubicBezTo>
                <a:cubicBezTo>
                  <a:pt x="91" y="49"/>
                  <a:pt x="73" y="61"/>
                  <a:pt x="58" y="76"/>
                </a:cubicBezTo>
                <a:cubicBezTo>
                  <a:pt x="60" y="62"/>
                  <a:pt x="58" y="47"/>
                  <a:pt x="64" y="34"/>
                </a:cubicBezTo>
                <a:cubicBezTo>
                  <a:pt x="67" y="28"/>
                  <a:pt x="71" y="46"/>
                  <a:pt x="70" y="52"/>
                </a:cubicBezTo>
                <a:cubicBezTo>
                  <a:pt x="67" y="71"/>
                  <a:pt x="54" y="71"/>
                  <a:pt x="40" y="76"/>
                </a:cubicBezTo>
                <a:cubicBezTo>
                  <a:pt x="70" y="78"/>
                  <a:pt x="102" y="70"/>
                  <a:pt x="130" y="82"/>
                </a:cubicBezTo>
                <a:cubicBezTo>
                  <a:pt x="145" y="88"/>
                  <a:pt x="82" y="94"/>
                  <a:pt x="82" y="94"/>
                </a:cubicBezTo>
                <a:cubicBezTo>
                  <a:pt x="106" y="96"/>
                  <a:pt x="131" y="94"/>
                  <a:pt x="154" y="100"/>
                </a:cubicBezTo>
                <a:cubicBezTo>
                  <a:pt x="162" y="102"/>
                  <a:pt x="138" y="104"/>
                  <a:pt x="130" y="106"/>
                </a:cubicBezTo>
                <a:cubicBezTo>
                  <a:pt x="118" y="110"/>
                  <a:pt x="94" y="118"/>
                  <a:pt x="94" y="118"/>
                </a:cubicBezTo>
                <a:cubicBezTo>
                  <a:pt x="95" y="119"/>
                  <a:pt x="126" y="147"/>
                  <a:pt x="124" y="154"/>
                </a:cubicBezTo>
                <a:cubicBezTo>
                  <a:pt x="122" y="160"/>
                  <a:pt x="112" y="159"/>
                  <a:pt x="106" y="160"/>
                </a:cubicBezTo>
                <a:cubicBezTo>
                  <a:pt x="88" y="163"/>
                  <a:pt x="70" y="164"/>
                  <a:pt x="52" y="166"/>
                </a:cubicBezTo>
                <a:cubicBezTo>
                  <a:pt x="58" y="170"/>
                  <a:pt x="63" y="176"/>
                  <a:pt x="70" y="178"/>
                </a:cubicBezTo>
                <a:cubicBezTo>
                  <a:pt x="88" y="182"/>
                  <a:pt x="111" y="171"/>
                  <a:pt x="124" y="184"/>
                </a:cubicBezTo>
                <a:cubicBezTo>
                  <a:pt x="133" y="193"/>
                  <a:pt x="100" y="193"/>
                  <a:pt x="88" y="196"/>
                </a:cubicBezTo>
                <a:cubicBezTo>
                  <a:pt x="56" y="204"/>
                  <a:pt x="0" y="208"/>
                  <a:pt x="100" y="208"/>
                </a:cubicBezTo>
              </a:path>
            </a:pathLst>
          </a:custGeom>
          <a:noFill/>
          <a:ln w="9525">
            <a:solidFill>
              <a:srgbClr val="DDDDDD">
                <a:alpha val="34117"/>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9335" name="Freeform 11"/>
          <p:cNvSpPr>
            <a:spLocks/>
          </p:cNvSpPr>
          <p:nvPr/>
        </p:nvSpPr>
        <p:spPr bwMode="auto">
          <a:xfrm>
            <a:off x="1998663" y="1919288"/>
            <a:ext cx="492125" cy="300037"/>
          </a:xfrm>
          <a:custGeom>
            <a:avLst/>
            <a:gdLst>
              <a:gd name="T0" fmla="*/ 2147483646 w 310"/>
              <a:gd name="T1" fmla="*/ 2147483646 h 189"/>
              <a:gd name="T2" fmla="*/ 2147483646 w 310"/>
              <a:gd name="T3" fmla="*/ 2147483646 h 189"/>
              <a:gd name="T4" fmla="*/ 2147483646 w 310"/>
              <a:gd name="T5" fmla="*/ 2147483646 h 189"/>
              <a:gd name="T6" fmla="*/ 2147483646 w 310"/>
              <a:gd name="T7" fmla="*/ 2147483646 h 189"/>
              <a:gd name="T8" fmla="*/ 2147483646 w 310"/>
              <a:gd name="T9" fmla="*/ 2147483646 h 189"/>
              <a:gd name="T10" fmla="*/ 2147483646 w 310"/>
              <a:gd name="T11" fmla="*/ 2147483646 h 189"/>
              <a:gd name="T12" fmla="*/ 2147483646 w 310"/>
              <a:gd name="T13" fmla="*/ 2147483646 h 189"/>
              <a:gd name="T14" fmla="*/ 2147483646 w 310"/>
              <a:gd name="T15" fmla="*/ 2147483646 h 189"/>
              <a:gd name="T16" fmla="*/ 2147483646 w 310"/>
              <a:gd name="T17" fmla="*/ 2147483646 h 189"/>
              <a:gd name="T18" fmla="*/ 2147483646 w 310"/>
              <a:gd name="T19" fmla="*/ 2147483646 h 189"/>
              <a:gd name="T20" fmla="*/ 2147483646 w 310"/>
              <a:gd name="T21" fmla="*/ 2147483646 h 189"/>
              <a:gd name="T22" fmla="*/ 2147483646 w 310"/>
              <a:gd name="T23" fmla="*/ 2147483646 h 189"/>
              <a:gd name="T24" fmla="*/ 2147483646 w 310"/>
              <a:gd name="T25" fmla="*/ 2147483646 h 189"/>
              <a:gd name="T26" fmla="*/ 2147483646 w 310"/>
              <a:gd name="T27" fmla="*/ 2147483646 h 189"/>
              <a:gd name="T28" fmla="*/ 2147483646 w 310"/>
              <a:gd name="T29" fmla="*/ 2147483646 h 189"/>
              <a:gd name="T30" fmla="*/ 2147483646 w 310"/>
              <a:gd name="T31" fmla="*/ 2147483646 h 189"/>
              <a:gd name="T32" fmla="*/ 2147483646 w 310"/>
              <a:gd name="T33" fmla="*/ 2147483646 h 189"/>
              <a:gd name="T34" fmla="*/ 2147483646 w 310"/>
              <a:gd name="T35" fmla="*/ 2147483646 h 189"/>
              <a:gd name="T36" fmla="*/ 2147483646 w 310"/>
              <a:gd name="T37" fmla="*/ 2147483646 h 189"/>
              <a:gd name="T38" fmla="*/ 2147483646 w 310"/>
              <a:gd name="T39" fmla="*/ 2147483646 h 189"/>
              <a:gd name="T40" fmla="*/ 2147483646 w 310"/>
              <a:gd name="T41" fmla="*/ 2147483646 h 189"/>
              <a:gd name="T42" fmla="*/ 2147483646 w 310"/>
              <a:gd name="T43" fmla="*/ 2147483646 h 189"/>
              <a:gd name="T44" fmla="*/ 2147483646 w 310"/>
              <a:gd name="T45" fmla="*/ 2147483646 h 189"/>
              <a:gd name="T46" fmla="*/ 2147483646 w 310"/>
              <a:gd name="T47" fmla="*/ 2147483646 h 189"/>
              <a:gd name="T48" fmla="*/ 2147483646 w 310"/>
              <a:gd name="T49" fmla="*/ 2147483646 h 189"/>
              <a:gd name="T50" fmla="*/ 2147483646 w 310"/>
              <a:gd name="T51" fmla="*/ 2147483646 h 189"/>
              <a:gd name="T52" fmla="*/ 2147483646 w 310"/>
              <a:gd name="T53" fmla="*/ 2147483646 h 189"/>
              <a:gd name="T54" fmla="*/ 2147483646 w 310"/>
              <a:gd name="T55" fmla="*/ 2147483646 h 189"/>
              <a:gd name="T56" fmla="*/ 2147483646 w 310"/>
              <a:gd name="T57" fmla="*/ 2147483646 h 189"/>
              <a:gd name="T58" fmla="*/ 2147483646 w 310"/>
              <a:gd name="T59" fmla="*/ 2147483646 h 189"/>
              <a:gd name="T60" fmla="*/ 2147483646 w 310"/>
              <a:gd name="T61" fmla="*/ 2147483646 h 189"/>
              <a:gd name="T62" fmla="*/ 2147483646 w 310"/>
              <a:gd name="T63" fmla="*/ 2147483646 h 189"/>
              <a:gd name="T64" fmla="*/ 2147483646 w 310"/>
              <a:gd name="T65" fmla="*/ 2147483646 h 189"/>
              <a:gd name="T66" fmla="*/ 2147483646 w 310"/>
              <a:gd name="T67" fmla="*/ 2147483646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0"/>
              <a:gd name="T103" fmla="*/ 0 h 189"/>
              <a:gd name="T104" fmla="*/ 310 w 310"/>
              <a:gd name="T105" fmla="*/ 189 h 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0" h="189">
                <a:moveTo>
                  <a:pt x="169" y="39"/>
                </a:moveTo>
                <a:cubicBezTo>
                  <a:pt x="141" y="45"/>
                  <a:pt x="118" y="54"/>
                  <a:pt x="91" y="63"/>
                </a:cubicBezTo>
                <a:cubicBezTo>
                  <a:pt x="87" y="69"/>
                  <a:pt x="72" y="83"/>
                  <a:pt x="79" y="81"/>
                </a:cubicBezTo>
                <a:cubicBezTo>
                  <a:pt x="98" y="76"/>
                  <a:pt x="133" y="45"/>
                  <a:pt x="151" y="33"/>
                </a:cubicBezTo>
                <a:cubicBezTo>
                  <a:pt x="159" y="27"/>
                  <a:pt x="131" y="37"/>
                  <a:pt x="121" y="39"/>
                </a:cubicBezTo>
                <a:cubicBezTo>
                  <a:pt x="115" y="41"/>
                  <a:pt x="109" y="43"/>
                  <a:pt x="103" y="45"/>
                </a:cubicBezTo>
                <a:cubicBezTo>
                  <a:pt x="97" y="50"/>
                  <a:pt x="54" y="70"/>
                  <a:pt x="97" y="75"/>
                </a:cubicBezTo>
                <a:cubicBezTo>
                  <a:pt x="132" y="79"/>
                  <a:pt x="161" y="53"/>
                  <a:pt x="193" y="45"/>
                </a:cubicBezTo>
                <a:cubicBezTo>
                  <a:pt x="163" y="82"/>
                  <a:pt x="138" y="97"/>
                  <a:pt x="91" y="105"/>
                </a:cubicBezTo>
                <a:cubicBezTo>
                  <a:pt x="70" y="115"/>
                  <a:pt x="54" y="135"/>
                  <a:pt x="31" y="141"/>
                </a:cubicBezTo>
                <a:cubicBezTo>
                  <a:pt x="23" y="143"/>
                  <a:pt x="0" y="151"/>
                  <a:pt x="7" y="147"/>
                </a:cubicBezTo>
                <a:cubicBezTo>
                  <a:pt x="40" y="131"/>
                  <a:pt x="81" y="124"/>
                  <a:pt x="115" y="111"/>
                </a:cubicBezTo>
                <a:cubicBezTo>
                  <a:pt x="123" y="108"/>
                  <a:pt x="131" y="104"/>
                  <a:pt x="139" y="99"/>
                </a:cubicBezTo>
                <a:cubicBezTo>
                  <a:pt x="151" y="92"/>
                  <a:pt x="189" y="70"/>
                  <a:pt x="175" y="75"/>
                </a:cubicBezTo>
                <a:cubicBezTo>
                  <a:pt x="146" y="85"/>
                  <a:pt x="125" y="87"/>
                  <a:pt x="103" y="105"/>
                </a:cubicBezTo>
                <a:cubicBezTo>
                  <a:pt x="94" y="112"/>
                  <a:pt x="89" y="123"/>
                  <a:pt x="79" y="129"/>
                </a:cubicBezTo>
                <a:cubicBezTo>
                  <a:pt x="72" y="133"/>
                  <a:pt x="48" y="139"/>
                  <a:pt x="55" y="135"/>
                </a:cubicBezTo>
                <a:cubicBezTo>
                  <a:pt x="153" y="86"/>
                  <a:pt x="42" y="153"/>
                  <a:pt x="115" y="111"/>
                </a:cubicBezTo>
                <a:cubicBezTo>
                  <a:pt x="121" y="107"/>
                  <a:pt x="138" y="94"/>
                  <a:pt x="133" y="99"/>
                </a:cubicBezTo>
                <a:cubicBezTo>
                  <a:pt x="126" y="106"/>
                  <a:pt x="117" y="110"/>
                  <a:pt x="109" y="117"/>
                </a:cubicBezTo>
                <a:cubicBezTo>
                  <a:pt x="103" y="123"/>
                  <a:pt x="85" y="129"/>
                  <a:pt x="91" y="135"/>
                </a:cubicBezTo>
                <a:cubicBezTo>
                  <a:pt x="98" y="142"/>
                  <a:pt x="111" y="131"/>
                  <a:pt x="121" y="129"/>
                </a:cubicBezTo>
                <a:cubicBezTo>
                  <a:pt x="201" y="112"/>
                  <a:pt x="151" y="119"/>
                  <a:pt x="241" y="111"/>
                </a:cubicBezTo>
                <a:cubicBezTo>
                  <a:pt x="249" y="107"/>
                  <a:pt x="257" y="103"/>
                  <a:pt x="265" y="99"/>
                </a:cubicBezTo>
                <a:cubicBezTo>
                  <a:pt x="271" y="95"/>
                  <a:pt x="290" y="88"/>
                  <a:pt x="283" y="87"/>
                </a:cubicBezTo>
                <a:cubicBezTo>
                  <a:pt x="239" y="81"/>
                  <a:pt x="177" y="96"/>
                  <a:pt x="133" y="105"/>
                </a:cubicBezTo>
                <a:cubicBezTo>
                  <a:pt x="113" y="118"/>
                  <a:pt x="119" y="117"/>
                  <a:pt x="97" y="123"/>
                </a:cubicBezTo>
                <a:cubicBezTo>
                  <a:pt x="89" y="125"/>
                  <a:pt x="67" y="135"/>
                  <a:pt x="73" y="129"/>
                </a:cubicBezTo>
                <a:cubicBezTo>
                  <a:pt x="80" y="122"/>
                  <a:pt x="137" y="92"/>
                  <a:pt x="151" y="87"/>
                </a:cubicBezTo>
                <a:cubicBezTo>
                  <a:pt x="157" y="89"/>
                  <a:pt x="169" y="87"/>
                  <a:pt x="169" y="93"/>
                </a:cubicBezTo>
                <a:cubicBezTo>
                  <a:pt x="169" y="100"/>
                  <a:pt x="157" y="100"/>
                  <a:pt x="151" y="105"/>
                </a:cubicBezTo>
                <a:cubicBezTo>
                  <a:pt x="105" y="143"/>
                  <a:pt x="160" y="105"/>
                  <a:pt x="115" y="135"/>
                </a:cubicBezTo>
                <a:cubicBezTo>
                  <a:pt x="113" y="143"/>
                  <a:pt x="112" y="151"/>
                  <a:pt x="109" y="159"/>
                </a:cubicBezTo>
                <a:cubicBezTo>
                  <a:pt x="106" y="167"/>
                  <a:pt x="94" y="175"/>
                  <a:pt x="97" y="183"/>
                </a:cubicBezTo>
                <a:cubicBezTo>
                  <a:pt x="99" y="189"/>
                  <a:pt x="109" y="179"/>
                  <a:pt x="115" y="177"/>
                </a:cubicBezTo>
                <a:cubicBezTo>
                  <a:pt x="141" y="169"/>
                  <a:pt x="164" y="162"/>
                  <a:pt x="187" y="147"/>
                </a:cubicBezTo>
                <a:cubicBezTo>
                  <a:pt x="147" y="139"/>
                  <a:pt x="129" y="154"/>
                  <a:pt x="91" y="165"/>
                </a:cubicBezTo>
                <a:cubicBezTo>
                  <a:pt x="79" y="169"/>
                  <a:pt x="42" y="177"/>
                  <a:pt x="55" y="177"/>
                </a:cubicBezTo>
                <a:cubicBezTo>
                  <a:pt x="111" y="175"/>
                  <a:pt x="167" y="173"/>
                  <a:pt x="223" y="171"/>
                </a:cubicBezTo>
                <a:cubicBezTo>
                  <a:pt x="267" y="141"/>
                  <a:pt x="247" y="156"/>
                  <a:pt x="283" y="129"/>
                </a:cubicBezTo>
                <a:cubicBezTo>
                  <a:pt x="269" y="46"/>
                  <a:pt x="295" y="129"/>
                  <a:pt x="169" y="87"/>
                </a:cubicBezTo>
                <a:cubicBezTo>
                  <a:pt x="160" y="84"/>
                  <a:pt x="180" y="71"/>
                  <a:pt x="187" y="63"/>
                </a:cubicBezTo>
                <a:cubicBezTo>
                  <a:pt x="202" y="46"/>
                  <a:pt x="310" y="0"/>
                  <a:pt x="229" y="27"/>
                </a:cubicBezTo>
                <a:cubicBezTo>
                  <a:pt x="221" y="30"/>
                  <a:pt x="213" y="30"/>
                  <a:pt x="205" y="33"/>
                </a:cubicBezTo>
                <a:cubicBezTo>
                  <a:pt x="197" y="36"/>
                  <a:pt x="189" y="41"/>
                  <a:pt x="181" y="45"/>
                </a:cubicBezTo>
                <a:cubicBezTo>
                  <a:pt x="175" y="47"/>
                  <a:pt x="169" y="49"/>
                  <a:pt x="163" y="51"/>
                </a:cubicBezTo>
                <a:cubicBezTo>
                  <a:pt x="164" y="50"/>
                  <a:pt x="197" y="9"/>
                  <a:pt x="193" y="3"/>
                </a:cubicBezTo>
                <a:cubicBezTo>
                  <a:pt x="192" y="1"/>
                  <a:pt x="155" y="14"/>
                  <a:pt x="151" y="15"/>
                </a:cubicBezTo>
                <a:cubicBezTo>
                  <a:pt x="145" y="23"/>
                  <a:pt x="141" y="33"/>
                  <a:pt x="133" y="39"/>
                </a:cubicBezTo>
                <a:cubicBezTo>
                  <a:pt x="126" y="44"/>
                  <a:pt x="117" y="43"/>
                  <a:pt x="109" y="45"/>
                </a:cubicBezTo>
                <a:cubicBezTo>
                  <a:pt x="81" y="53"/>
                  <a:pt x="58" y="66"/>
                  <a:pt x="31" y="75"/>
                </a:cubicBezTo>
                <a:cubicBezTo>
                  <a:pt x="140" y="81"/>
                  <a:pt x="187" y="81"/>
                  <a:pt x="97" y="99"/>
                </a:cubicBezTo>
                <a:cubicBezTo>
                  <a:pt x="50" y="131"/>
                  <a:pt x="127" y="108"/>
                  <a:pt x="139" y="105"/>
                </a:cubicBezTo>
                <a:cubicBezTo>
                  <a:pt x="147" y="107"/>
                  <a:pt x="159" y="104"/>
                  <a:pt x="163" y="111"/>
                </a:cubicBezTo>
                <a:cubicBezTo>
                  <a:pt x="175" y="131"/>
                  <a:pt x="132" y="150"/>
                  <a:pt x="145" y="153"/>
                </a:cubicBezTo>
                <a:cubicBezTo>
                  <a:pt x="169" y="158"/>
                  <a:pt x="193" y="149"/>
                  <a:pt x="217" y="147"/>
                </a:cubicBezTo>
                <a:cubicBezTo>
                  <a:pt x="237" y="140"/>
                  <a:pt x="257" y="136"/>
                  <a:pt x="277" y="129"/>
                </a:cubicBezTo>
                <a:cubicBezTo>
                  <a:pt x="251" y="111"/>
                  <a:pt x="232" y="124"/>
                  <a:pt x="199" y="129"/>
                </a:cubicBezTo>
                <a:cubicBezTo>
                  <a:pt x="189" y="125"/>
                  <a:pt x="175" y="126"/>
                  <a:pt x="169" y="117"/>
                </a:cubicBezTo>
                <a:cubicBezTo>
                  <a:pt x="158" y="99"/>
                  <a:pt x="214" y="92"/>
                  <a:pt x="199" y="87"/>
                </a:cubicBezTo>
                <a:cubicBezTo>
                  <a:pt x="187" y="83"/>
                  <a:pt x="175" y="90"/>
                  <a:pt x="163" y="93"/>
                </a:cubicBezTo>
                <a:cubicBezTo>
                  <a:pt x="134" y="100"/>
                  <a:pt x="101" y="108"/>
                  <a:pt x="73" y="117"/>
                </a:cubicBezTo>
                <a:cubicBezTo>
                  <a:pt x="51" y="85"/>
                  <a:pt x="65" y="82"/>
                  <a:pt x="91" y="63"/>
                </a:cubicBezTo>
                <a:cubicBezTo>
                  <a:pt x="98" y="58"/>
                  <a:pt x="102" y="50"/>
                  <a:pt x="109" y="45"/>
                </a:cubicBezTo>
                <a:cubicBezTo>
                  <a:pt x="121" y="37"/>
                  <a:pt x="156" y="38"/>
                  <a:pt x="145" y="27"/>
                </a:cubicBezTo>
                <a:cubicBezTo>
                  <a:pt x="139" y="21"/>
                  <a:pt x="129" y="32"/>
                  <a:pt x="121" y="33"/>
                </a:cubicBezTo>
                <a:cubicBezTo>
                  <a:pt x="101" y="36"/>
                  <a:pt x="81" y="37"/>
                  <a:pt x="61" y="39"/>
                </a:cubicBezTo>
                <a:cubicBezTo>
                  <a:pt x="22" y="98"/>
                  <a:pt x="128" y="75"/>
                  <a:pt x="157" y="75"/>
                </a:cubicBezTo>
              </a:path>
            </a:pathLst>
          </a:custGeom>
          <a:noFill/>
          <a:ln w="57150">
            <a:solidFill>
              <a:srgbClr val="DDDDDD">
                <a:alpha val="50195"/>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9336" name="Freeform 12"/>
          <p:cNvSpPr>
            <a:spLocks/>
          </p:cNvSpPr>
          <p:nvPr/>
        </p:nvSpPr>
        <p:spPr bwMode="auto">
          <a:xfrm>
            <a:off x="2085975" y="1892300"/>
            <a:ext cx="404813" cy="320675"/>
          </a:xfrm>
          <a:custGeom>
            <a:avLst/>
            <a:gdLst>
              <a:gd name="T0" fmla="*/ 2147483646 w 255"/>
              <a:gd name="T1" fmla="*/ 2147483646 h 202"/>
              <a:gd name="T2" fmla="*/ 2147483646 w 255"/>
              <a:gd name="T3" fmla="*/ 2147483646 h 202"/>
              <a:gd name="T4" fmla="*/ 0 w 255"/>
              <a:gd name="T5" fmla="*/ 2147483646 h 202"/>
              <a:gd name="T6" fmla="*/ 2147483646 w 255"/>
              <a:gd name="T7" fmla="*/ 2147483646 h 202"/>
              <a:gd name="T8" fmla="*/ 2147483646 w 255"/>
              <a:gd name="T9" fmla="*/ 2147483646 h 202"/>
              <a:gd name="T10" fmla="*/ 2147483646 w 255"/>
              <a:gd name="T11" fmla="*/ 2147483646 h 202"/>
              <a:gd name="T12" fmla="*/ 2147483646 w 255"/>
              <a:gd name="T13" fmla="*/ 2147483646 h 202"/>
              <a:gd name="T14" fmla="*/ 2147483646 w 255"/>
              <a:gd name="T15" fmla="*/ 2147483646 h 202"/>
              <a:gd name="T16" fmla="*/ 2147483646 w 255"/>
              <a:gd name="T17" fmla="*/ 2147483646 h 202"/>
              <a:gd name="T18" fmla="*/ 2147483646 w 255"/>
              <a:gd name="T19" fmla="*/ 2147483646 h 202"/>
              <a:gd name="T20" fmla="*/ 2147483646 w 255"/>
              <a:gd name="T21" fmla="*/ 2147483646 h 202"/>
              <a:gd name="T22" fmla="*/ 2147483646 w 255"/>
              <a:gd name="T23" fmla="*/ 2147483646 h 202"/>
              <a:gd name="T24" fmla="*/ 2147483646 w 255"/>
              <a:gd name="T25" fmla="*/ 2147483646 h 202"/>
              <a:gd name="T26" fmla="*/ 2147483646 w 255"/>
              <a:gd name="T27" fmla="*/ 2147483646 h 202"/>
              <a:gd name="T28" fmla="*/ 2147483646 w 255"/>
              <a:gd name="T29" fmla="*/ 2147483646 h 202"/>
              <a:gd name="T30" fmla="*/ 2147483646 w 255"/>
              <a:gd name="T31" fmla="*/ 2147483646 h 202"/>
              <a:gd name="T32" fmla="*/ 2147483646 w 255"/>
              <a:gd name="T33" fmla="*/ 2147483646 h 202"/>
              <a:gd name="T34" fmla="*/ 2147483646 w 255"/>
              <a:gd name="T35" fmla="*/ 2147483646 h 202"/>
              <a:gd name="T36" fmla="*/ 2147483646 w 255"/>
              <a:gd name="T37" fmla="*/ 2147483646 h 202"/>
              <a:gd name="T38" fmla="*/ 2147483646 w 255"/>
              <a:gd name="T39" fmla="*/ 2147483646 h 202"/>
              <a:gd name="T40" fmla="*/ 2147483646 w 255"/>
              <a:gd name="T41" fmla="*/ 2147483646 h 202"/>
              <a:gd name="T42" fmla="*/ 2147483646 w 255"/>
              <a:gd name="T43" fmla="*/ 2147483646 h 202"/>
              <a:gd name="T44" fmla="*/ 2147483646 w 255"/>
              <a:gd name="T45" fmla="*/ 2147483646 h 202"/>
              <a:gd name="T46" fmla="*/ 2147483646 w 255"/>
              <a:gd name="T47" fmla="*/ 2147483646 h 202"/>
              <a:gd name="T48" fmla="*/ 2147483646 w 255"/>
              <a:gd name="T49" fmla="*/ 2147483646 h 202"/>
              <a:gd name="T50" fmla="*/ 2147483646 w 255"/>
              <a:gd name="T51" fmla="*/ 2147483646 h 202"/>
              <a:gd name="T52" fmla="*/ 2147483646 w 255"/>
              <a:gd name="T53" fmla="*/ 2147483646 h 202"/>
              <a:gd name="T54" fmla="*/ 2147483646 w 255"/>
              <a:gd name="T55" fmla="*/ 2147483646 h 202"/>
              <a:gd name="T56" fmla="*/ 2147483646 w 255"/>
              <a:gd name="T57" fmla="*/ 2147483646 h 202"/>
              <a:gd name="T58" fmla="*/ 2147483646 w 255"/>
              <a:gd name="T59" fmla="*/ 2147483646 h 202"/>
              <a:gd name="T60" fmla="*/ 2147483646 w 255"/>
              <a:gd name="T61" fmla="*/ 2147483646 h 202"/>
              <a:gd name="T62" fmla="*/ 2147483646 w 255"/>
              <a:gd name="T63" fmla="*/ 2147483646 h 202"/>
              <a:gd name="T64" fmla="*/ 2147483646 w 255"/>
              <a:gd name="T65" fmla="*/ 2147483646 h 202"/>
              <a:gd name="T66" fmla="*/ 2147483646 w 255"/>
              <a:gd name="T67" fmla="*/ 2147483646 h 202"/>
              <a:gd name="T68" fmla="*/ 2147483646 w 255"/>
              <a:gd name="T69" fmla="*/ 2147483646 h 202"/>
              <a:gd name="T70" fmla="*/ 2147483646 w 255"/>
              <a:gd name="T71" fmla="*/ 2147483646 h 202"/>
              <a:gd name="T72" fmla="*/ 2147483646 w 255"/>
              <a:gd name="T73" fmla="*/ 2147483646 h 202"/>
              <a:gd name="T74" fmla="*/ 2147483646 w 255"/>
              <a:gd name="T75" fmla="*/ 2147483646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02"/>
              <a:gd name="T116" fmla="*/ 255 w 255"/>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02">
                <a:moveTo>
                  <a:pt x="138" y="50"/>
                </a:moveTo>
                <a:cubicBezTo>
                  <a:pt x="109" y="57"/>
                  <a:pt x="87" y="73"/>
                  <a:pt x="60" y="86"/>
                </a:cubicBezTo>
                <a:cubicBezTo>
                  <a:pt x="43" y="94"/>
                  <a:pt x="15" y="96"/>
                  <a:pt x="0" y="98"/>
                </a:cubicBezTo>
                <a:cubicBezTo>
                  <a:pt x="36" y="100"/>
                  <a:pt x="72" y="109"/>
                  <a:pt x="108" y="104"/>
                </a:cubicBezTo>
                <a:cubicBezTo>
                  <a:pt x="117" y="103"/>
                  <a:pt x="114" y="86"/>
                  <a:pt x="120" y="80"/>
                </a:cubicBezTo>
                <a:cubicBezTo>
                  <a:pt x="127" y="73"/>
                  <a:pt x="181" y="70"/>
                  <a:pt x="156" y="62"/>
                </a:cubicBezTo>
                <a:cubicBezTo>
                  <a:pt x="144" y="58"/>
                  <a:pt x="132" y="66"/>
                  <a:pt x="120" y="68"/>
                </a:cubicBezTo>
                <a:cubicBezTo>
                  <a:pt x="100" y="82"/>
                  <a:pt x="80" y="96"/>
                  <a:pt x="60" y="110"/>
                </a:cubicBezTo>
                <a:cubicBezTo>
                  <a:pt x="36" y="147"/>
                  <a:pt x="53" y="119"/>
                  <a:pt x="72" y="104"/>
                </a:cubicBezTo>
                <a:cubicBezTo>
                  <a:pt x="87" y="93"/>
                  <a:pt x="104" y="84"/>
                  <a:pt x="120" y="74"/>
                </a:cubicBezTo>
                <a:cubicBezTo>
                  <a:pt x="125" y="71"/>
                  <a:pt x="138" y="62"/>
                  <a:pt x="138" y="68"/>
                </a:cubicBezTo>
                <a:cubicBezTo>
                  <a:pt x="138" y="75"/>
                  <a:pt x="125" y="75"/>
                  <a:pt x="120" y="80"/>
                </a:cubicBezTo>
                <a:cubicBezTo>
                  <a:pt x="32" y="157"/>
                  <a:pt x="164" y="55"/>
                  <a:pt x="42" y="146"/>
                </a:cubicBezTo>
                <a:cubicBezTo>
                  <a:pt x="36" y="150"/>
                  <a:pt x="23" y="163"/>
                  <a:pt x="30" y="164"/>
                </a:cubicBezTo>
                <a:cubicBezTo>
                  <a:pt x="50" y="167"/>
                  <a:pt x="70" y="156"/>
                  <a:pt x="90" y="152"/>
                </a:cubicBezTo>
                <a:cubicBezTo>
                  <a:pt x="98" y="146"/>
                  <a:pt x="162" y="124"/>
                  <a:pt x="114" y="140"/>
                </a:cubicBezTo>
                <a:cubicBezTo>
                  <a:pt x="110" y="146"/>
                  <a:pt x="107" y="153"/>
                  <a:pt x="102" y="158"/>
                </a:cubicBezTo>
                <a:cubicBezTo>
                  <a:pt x="83" y="177"/>
                  <a:pt x="76" y="175"/>
                  <a:pt x="54" y="188"/>
                </a:cubicBezTo>
                <a:cubicBezTo>
                  <a:pt x="48" y="192"/>
                  <a:pt x="29" y="199"/>
                  <a:pt x="36" y="200"/>
                </a:cubicBezTo>
                <a:cubicBezTo>
                  <a:pt x="68" y="202"/>
                  <a:pt x="100" y="196"/>
                  <a:pt x="132" y="194"/>
                </a:cubicBezTo>
                <a:cubicBezTo>
                  <a:pt x="150" y="182"/>
                  <a:pt x="168" y="176"/>
                  <a:pt x="186" y="164"/>
                </a:cubicBezTo>
                <a:cubicBezTo>
                  <a:pt x="154" y="162"/>
                  <a:pt x="121" y="167"/>
                  <a:pt x="90" y="158"/>
                </a:cubicBezTo>
                <a:cubicBezTo>
                  <a:pt x="77" y="154"/>
                  <a:pt x="135" y="112"/>
                  <a:pt x="138" y="110"/>
                </a:cubicBezTo>
                <a:cubicBezTo>
                  <a:pt x="152" y="67"/>
                  <a:pt x="139" y="81"/>
                  <a:pt x="168" y="62"/>
                </a:cubicBezTo>
                <a:cubicBezTo>
                  <a:pt x="209" y="0"/>
                  <a:pt x="71" y="18"/>
                  <a:pt x="54" y="68"/>
                </a:cubicBezTo>
                <a:cubicBezTo>
                  <a:pt x="73" y="74"/>
                  <a:pt x="100" y="66"/>
                  <a:pt x="114" y="80"/>
                </a:cubicBezTo>
                <a:cubicBezTo>
                  <a:pt x="120" y="86"/>
                  <a:pt x="98" y="89"/>
                  <a:pt x="90" y="92"/>
                </a:cubicBezTo>
                <a:cubicBezTo>
                  <a:pt x="78" y="97"/>
                  <a:pt x="66" y="99"/>
                  <a:pt x="54" y="104"/>
                </a:cubicBezTo>
                <a:cubicBezTo>
                  <a:pt x="46" y="107"/>
                  <a:pt x="24" y="110"/>
                  <a:pt x="30" y="116"/>
                </a:cubicBezTo>
                <a:cubicBezTo>
                  <a:pt x="34" y="120"/>
                  <a:pt x="71" y="106"/>
                  <a:pt x="78" y="104"/>
                </a:cubicBezTo>
                <a:cubicBezTo>
                  <a:pt x="143" y="117"/>
                  <a:pt x="80" y="116"/>
                  <a:pt x="54" y="134"/>
                </a:cubicBezTo>
                <a:cubicBezTo>
                  <a:pt x="89" y="141"/>
                  <a:pt x="255" y="127"/>
                  <a:pt x="180" y="152"/>
                </a:cubicBezTo>
                <a:cubicBezTo>
                  <a:pt x="176" y="158"/>
                  <a:pt x="161" y="168"/>
                  <a:pt x="168" y="170"/>
                </a:cubicBezTo>
                <a:cubicBezTo>
                  <a:pt x="185" y="175"/>
                  <a:pt x="240" y="166"/>
                  <a:pt x="222" y="164"/>
                </a:cubicBezTo>
                <a:cubicBezTo>
                  <a:pt x="172" y="158"/>
                  <a:pt x="122" y="160"/>
                  <a:pt x="72" y="158"/>
                </a:cubicBezTo>
                <a:cubicBezTo>
                  <a:pt x="47" y="150"/>
                  <a:pt x="33" y="151"/>
                  <a:pt x="18" y="128"/>
                </a:cubicBezTo>
                <a:cubicBezTo>
                  <a:pt x="28" y="60"/>
                  <a:pt x="37" y="72"/>
                  <a:pt x="102" y="80"/>
                </a:cubicBezTo>
                <a:cubicBezTo>
                  <a:pt x="87" y="85"/>
                  <a:pt x="34" y="94"/>
                  <a:pt x="66" y="110"/>
                </a:cubicBezTo>
              </a:path>
            </a:pathLst>
          </a:custGeom>
          <a:noFill/>
          <a:ln w="28575">
            <a:solidFill>
              <a:srgbClr val="DDDDDD">
                <a:alpha val="50195"/>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9" name="Text Box 15"/>
          <p:cNvSpPr txBox="1">
            <a:spLocks noChangeArrowheads="1"/>
          </p:cNvSpPr>
          <p:nvPr/>
        </p:nvSpPr>
        <p:spPr bwMode="auto">
          <a:xfrm>
            <a:off x="285750" y="6216650"/>
            <a:ext cx="855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25000"/>
              </a:spcBef>
              <a:buFontTx/>
              <a:buNone/>
            </a:pPr>
            <a:r>
              <a:rPr lang="en-US" altLang="en-US" sz="1800" b="1">
                <a:solidFill>
                  <a:srgbClr val="CC3300"/>
                </a:solidFill>
                <a:latin typeface="Arial" panose="020B0604020202020204" pitchFamily="34" charset="0"/>
              </a:rPr>
              <a:t>Atmospheric water vapor should arguably be regarded as a storehouse of solar energy.</a:t>
            </a:r>
            <a:r>
              <a:rPr lang="en-US" altLang="en-US" sz="1800">
                <a:solidFill>
                  <a:srgbClr val="CC3300"/>
                </a:solidFill>
                <a:latin typeface="Arial" panose="020B0604020202020204" pitchFamily="34" charset="0"/>
              </a:rPr>
              <a:t> </a:t>
            </a:r>
            <a:endParaRPr lang="en-US" altLang="en-US" sz="1800">
              <a:latin typeface="Arial" panose="020B0604020202020204" pitchFamily="34" charset="0"/>
            </a:endParaRPr>
          </a:p>
        </p:txBody>
      </p:sp>
      <p:pic>
        <p:nvPicPr>
          <p:cNvPr id="9933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600075"/>
            <a:ext cx="60467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eso.org/gen-fac/pubs/astclim/espas/pwv/wa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050"/>
            <a:ext cx="5400675"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3924300" y="2708275"/>
            <a:ext cx="2786063" cy="2481263"/>
          </a:xfrm>
          <a:custGeom>
            <a:avLst/>
            <a:gdLst>
              <a:gd name="connsiteX0" fmla="*/ 3657600 w 3657600"/>
              <a:gd name="connsiteY0" fmla="*/ 2447365 h 2447365"/>
              <a:gd name="connsiteX1" fmla="*/ 1371600 w 3657600"/>
              <a:gd name="connsiteY1" fmla="*/ 1492623 h 2447365"/>
              <a:gd name="connsiteX2" fmla="*/ 0 w 3657600"/>
              <a:gd name="connsiteY2" fmla="*/ 0 h 2447365"/>
              <a:gd name="connsiteX0" fmla="*/ 3657600 w 3657600"/>
              <a:gd name="connsiteY0" fmla="*/ 2447365 h 2447365"/>
              <a:gd name="connsiteX1" fmla="*/ 771399 w 3657600"/>
              <a:gd name="connsiteY1" fmla="*/ 975251 h 2447365"/>
              <a:gd name="connsiteX2" fmla="*/ 0 w 3657600"/>
              <a:gd name="connsiteY2" fmla="*/ 0 h 2447365"/>
              <a:gd name="connsiteX0" fmla="*/ 3657600 w 3657600"/>
              <a:gd name="connsiteY0" fmla="*/ 2447365 h 2447365"/>
              <a:gd name="connsiteX1" fmla="*/ 842010 w 3657600"/>
              <a:gd name="connsiteY1" fmla="*/ 1015049 h 2447365"/>
              <a:gd name="connsiteX2" fmla="*/ 0 w 3657600"/>
              <a:gd name="connsiteY2" fmla="*/ 0 h 2447365"/>
              <a:gd name="connsiteX0" fmla="*/ 3657600 w 3657600"/>
              <a:gd name="connsiteY0" fmla="*/ 2447365 h 2447365"/>
              <a:gd name="connsiteX1" fmla="*/ 1212724 w 3657600"/>
              <a:gd name="connsiteY1" fmla="*/ 1227304 h 2447365"/>
              <a:gd name="connsiteX2" fmla="*/ 0 w 3657600"/>
              <a:gd name="connsiteY2" fmla="*/ 0 h 2447365"/>
            </a:gdLst>
            <a:ahLst/>
            <a:cxnLst>
              <a:cxn ang="0">
                <a:pos x="connsiteX0" y="connsiteY0"/>
              </a:cxn>
              <a:cxn ang="0">
                <a:pos x="connsiteX1" y="connsiteY1"/>
              </a:cxn>
              <a:cxn ang="0">
                <a:pos x="connsiteX2" y="connsiteY2"/>
              </a:cxn>
            </a:cxnLst>
            <a:rect l="l" t="t" r="r" b="b"/>
            <a:pathLst>
              <a:path w="3657600" h="2447365">
                <a:moveTo>
                  <a:pt x="3657600" y="2447365"/>
                </a:moveTo>
                <a:cubicBezTo>
                  <a:pt x="2819400" y="2173941"/>
                  <a:pt x="1822324" y="1635198"/>
                  <a:pt x="1212724" y="1227304"/>
                </a:cubicBezTo>
                <a:cubicBezTo>
                  <a:pt x="603124" y="819410"/>
                  <a:pt x="381000" y="542364"/>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cxnSp>
        <p:nvCxnSpPr>
          <p:cNvPr id="4" name="Straight Connector 3"/>
          <p:cNvCxnSpPr/>
          <p:nvPr/>
        </p:nvCxnSpPr>
        <p:spPr>
          <a:xfrm>
            <a:off x="2771775" y="6165850"/>
            <a:ext cx="0" cy="280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71775" y="6446838"/>
            <a:ext cx="39385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710363" y="6165850"/>
            <a:ext cx="0" cy="280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2519363" y="6446838"/>
            <a:ext cx="504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a:solidFill>
                  <a:srgbClr val="FF0000"/>
                </a:solidFill>
              </a:rPr>
              <a:t>0</a:t>
            </a:r>
          </a:p>
        </p:txBody>
      </p:sp>
      <p:sp>
        <p:nvSpPr>
          <p:cNvPr id="11" name="TextBox 10"/>
          <p:cNvSpPr txBox="1">
            <a:spLocks noChangeArrowheads="1"/>
          </p:cNvSpPr>
          <p:nvPr/>
        </p:nvSpPr>
        <p:spPr bwMode="auto">
          <a:xfrm>
            <a:off x="6457950" y="6446838"/>
            <a:ext cx="1317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a:solidFill>
                  <a:srgbClr val="FF0000"/>
                </a:solidFill>
              </a:rPr>
              <a:t>100 kPa</a:t>
            </a:r>
          </a:p>
        </p:txBody>
      </p:sp>
      <p:sp>
        <p:nvSpPr>
          <p:cNvPr id="3" name="TextBox 2"/>
          <p:cNvSpPr txBox="1">
            <a:spLocks noChangeArrowheads="1"/>
          </p:cNvSpPr>
          <p:nvPr/>
        </p:nvSpPr>
        <p:spPr bwMode="auto">
          <a:xfrm>
            <a:off x="4284663" y="3055938"/>
            <a:ext cx="1439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FF0000"/>
                </a:solidFill>
              </a:rPr>
              <a:t>pressure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1"/>
          <p:cNvSpPr txBox="1">
            <a:spLocks noChangeArrowheads="1"/>
          </p:cNvSpPr>
          <p:nvPr/>
        </p:nvSpPr>
        <p:spPr bwMode="auto">
          <a:xfrm>
            <a:off x="611188" y="2205038"/>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3200" b="1"/>
              <a:t>Vapour emissions from Industry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17525"/>
            <a:ext cx="8583613"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2"/>
          <p:cNvSpPr txBox="1">
            <a:spLocks noChangeArrowheads="1"/>
          </p:cNvSpPr>
          <p:nvPr/>
        </p:nvSpPr>
        <p:spPr bwMode="auto">
          <a:xfrm>
            <a:off x="439738" y="0"/>
            <a:ext cx="8351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Vapour emissions from an alumina refinery</a:t>
            </a:r>
          </a:p>
        </p:txBody>
      </p:sp>
      <p:sp>
        <p:nvSpPr>
          <p:cNvPr id="4" name="TextBox 3"/>
          <p:cNvSpPr txBox="1">
            <a:spLocks noChangeArrowheads="1"/>
          </p:cNvSpPr>
          <p:nvPr/>
        </p:nvSpPr>
        <p:spPr bwMode="auto">
          <a:xfrm>
            <a:off x="179388" y="5380038"/>
            <a:ext cx="88566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For every tonne of alumina produced, around half a tonne of water vapour is emitted through calcination alone. This amounts to approximately 7 Megatonne per annum in Western Australia.</a:t>
            </a:r>
          </a:p>
          <a:p>
            <a:pPr algn="just" eaLnBrk="1" hangingPunct="1"/>
            <a:r>
              <a:rPr lang="en-AU" altLang="en-US"/>
              <a:t>This also corresponds to around 770 MW of thermal energy, from which the vortex  engine should be able to generate 20%, or 150 MWe.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oy Yang power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590550"/>
            <a:ext cx="70739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1"/>
          <p:cNvSpPr txBox="1">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700" b="1"/>
              <a:t>Vapour emissions from 2 GW Loy Yang power station</a:t>
            </a:r>
          </a:p>
        </p:txBody>
      </p:sp>
      <p:sp>
        <p:nvSpPr>
          <p:cNvPr id="3" name="TextBox 2"/>
          <p:cNvSpPr txBox="1">
            <a:spLocks noChangeArrowheads="1"/>
          </p:cNvSpPr>
          <p:nvPr/>
        </p:nvSpPr>
        <p:spPr bwMode="auto">
          <a:xfrm>
            <a:off x="250825" y="5243513"/>
            <a:ext cx="8642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Water is vaporised a) within the wet cooling towers and b) in the combustion of the 30 Megatonne pa of brown coal which is around 60% water by weight. </a:t>
            </a:r>
          </a:p>
        </p:txBody>
      </p:sp>
      <p:sp>
        <p:nvSpPr>
          <p:cNvPr id="5" name="TextBox 4"/>
          <p:cNvSpPr txBox="1">
            <a:spLocks noChangeArrowheads="1"/>
          </p:cNvSpPr>
          <p:nvPr/>
        </p:nvSpPr>
        <p:spPr bwMode="auto">
          <a:xfrm>
            <a:off x="250825" y="5889625"/>
            <a:ext cx="8642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AU" altLang="en-US"/>
              <a:t>The approximate annual vaporisation for cooling tower emissions is 34 Megatonne and 18 Megatonne in combustion of the fuel =&gt; </a:t>
            </a:r>
            <a:r>
              <a:rPr lang="en-AU" altLang="en-US" b="1"/>
              <a:t>52 Megatonne total</a:t>
            </a:r>
            <a:r>
              <a:rPr lang="en-AU" altLang="en-US"/>
              <a:t>,</a:t>
            </a:r>
            <a:r>
              <a:rPr lang="en-AU" altLang="en-US" b="1"/>
              <a:t> </a:t>
            </a:r>
            <a:r>
              <a:rPr lang="en-AU" altLang="en-US"/>
              <a:t>or 5.7 GW</a:t>
            </a:r>
            <a:r>
              <a:rPr lang="en-AU" altLang="en-US" baseline="-25000"/>
              <a:t>th</a:t>
            </a:r>
            <a:r>
              <a:rPr lang="en-AU" altLang="en-US"/>
              <a:t>. </a:t>
            </a:r>
          </a:p>
          <a:p>
            <a:pPr algn="just" eaLnBrk="1" hangingPunct="1"/>
            <a:r>
              <a:rPr lang="en-AU" altLang="en-US"/>
              <a:t>The vortex engine should be able to generate around 1.2 GWe from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77788" y="3244850"/>
            <a:ext cx="898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Plume energy lost through radiation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9388" y="692150"/>
            <a:ext cx="87852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2400" b="1" i="1"/>
              <a:t>q 	= 	ε σ (T</a:t>
            </a:r>
            <a:r>
              <a:rPr lang="en-AU" altLang="en-US" sz="2400" b="1" i="1" baseline="-25000"/>
              <a:t>h</a:t>
            </a:r>
            <a:r>
              <a:rPr lang="en-AU" altLang="en-US" sz="2400" b="1" i="1" baseline="30000"/>
              <a:t>4</a:t>
            </a:r>
            <a:r>
              <a:rPr lang="en-AU" altLang="en-US" sz="2400" b="1" i="1"/>
              <a:t> - T</a:t>
            </a:r>
            <a:r>
              <a:rPr lang="en-AU" altLang="en-US" sz="2400" b="1" i="1" baseline="-25000"/>
              <a:t>c</a:t>
            </a:r>
            <a:r>
              <a:rPr lang="en-AU" altLang="en-US" sz="2400" b="1" i="1" baseline="30000"/>
              <a:t>4</a:t>
            </a:r>
            <a:r>
              <a:rPr lang="en-AU" altLang="en-US" sz="2400" b="1" i="1"/>
              <a:t>) A</a:t>
            </a:r>
            <a:r>
              <a:rPr lang="en-AU" altLang="en-US" sz="2400" b="1" i="1" baseline="-25000"/>
              <a:t>c</a:t>
            </a:r>
            <a:r>
              <a:rPr lang="en-AU" altLang="en-US"/>
              <a:t> </a:t>
            </a:r>
            <a:r>
              <a:rPr lang="en-AU" altLang="en-US" i="1"/>
              <a:t>       </a:t>
            </a:r>
            <a:endParaRPr lang="en-AU" altLang="en-US"/>
          </a:p>
          <a:p>
            <a:pPr eaLnBrk="1" hangingPunct="1"/>
            <a:endParaRPr lang="en-AU" altLang="en-US" i="1"/>
          </a:p>
          <a:p>
            <a:pPr lvl="1" eaLnBrk="1" hangingPunct="1"/>
            <a:r>
              <a:rPr lang="en-AU" altLang="en-US" i="1"/>
              <a:t>where</a:t>
            </a:r>
          </a:p>
          <a:p>
            <a:pPr lvl="1" eaLnBrk="1" hangingPunct="1"/>
            <a:r>
              <a:rPr lang="en-AU" altLang="en-US" sz="2400" i="1"/>
              <a:t>q</a:t>
            </a:r>
            <a:r>
              <a:rPr lang="en-AU" altLang="en-US"/>
              <a:t> 	</a:t>
            </a:r>
            <a:r>
              <a:rPr lang="en-AU" altLang="en-US" i="1"/>
              <a:t>= 	heat transfer per unit time (W)</a:t>
            </a:r>
          </a:p>
          <a:p>
            <a:pPr lvl="1" eaLnBrk="1" hangingPunct="1"/>
            <a:r>
              <a:rPr lang="el-GR" altLang="en-US" sz="2400" i="1"/>
              <a:t>ε</a:t>
            </a:r>
            <a:r>
              <a:rPr lang="en-AU" altLang="en-US" i="1"/>
              <a:t>	=	emissivity</a:t>
            </a:r>
          </a:p>
          <a:p>
            <a:pPr lvl="1" eaLnBrk="1" hangingPunct="1"/>
            <a:r>
              <a:rPr lang="en-AU" altLang="en-US" sz="2400" i="1"/>
              <a:t>σ</a:t>
            </a:r>
            <a:r>
              <a:rPr lang="en-AU" altLang="en-US" sz="2400" b="1" i="1"/>
              <a:t> </a:t>
            </a:r>
            <a:r>
              <a:rPr lang="en-AU" altLang="en-US" b="1" i="1"/>
              <a:t>	=	</a:t>
            </a:r>
            <a:r>
              <a:rPr lang="en-AU" altLang="en-US" i="1"/>
              <a:t>Stephan-Boltzmann constant</a:t>
            </a:r>
          </a:p>
          <a:p>
            <a:pPr lvl="1" eaLnBrk="1" hangingPunct="1"/>
            <a:r>
              <a:rPr lang="en-AU" altLang="en-US" i="1"/>
              <a:t>T</a:t>
            </a:r>
            <a:r>
              <a:rPr lang="en-AU" altLang="en-US" i="1" baseline="-25000"/>
              <a:t>h</a:t>
            </a:r>
            <a:r>
              <a:rPr lang="en-AU" altLang="en-US"/>
              <a:t> 	</a:t>
            </a:r>
            <a:r>
              <a:rPr lang="en-AU" altLang="en-US" i="1"/>
              <a:t>= 	hot body absolute temperature (K)</a:t>
            </a:r>
            <a:endParaRPr lang="en-AU" altLang="en-US"/>
          </a:p>
          <a:p>
            <a:pPr lvl="1" eaLnBrk="1" hangingPunct="1"/>
            <a:r>
              <a:rPr lang="en-AU" altLang="en-US" i="1"/>
              <a:t>T</a:t>
            </a:r>
            <a:r>
              <a:rPr lang="en-AU" altLang="en-US" i="1" baseline="-25000"/>
              <a:t>c</a:t>
            </a:r>
            <a:r>
              <a:rPr lang="en-AU" altLang="en-US"/>
              <a:t> 	</a:t>
            </a:r>
            <a:r>
              <a:rPr lang="en-AU" altLang="en-US" i="1"/>
              <a:t>= 	cold surroundings absolute temperature (K)</a:t>
            </a:r>
            <a:endParaRPr lang="en-AU" altLang="en-US"/>
          </a:p>
          <a:p>
            <a:pPr lvl="1" eaLnBrk="1" hangingPunct="1"/>
            <a:r>
              <a:rPr lang="en-AU" altLang="en-US" i="1"/>
              <a:t>A</a:t>
            </a:r>
            <a:r>
              <a:rPr lang="en-AU" altLang="en-US" i="1" baseline="-25000"/>
              <a:t>c</a:t>
            </a:r>
            <a:r>
              <a:rPr lang="en-AU" altLang="en-US" i="1"/>
              <a:t> 	= 	area of the object  (m</a:t>
            </a:r>
            <a:r>
              <a:rPr lang="en-AU" altLang="en-US" i="1" baseline="30000"/>
              <a:t>2</a:t>
            </a:r>
            <a:r>
              <a:rPr lang="en-AU" altLang="en-US" i="1"/>
              <a:t>)</a:t>
            </a:r>
          </a:p>
          <a:p>
            <a:pPr eaLnBrk="1" hangingPunct="1"/>
            <a:endParaRPr lang="en-AU" altLang="en-US" i="1"/>
          </a:p>
          <a:p>
            <a:pPr algn="just" eaLnBrk="1" hangingPunct="1"/>
            <a:r>
              <a:rPr lang="en-AU" altLang="en-US"/>
              <a:t>The emissivity of H</a:t>
            </a:r>
            <a:r>
              <a:rPr lang="en-AU" altLang="en-US" baseline="-25000"/>
              <a:t>2</a:t>
            </a:r>
            <a:r>
              <a:rPr lang="en-AU" altLang="en-US"/>
              <a:t>O and CO</a:t>
            </a:r>
            <a:r>
              <a:rPr lang="en-AU" altLang="en-US" baseline="-25000"/>
              <a:t>2 </a:t>
            </a:r>
            <a:r>
              <a:rPr lang="en-AU" altLang="en-US"/>
              <a:t>are both high, whereas the emissivity of O</a:t>
            </a:r>
            <a:r>
              <a:rPr lang="en-AU" altLang="en-US" baseline="-25000"/>
              <a:t>2</a:t>
            </a:r>
            <a:r>
              <a:rPr lang="en-AU" altLang="en-US"/>
              <a:t> and N</a:t>
            </a:r>
            <a:r>
              <a:rPr lang="en-AU" altLang="en-US" baseline="-25000"/>
              <a:t>2</a:t>
            </a:r>
            <a:r>
              <a:rPr lang="en-AU" altLang="en-US"/>
              <a:t> which together make up the majority of gas in the atmosphere, are both very low. </a:t>
            </a:r>
            <a:r>
              <a:rPr lang="en-AU" altLang="en-US" u="sng"/>
              <a:t>Hence an updraft within a vortex can approximate to an adiabatic process.</a:t>
            </a:r>
          </a:p>
          <a:p>
            <a:pPr eaLnBrk="1" hangingPunct="1"/>
            <a:endParaRPr lang="en-AU" altLang="en-US"/>
          </a:p>
          <a:p>
            <a:pPr algn="just" eaLnBrk="1" hangingPunct="1"/>
            <a:r>
              <a:rPr lang="en-AU" altLang="en-US"/>
              <a:t>If the vertical velocity of the updraft is relatively low, water vapour may condense and freeze in the form of mid-level clouds.</a:t>
            </a:r>
          </a:p>
          <a:p>
            <a:pPr algn="just" eaLnBrk="1" hangingPunct="1"/>
            <a:endParaRPr lang="en-AU" altLang="en-US"/>
          </a:p>
          <a:p>
            <a:pPr algn="just" eaLnBrk="1" hangingPunct="1"/>
            <a:r>
              <a:rPr lang="en-AU" altLang="en-US"/>
              <a:t>For an updraft with </a:t>
            </a:r>
            <a:r>
              <a:rPr lang="en-AU" altLang="en-US" b="1">
                <a:latin typeface="Symbol" panose="05050102010706020507" pitchFamily="18" charset="2"/>
              </a:rPr>
              <a:t>D</a:t>
            </a:r>
            <a:r>
              <a:rPr lang="en-AU" altLang="en-US"/>
              <a:t>T between sea level and tropopause of 100C, and 1% water content, around 20% of the available change in enthalpy comes from water, 80% from the air. </a:t>
            </a:r>
          </a:p>
        </p:txBody>
      </p:sp>
      <p:sp>
        <p:nvSpPr>
          <p:cNvPr id="105475" name="TextBox 2"/>
          <p:cNvSpPr txBox="1">
            <a:spLocks noChangeArrowheads="1"/>
          </p:cNvSpPr>
          <p:nvPr/>
        </p:nvSpPr>
        <p:spPr bwMode="auto">
          <a:xfrm>
            <a:off x="53975" y="1588"/>
            <a:ext cx="9036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2800" b="1"/>
              <a:t>Plume energy lost through radiation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2" end="12"/>
                                            </p:txEl>
                                          </p:spTgt>
                                        </p:tgtEl>
                                        <p:attrNameLst>
                                          <p:attrName>style.visibility</p:attrName>
                                        </p:attrNameLst>
                                      </p:cBhvr>
                                      <p:to>
                                        <p:strVal val="visible"/>
                                      </p:to>
                                    </p:set>
                                    <p:animEffect transition="in" filter="fade">
                                      <p:cBhvr>
                                        <p:cTn id="12" dur="500"/>
                                        <p:tgtEl>
                                          <p:spTgt spid="2">
                                            <p:txEl>
                                              <p:pRg st="12" end="1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animEffect transition="in" filter="fade">
                                      <p:cBhvr>
                                        <p:cTn id="1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288" y="0"/>
            <a:ext cx="8229600" cy="692150"/>
          </a:xfrm>
        </p:spPr>
        <p:txBody>
          <a:bodyPr/>
          <a:lstStyle/>
          <a:p>
            <a:pPr eaLnBrk="1" hangingPunct="1"/>
            <a:r>
              <a:rPr lang="en-CA" altLang="en-US" sz="2800" b="1"/>
              <a:t>Assumptions / Calculations</a:t>
            </a:r>
            <a:endParaRPr lang="en-US" altLang="en-US" sz="2800" b="1"/>
          </a:p>
        </p:txBody>
      </p:sp>
      <p:sp>
        <p:nvSpPr>
          <p:cNvPr id="25603" name="Text Box 3"/>
          <p:cNvSpPr txBox="1">
            <a:spLocks noChangeArrowheads="1"/>
          </p:cNvSpPr>
          <p:nvPr/>
        </p:nvSpPr>
        <p:spPr bwMode="auto">
          <a:xfrm>
            <a:off x="838200" y="1219200"/>
            <a:ext cx="1458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600" b="1" u="sng">
                <a:solidFill>
                  <a:srgbClr val="000000"/>
                </a:solidFill>
                <a:latin typeface="Arial" panose="020B0604020202020204" pitchFamily="34" charset="0"/>
              </a:rPr>
              <a:t>Crude Oil Reserves</a:t>
            </a:r>
            <a:endParaRPr lang="en-US" altLang="en-US" sz="1600" b="1" u="sng">
              <a:solidFill>
                <a:srgbClr val="000000"/>
              </a:solidFill>
              <a:latin typeface="Arial" panose="020B0604020202020204" pitchFamily="34" charset="0"/>
            </a:endParaRPr>
          </a:p>
        </p:txBody>
      </p:sp>
      <p:sp>
        <p:nvSpPr>
          <p:cNvPr id="25604" name="Text Box 4"/>
          <p:cNvSpPr txBox="1">
            <a:spLocks noChangeArrowheads="1"/>
          </p:cNvSpPr>
          <p:nvPr/>
        </p:nvSpPr>
        <p:spPr bwMode="auto">
          <a:xfrm>
            <a:off x="3036888" y="1196975"/>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600" b="1" u="sng">
                <a:solidFill>
                  <a:srgbClr val="000000"/>
                </a:solidFill>
                <a:latin typeface="Arial" panose="020B0604020202020204" pitchFamily="34" charset="0"/>
              </a:rPr>
              <a:t>Latent heat</a:t>
            </a:r>
            <a:r>
              <a:rPr lang="en-CA" altLang="en-US" sz="1600" u="sng">
                <a:solidFill>
                  <a:srgbClr val="000000"/>
                </a:solidFill>
                <a:latin typeface="Arial" panose="020B0604020202020204" pitchFamily="34" charset="0"/>
              </a:rPr>
              <a:t> </a:t>
            </a:r>
            <a:r>
              <a:rPr lang="en-CA" altLang="en-US" sz="1600" b="1" u="sng">
                <a:solidFill>
                  <a:srgbClr val="000000"/>
                </a:solidFill>
                <a:latin typeface="Arial" panose="020B0604020202020204" pitchFamily="34" charset="0"/>
              </a:rPr>
              <a:t>of water vapor</a:t>
            </a:r>
            <a:r>
              <a:rPr lang="en-CA" altLang="en-US" sz="1600">
                <a:solidFill>
                  <a:srgbClr val="000000"/>
                </a:solidFill>
                <a:latin typeface="Arial" panose="020B0604020202020204" pitchFamily="34" charset="0"/>
              </a:rPr>
              <a:t> in the bottom kilometre of the atmosphere</a:t>
            </a:r>
            <a:endParaRPr lang="en-US" altLang="en-US" sz="1600">
              <a:solidFill>
                <a:srgbClr val="000000"/>
              </a:solidFill>
              <a:latin typeface="Arial" panose="020B0604020202020204" pitchFamily="34" charset="0"/>
            </a:endParaRPr>
          </a:p>
        </p:txBody>
      </p:sp>
      <p:sp>
        <p:nvSpPr>
          <p:cNvPr id="25605" name="Text Box 5"/>
          <p:cNvSpPr txBox="1">
            <a:spLocks noChangeArrowheads="1"/>
          </p:cNvSpPr>
          <p:nvPr/>
        </p:nvSpPr>
        <p:spPr bwMode="auto">
          <a:xfrm>
            <a:off x="6313488" y="1196975"/>
            <a:ext cx="2590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1600" b="1" u="sng">
                <a:solidFill>
                  <a:srgbClr val="000000"/>
                </a:solidFill>
                <a:latin typeface="Arial" panose="020B0604020202020204" pitchFamily="34" charset="0"/>
              </a:rPr>
              <a:t>Heat content of tropical ocean water</a:t>
            </a:r>
            <a:r>
              <a:rPr lang="en-CA" altLang="en-US" sz="1600">
                <a:solidFill>
                  <a:srgbClr val="000000"/>
                </a:solidFill>
                <a:latin typeface="Arial" panose="020B0604020202020204" pitchFamily="34" charset="0"/>
              </a:rPr>
              <a:t> </a:t>
            </a:r>
          </a:p>
          <a:p>
            <a:pPr algn="ctr" eaLnBrk="1" hangingPunct="1">
              <a:spcBef>
                <a:spcPct val="50000"/>
              </a:spcBef>
              <a:buFontTx/>
              <a:buNone/>
            </a:pPr>
            <a:r>
              <a:rPr lang="en-CA" altLang="en-US" sz="1600">
                <a:solidFill>
                  <a:srgbClr val="000000"/>
                </a:solidFill>
                <a:latin typeface="Arial" panose="020B0604020202020204" pitchFamily="34" charset="0"/>
              </a:rPr>
              <a:t>100 m layer, 3°C</a:t>
            </a:r>
            <a:endParaRPr lang="en-US" altLang="en-US" sz="1600">
              <a:solidFill>
                <a:srgbClr val="000000"/>
              </a:solidFill>
              <a:latin typeface="Arial" panose="020B0604020202020204" pitchFamily="34" charset="0"/>
            </a:endParaRPr>
          </a:p>
        </p:txBody>
      </p:sp>
      <p:sp>
        <p:nvSpPr>
          <p:cNvPr id="25606" name="Line 6"/>
          <p:cNvSpPr>
            <a:spLocks noChangeShapeType="1"/>
          </p:cNvSpPr>
          <p:nvPr/>
        </p:nvSpPr>
        <p:spPr bwMode="auto">
          <a:xfrm flipH="1">
            <a:off x="2895600" y="990600"/>
            <a:ext cx="23813" cy="557212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sp>
        <p:nvSpPr>
          <p:cNvPr id="25607" name="Line 7"/>
          <p:cNvSpPr>
            <a:spLocks noChangeShapeType="1"/>
          </p:cNvSpPr>
          <p:nvPr/>
        </p:nvSpPr>
        <p:spPr bwMode="auto">
          <a:xfrm>
            <a:off x="5940425" y="981075"/>
            <a:ext cx="3175" cy="557212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AU"/>
          </a:p>
        </p:txBody>
      </p:sp>
      <p:graphicFrame>
        <p:nvGraphicFramePr>
          <p:cNvPr id="25608" name="Object 8"/>
          <p:cNvGraphicFramePr>
            <a:graphicFrameLocks noGrp="1" noChangeAspect="1"/>
          </p:cNvGraphicFramePr>
          <p:nvPr>
            <p:ph idx="1"/>
          </p:nvPr>
        </p:nvGraphicFramePr>
        <p:xfrm>
          <a:off x="619125" y="1989138"/>
          <a:ext cx="1350963" cy="368300"/>
        </p:xfrm>
        <a:graphic>
          <a:graphicData uri="http://schemas.openxmlformats.org/presentationml/2006/ole">
            <mc:AlternateContent xmlns:mc="http://schemas.openxmlformats.org/markup-compatibility/2006">
              <mc:Choice xmlns:v="urn:schemas-microsoft-com:vml" Requires="v">
                <p:oleObj spid="_x0000_s26027" name="Equation" r:id="rId3" imgW="838200" imgH="228600" progId="Equation.3">
                  <p:embed/>
                </p:oleObj>
              </mc:Choice>
              <mc:Fallback>
                <p:oleObj name="Equation" r:id="rId3" imgW="838200" imgH="228600" progId="Equation.3">
                  <p:embed/>
                  <p:pic>
                    <p:nvPicPr>
                      <p:cNvPr id="0"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1989138"/>
                        <a:ext cx="135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9" name="Object 9"/>
          <p:cNvGraphicFramePr>
            <a:graphicFrameLocks noChangeAspect="1"/>
          </p:cNvGraphicFramePr>
          <p:nvPr/>
        </p:nvGraphicFramePr>
        <p:xfrm>
          <a:off x="457200" y="3962400"/>
          <a:ext cx="2032000" cy="552450"/>
        </p:xfrm>
        <a:graphic>
          <a:graphicData uri="http://schemas.openxmlformats.org/presentationml/2006/ole">
            <mc:AlternateContent xmlns:mc="http://schemas.openxmlformats.org/markup-compatibility/2006">
              <mc:Choice xmlns:v="urn:schemas-microsoft-com:vml" Requires="v">
                <p:oleObj spid="_x0000_s26028" name="Equation" r:id="rId5" imgW="838200" imgH="228600" progId="Equation.3">
                  <p:embed/>
                </p:oleObj>
              </mc:Choice>
              <mc:Fallback>
                <p:oleObj name="Equation" r:id="rId5" imgW="8382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2032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10" name="Object 10"/>
          <p:cNvGraphicFramePr>
            <a:graphicFrameLocks noChangeAspect="1"/>
          </p:cNvGraphicFramePr>
          <p:nvPr/>
        </p:nvGraphicFramePr>
        <p:xfrm>
          <a:off x="723900" y="2514600"/>
          <a:ext cx="1601788" cy="644525"/>
        </p:xfrm>
        <a:graphic>
          <a:graphicData uri="http://schemas.openxmlformats.org/presentationml/2006/ole">
            <mc:AlternateContent xmlns:mc="http://schemas.openxmlformats.org/markup-compatibility/2006">
              <mc:Choice xmlns:v="urn:schemas-microsoft-com:vml" Requires="v">
                <p:oleObj spid="_x0000_s26029" name="Equation" r:id="rId7" imgW="977476" imgH="393529" progId="Equation.3">
                  <p:embed/>
                </p:oleObj>
              </mc:Choice>
              <mc:Fallback>
                <p:oleObj name="Equation" r:id="rId7" imgW="977476" imgH="393529"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 y="2514600"/>
                        <a:ext cx="16017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1" name="Text Box 11"/>
          <p:cNvSpPr txBox="1">
            <a:spLocks noChangeArrowheads="1"/>
          </p:cNvSpPr>
          <p:nvPr/>
        </p:nvSpPr>
        <p:spPr bwMode="auto">
          <a:xfrm>
            <a:off x="381000" y="4648200"/>
            <a:ext cx="243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CA" altLang="en-US" sz="1200">
                <a:solidFill>
                  <a:srgbClr val="000000"/>
                </a:solidFill>
                <a:latin typeface="Arial" panose="020B0604020202020204" pitchFamily="34" charset="0"/>
              </a:rPr>
              <a:t>[1] </a:t>
            </a:r>
            <a:r>
              <a:rPr lang="en-US" altLang="en-US" sz="1200">
                <a:solidFill>
                  <a:srgbClr val="000000"/>
                </a:solidFill>
                <a:latin typeface="Arial" panose="020B0604020202020204" pitchFamily="34" charset="0"/>
              </a:rPr>
              <a:t>World Crude Oil and Natural Gas Reserves, January 1, 2007, Energy Information Administration</a:t>
            </a:r>
          </a:p>
          <a:p>
            <a:pPr eaLnBrk="1" hangingPunct="1">
              <a:spcBef>
                <a:spcPct val="50000"/>
              </a:spcBef>
              <a:buFontTx/>
              <a:buNone/>
            </a:pPr>
            <a:r>
              <a:rPr lang="en-US" altLang="en-US" sz="1200">
                <a:solidFill>
                  <a:srgbClr val="000000"/>
                </a:solidFill>
                <a:latin typeface="Arial" panose="020B0604020202020204" pitchFamily="34" charset="0"/>
              </a:rPr>
              <a:t>[2] Energy Calculator, Energy Information Administration, http://www.eia.doe.gov</a:t>
            </a:r>
            <a:endParaRPr lang="en-US" altLang="en-US" sz="1800">
              <a:solidFill>
                <a:srgbClr val="000000"/>
              </a:solidFill>
              <a:latin typeface="Arial" panose="020B0604020202020204" pitchFamily="34" charset="0"/>
            </a:endParaRPr>
          </a:p>
        </p:txBody>
      </p:sp>
      <p:graphicFrame>
        <p:nvGraphicFramePr>
          <p:cNvPr id="25612" name="Object 13"/>
          <p:cNvGraphicFramePr>
            <a:graphicFrameLocks noChangeAspect="1"/>
          </p:cNvGraphicFramePr>
          <p:nvPr/>
        </p:nvGraphicFramePr>
        <p:xfrm>
          <a:off x="6096000" y="2133600"/>
          <a:ext cx="1727200" cy="660400"/>
        </p:xfrm>
        <a:graphic>
          <a:graphicData uri="http://schemas.openxmlformats.org/presentationml/2006/ole">
            <mc:AlternateContent xmlns:mc="http://schemas.openxmlformats.org/markup-compatibility/2006">
              <mc:Choice xmlns:v="urn:schemas-microsoft-com:vml" Requires="v">
                <p:oleObj spid="_x0000_s26030" name="Equation" r:id="rId9" imgW="1028254" imgH="393529" progId="Equation.3">
                  <p:embed/>
                </p:oleObj>
              </mc:Choice>
              <mc:Fallback>
                <p:oleObj name="Equation" r:id="rId9" imgW="1028254" imgH="393529"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133600"/>
                        <a:ext cx="172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13" name="Object 14"/>
          <p:cNvGraphicFramePr>
            <a:graphicFrameLocks noChangeAspect="1"/>
          </p:cNvGraphicFramePr>
          <p:nvPr/>
        </p:nvGraphicFramePr>
        <p:xfrm>
          <a:off x="6324600" y="2743200"/>
          <a:ext cx="1843088" cy="633413"/>
        </p:xfrm>
        <a:graphic>
          <a:graphicData uri="http://schemas.openxmlformats.org/presentationml/2006/ole">
            <mc:AlternateContent xmlns:mc="http://schemas.openxmlformats.org/markup-compatibility/2006">
              <mc:Choice xmlns:v="urn:schemas-microsoft-com:vml" Requires="v">
                <p:oleObj spid="_x0000_s26031" name="Equation" r:id="rId11" imgW="1219200" imgH="419100" progId="Equation.3">
                  <p:embed/>
                </p:oleObj>
              </mc:Choice>
              <mc:Fallback>
                <p:oleObj name="Equation" r:id="rId11" imgW="1219200" imgH="4191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2743200"/>
                        <a:ext cx="18430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4" name="Text Box 15"/>
          <p:cNvSpPr txBox="1">
            <a:spLocks noChangeArrowheads="1"/>
          </p:cNvSpPr>
          <p:nvPr/>
        </p:nvSpPr>
        <p:spPr bwMode="auto">
          <a:xfrm>
            <a:off x="6096000" y="4724400"/>
            <a:ext cx="2895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CA" altLang="en-US" sz="1200">
                <a:solidFill>
                  <a:srgbClr val="000000"/>
                </a:solidFill>
                <a:latin typeface="Arial" panose="020B0604020202020204" pitchFamily="34" charset="0"/>
              </a:rPr>
              <a:t>[6] density of water</a:t>
            </a:r>
          </a:p>
          <a:p>
            <a:pPr eaLnBrk="1" hangingPunct="1">
              <a:spcBef>
                <a:spcPct val="50000"/>
              </a:spcBef>
              <a:buFontTx/>
              <a:buNone/>
            </a:pPr>
            <a:r>
              <a:rPr lang="en-CA" altLang="en-US" sz="1200">
                <a:solidFill>
                  <a:srgbClr val="000000"/>
                </a:solidFill>
                <a:latin typeface="Arial" panose="020B0604020202020204" pitchFamily="34" charset="0"/>
              </a:rPr>
              <a:t>[7] Assuming 100 m depth</a:t>
            </a:r>
          </a:p>
          <a:p>
            <a:pPr eaLnBrk="1" hangingPunct="1">
              <a:spcBef>
                <a:spcPct val="50000"/>
              </a:spcBef>
              <a:buFontTx/>
              <a:buNone/>
            </a:pPr>
            <a:r>
              <a:rPr lang="en-CA" altLang="en-US" sz="1200">
                <a:solidFill>
                  <a:srgbClr val="000000"/>
                </a:solidFill>
                <a:latin typeface="Arial" panose="020B0604020202020204" pitchFamily="34" charset="0"/>
              </a:rPr>
              <a:t>[8] sensible heat of water</a:t>
            </a:r>
          </a:p>
          <a:p>
            <a:pPr eaLnBrk="1" hangingPunct="1">
              <a:spcBef>
                <a:spcPct val="50000"/>
              </a:spcBef>
              <a:buFontTx/>
              <a:buNone/>
            </a:pPr>
            <a:r>
              <a:rPr lang="en-CA" altLang="en-US" sz="1200">
                <a:solidFill>
                  <a:srgbClr val="000000"/>
                </a:solidFill>
                <a:latin typeface="Arial" panose="020B0604020202020204" pitchFamily="34" charset="0"/>
              </a:rPr>
              <a:t>[9] Assuming 3</a:t>
            </a:r>
            <a:r>
              <a:rPr lang="en-US" altLang="en-US" sz="1200">
                <a:solidFill>
                  <a:srgbClr val="000000"/>
                </a:solidFill>
                <a:latin typeface="Symbol" panose="05050102010706020507" pitchFamily="18" charset="2"/>
              </a:rPr>
              <a:t>°</a:t>
            </a:r>
            <a:r>
              <a:rPr lang="en-CA" altLang="en-US" sz="1200">
                <a:solidFill>
                  <a:srgbClr val="000000"/>
                </a:solidFill>
                <a:latin typeface="Arial" panose="020B0604020202020204" pitchFamily="34" charset="0"/>
              </a:rPr>
              <a:t>C</a:t>
            </a:r>
          </a:p>
          <a:p>
            <a:pPr eaLnBrk="1" hangingPunct="1">
              <a:spcBef>
                <a:spcPct val="50000"/>
              </a:spcBef>
              <a:buFontTx/>
              <a:buNone/>
            </a:pPr>
            <a:r>
              <a:rPr lang="en-CA" altLang="en-US" sz="1200">
                <a:solidFill>
                  <a:srgbClr val="000000"/>
                </a:solidFill>
                <a:latin typeface="Arial" panose="020B0604020202020204" pitchFamily="34" charset="0"/>
              </a:rPr>
              <a:t>[10] Assuming the area of Earth’s tropical oceans = Area of Earth x 20%</a:t>
            </a:r>
            <a:endParaRPr lang="en-US" altLang="en-US" sz="1200">
              <a:solidFill>
                <a:srgbClr val="000000"/>
              </a:solidFill>
              <a:latin typeface="Arial" panose="020B0604020202020204" pitchFamily="34" charset="0"/>
            </a:endParaRPr>
          </a:p>
        </p:txBody>
      </p:sp>
      <p:sp>
        <p:nvSpPr>
          <p:cNvPr id="25615" name="Text Box 16"/>
          <p:cNvSpPr txBox="1">
            <a:spLocks noChangeArrowheads="1"/>
          </p:cNvSpPr>
          <p:nvPr/>
        </p:nvSpPr>
        <p:spPr bwMode="auto">
          <a:xfrm>
            <a:off x="2438400" y="19812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[1]</a:t>
            </a:r>
            <a:endParaRPr lang="en-US" altLang="en-US" sz="2400">
              <a:solidFill>
                <a:srgbClr val="000000"/>
              </a:solidFill>
              <a:latin typeface="Times New Roman" panose="02020603050405020304" pitchFamily="18" charset="0"/>
            </a:endParaRPr>
          </a:p>
        </p:txBody>
      </p:sp>
      <p:sp>
        <p:nvSpPr>
          <p:cNvPr id="25616" name="Text Box 17"/>
          <p:cNvSpPr txBox="1">
            <a:spLocks noChangeArrowheads="1"/>
          </p:cNvSpPr>
          <p:nvPr/>
        </p:nvSpPr>
        <p:spPr bwMode="auto">
          <a:xfrm>
            <a:off x="2438400" y="26670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[2]</a:t>
            </a:r>
            <a:endParaRPr lang="en-US" altLang="en-US" sz="2400">
              <a:solidFill>
                <a:srgbClr val="000000"/>
              </a:solidFill>
              <a:latin typeface="Times New Roman" panose="02020603050405020304" pitchFamily="18" charset="0"/>
            </a:endParaRPr>
          </a:p>
        </p:txBody>
      </p:sp>
      <p:graphicFrame>
        <p:nvGraphicFramePr>
          <p:cNvPr id="25617" name="Object 18"/>
          <p:cNvGraphicFramePr>
            <a:graphicFrameLocks noChangeAspect="1"/>
          </p:cNvGraphicFramePr>
          <p:nvPr/>
        </p:nvGraphicFramePr>
        <p:xfrm>
          <a:off x="3124200" y="2133600"/>
          <a:ext cx="646113" cy="623888"/>
        </p:xfrm>
        <a:graphic>
          <a:graphicData uri="http://schemas.openxmlformats.org/presentationml/2006/ole">
            <mc:AlternateContent xmlns:mc="http://schemas.openxmlformats.org/markup-compatibility/2006">
              <mc:Choice xmlns:v="urn:schemas-microsoft-com:vml" Requires="v">
                <p:oleObj spid="_x0000_s26032" name="Equation" r:id="rId13" imgW="406048" imgH="393359" progId="Equation.3">
                  <p:embed/>
                </p:oleObj>
              </mc:Choice>
              <mc:Fallback>
                <p:oleObj name="Equation" r:id="rId13" imgW="406048" imgH="393359" progId="Equation.3">
                  <p:embed/>
                  <p:pic>
                    <p:nvPicPr>
                      <p:cNvPr id="0"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2133600"/>
                        <a:ext cx="64611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8" name="Text Box 19"/>
          <p:cNvSpPr txBox="1">
            <a:spLocks noChangeArrowheads="1"/>
          </p:cNvSpPr>
          <p:nvPr/>
        </p:nvSpPr>
        <p:spPr bwMode="auto">
          <a:xfrm>
            <a:off x="5486400" y="22860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[3]</a:t>
            </a:r>
            <a:endParaRPr lang="en-US" altLang="en-US" sz="2400">
              <a:solidFill>
                <a:srgbClr val="000000"/>
              </a:solidFill>
              <a:latin typeface="Times New Roman" panose="02020603050405020304" pitchFamily="18" charset="0"/>
            </a:endParaRPr>
          </a:p>
        </p:txBody>
      </p:sp>
      <p:sp>
        <p:nvSpPr>
          <p:cNvPr id="25619" name="Text Box 20"/>
          <p:cNvSpPr txBox="1">
            <a:spLocks noChangeArrowheads="1"/>
          </p:cNvSpPr>
          <p:nvPr/>
        </p:nvSpPr>
        <p:spPr bwMode="auto">
          <a:xfrm>
            <a:off x="5486400" y="28956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[4]</a:t>
            </a:r>
            <a:endParaRPr lang="en-US" altLang="en-US" sz="2400" i="1">
              <a:solidFill>
                <a:srgbClr val="000000"/>
              </a:solidFill>
              <a:latin typeface="Times New Roman" panose="02020603050405020304" pitchFamily="18" charset="0"/>
            </a:endParaRPr>
          </a:p>
        </p:txBody>
      </p:sp>
      <p:sp>
        <p:nvSpPr>
          <p:cNvPr id="25620" name="Text Box 21"/>
          <p:cNvSpPr txBox="1">
            <a:spLocks noChangeArrowheads="1"/>
          </p:cNvSpPr>
          <p:nvPr/>
        </p:nvSpPr>
        <p:spPr bwMode="auto">
          <a:xfrm>
            <a:off x="5486400" y="3505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[5]</a:t>
            </a:r>
            <a:endParaRPr lang="en-US" altLang="en-US" sz="2400">
              <a:solidFill>
                <a:srgbClr val="000000"/>
              </a:solidFill>
              <a:latin typeface="Times New Roman" panose="02020603050405020304" pitchFamily="18" charset="0"/>
            </a:endParaRPr>
          </a:p>
        </p:txBody>
      </p:sp>
      <p:sp>
        <p:nvSpPr>
          <p:cNvPr id="25621" name="Text Box 22"/>
          <p:cNvSpPr txBox="1">
            <a:spLocks noChangeArrowheads="1"/>
          </p:cNvSpPr>
          <p:nvPr/>
        </p:nvSpPr>
        <p:spPr bwMode="auto">
          <a:xfrm>
            <a:off x="2971800" y="4648200"/>
            <a:ext cx="289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CA" altLang="en-US" sz="1200">
                <a:solidFill>
                  <a:srgbClr val="000000"/>
                </a:solidFill>
                <a:latin typeface="Arial" panose="020B0604020202020204" pitchFamily="34" charset="0"/>
              </a:rPr>
              <a:t>[3] </a:t>
            </a:r>
            <a:r>
              <a:rPr lang="en-US" altLang="en-US" sz="1200">
                <a:solidFill>
                  <a:srgbClr val="000000"/>
                </a:solidFill>
                <a:latin typeface="Arial" panose="020B0604020202020204" pitchFamily="34" charset="0"/>
              </a:rPr>
              <a:t>Assuming 10 kg/m</a:t>
            </a:r>
            <a:r>
              <a:rPr lang="en-US" altLang="en-US" sz="1200" baseline="30000">
                <a:solidFill>
                  <a:srgbClr val="000000"/>
                </a:solidFill>
                <a:latin typeface="Arial" panose="020B0604020202020204" pitchFamily="34" charset="0"/>
              </a:rPr>
              <a:t>2</a:t>
            </a:r>
            <a:r>
              <a:rPr lang="en-US" altLang="en-US" sz="1200">
                <a:solidFill>
                  <a:srgbClr val="000000"/>
                </a:solidFill>
                <a:latin typeface="Arial" panose="020B0604020202020204" pitchFamily="34" charset="0"/>
              </a:rPr>
              <a:t> average moisture content in the bottom 1 km of the atmosphere</a:t>
            </a:r>
          </a:p>
          <a:p>
            <a:pPr eaLnBrk="1" hangingPunct="1">
              <a:spcBef>
                <a:spcPct val="50000"/>
              </a:spcBef>
              <a:buFontTx/>
              <a:buNone/>
            </a:pPr>
            <a:r>
              <a:rPr lang="en-US" altLang="en-US" sz="1200">
                <a:solidFill>
                  <a:srgbClr val="000000"/>
                </a:solidFill>
                <a:latin typeface="Arial" panose="020B0604020202020204" pitchFamily="34" charset="0"/>
              </a:rPr>
              <a:t>[4] Latent heat of water vapour </a:t>
            </a:r>
            <a:r>
              <a:rPr lang="en-US" altLang="en-US" sz="1200" i="1">
                <a:solidFill>
                  <a:srgbClr val="000000"/>
                </a:solidFill>
                <a:latin typeface="Arial" panose="020B0604020202020204" pitchFamily="34" charset="0"/>
              </a:rPr>
              <a:t>(conservative value neglecting the latent heat of fusion)</a:t>
            </a:r>
          </a:p>
          <a:p>
            <a:pPr eaLnBrk="1" hangingPunct="1">
              <a:spcBef>
                <a:spcPct val="50000"/>
              </a:spcBef>
              <a:buFontTx/>
              <a:buNone/>
            </a:pPr>
            <a:r>
              <a:rPr lang="en-US" altLang="en-US" sz="1200">
                <a:solidFill>
                  <a:srgbClr val="000000"/>
                </a:solidFill>
                <a:latin typeface="Arial" panose="020B0604020202020204" pitchFamily="34" charset="0"/>
              </a:rPr>
              <a:t>[5] Surface area of the Earth</a:t>
            </a:r>
            <a:endParaRPr lang="en-US" altLang="en-US" sz="1800">
              <a:solidFill>
                <a:srgbClr val="000000"/>
              </a:solidFill>
              <a:latin typeface="Arial" panose="020B0604020202020204" pitchFamily="34" charset="0"/>
            </a:endParaRPr>
          </a:p>
        </p:txBody>
      </p:sp>
      <p:graphicFrame>
        <p:nvGraphicFramePr>
          <p:cNvPr id="25622" name="Object 23"/>
          <p:cNvGraphicFramePr>
            <a:graphicFrameLocks noChangeAspect="1"/>
          </p:cNvGraphicFramePr>
          <p:nvPr/>
        </p:nvGraphicFramePr>
        <p:xfrm>
          <a:off x="3505200" y="4038600"/>
          <a:ext cx="1908175" cy="552450"/>
        </p:xfrm>
        <a:graphic>
          <a:graphicData uri="http://schemas.openxmlformats.org/presentationml/2006/ole">
            <mc:AlternateContent xmlns:mc="http://schemas.openxmlformats.org/markup-compatibility/2006">
              <mc:Choice xmlns:v="urn:schemas-microsoft-com:vml" Requires="v">
                <p:oleObj spid="_x0000_s26033" name="Equation" r:id="rId15" imgW="787400" imgH="228600" progId="Equation.3">
                  <p:embed/>
                </p:oleObj>
              </mc:Choice>
              <mc:Fallback>
                <p:oleObj name="Equation" r:id="rId15" imgW="787400" imgH="228600" progId="Equation.3">
                  <p:embed/>
                  <p:pic>
                    <p:nvPicPr>
                      <p:cNvPr id="0"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0" y="4038600"/>
                        <a:ext cx="1908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23" name="Object 24"/>
          <p:cNvGraphicFramePr>
            <a:graphicFrameLocks noChangeAspect="1"/>
          </p:cNvGraphicFramePr>
          <p:nvPr/>
        </p:nvGraphicFramePr>
        <p:xfrm>
          <a:off x="3429000" y="2743200"/>
          <a:ext cx="1274763" cy="668338"/>
        </p:xfrm>
        <a:graphic>
          <a:graphicData uri="http://schemas.openxmlformats.org/presentationml/2006/ole">
            <mc:AlternateContent xmlns:mc="http://schemas.openxmlformats.org/markup-compatibility/2006">
              <mc:Choice xmlns:v="urn:schemas-microsoft-com:vml" Requires="v">
                <p:oleObj spid="_x0000_s26034" name="Equation" r:id="rId17" imgW="800100" imgH="419100" progId="Equation.3">
                  <p:embed/>
                </p:oleObj>
              </mc:Choice>
              <mc:Fallback>
                <p:oleObj name="Equation" r:id="rId17" imgW="800100" imgH="419100" progId="Equation.3">
                  <p:embed/>
                  <p:pic>
                    <p:nvPicPr>
                      <p:cNvPr id="0" name="Object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2743200"/>
                        <a:ext cx="1274763"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24" name="Object 25"/>
          <p:cNvGraphicFramePr>
            <a:graphicFrameLocks noChangeAspect="1"/>
          </p:cNvGraphicFramePr>
          <p:nvPr/>
        </p:nvGraphicFramePr>
        <p:xfrm>
          <a:off x="3810000" y="3505200"/>
          <a:ext cx="1355725" cy="320675"/>
        </p:xfrm>
        <a:graphic>
          <a:graphicData uri="http://schemas.openxmlformats.org/presentationml/2006/ole">
            <mc:AlternateContent xmlns:mc="http://schemas.openxmlformats.org/markup-compatibility/2006">
              <mc:Choice xmlns:v="urn:schemas-microsoft-com:vml" Requires="v">
                <p:oleObj spid="_x0000_s26035" name="Equation" r:id="rId19" imgW="850531" imgH="203112" progId="Equation.3">
                  <p:embed/>
                </p:oleObj>
              </mc:Choice>
              <mc:Fallback>
                <p:oleObj name="Equation" r:id="rId19" imgW="850531" imgH="203112" progId="Equation.3">
                  <p:embed/>
                  <p:pic>
                    <p:nvPicPr>
                      <p:cNvPr id="0" name="Object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0000" y="3505200"/>
                        <a:ext cx="13557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25" name="Object 26"/>
          <p:cNvGraphicFramePr>
            <a:graphicFrameLocks noChangeAspect="1"/>
          </p:cNvGraphicFramePr>
          <p:nvPr/>
        </p:nvGraphicFramePr>
        <p:xfrm>
          <a:off x="6553200" y="4038600"/>
          <a:ext cx="2087563" cy="552450"/>
        </p:xfrm>
        <a:graphic>
          <a:graphicData uri="http://schemas.openxmlformats.org/presentationml/2006/ole">
            <mc:AlternateContent xmlns:mc="http://schemas.openxmlformats.org/markup-compatibility/2006">
              <mc:Choice xmlns:v="urn:schemas-microsoft-com:vml" Requires="v">
                <p:oleObj spid="_x0000_s26036" name="Equation" r:id="rId21" imgW="863225" imgH="228501" progId="Equation.3">
                  <p:embed/>
                </p:oleObj>
              </mc:Choice>
              <mc:Fallback>
                <p:oleObj name="Equation" r:id="rId21" imgW="863225" imgH="228501" progId="Equation.3">
                  <p:embed/>
                  <p:pic>
                    <p:nvPicPr>
                      <p:cNvPr id="0" name="Object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53200" y="4038600"/>
                        <a:ext cx="20875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26" name="Text Box 27"/>
          <p:cNvSpPr txBox="1">
            <a:spLocks noChangeArrowheads="1"/>
          </p:cNvSpPr>
          <p:nvPr/>
        </p:nvSpPr>
        <p:spPr bwMode="auto">
          <a:xfrm>
            <a:off x="8305800" y="22860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[6],[7]</a:t>
            </a:r>
            <a:endParaRPr lang="en-US" altLang="en-US" sz="2400">
              <a:solidFill>
                <a:srgbClr val="000000"/>
              </a:solidFill>
              <a:latin typeface="Times New Roman" panose="02020603050405020304" pitchFamily="18" charset="0"/>
            </a:endParaRPr>
          </a:p>
        </p:txBody>
      </p:sp>
      <p:sp>
        <p:nvSpPr>
          <p:cNvPr id="25627" name="Text Box 31"/>
          <p:cNvSpPr txBox="1">
            <a:spLocks noChangeArrowheads="1"/>
          </p:cNvSpPr>
          <p:nvPr/>
        </p:nvSpPr>
        <p:spPr bwMode="auto">
          <a:xfrm>
            <a:off x="8305800" y="28956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[8],[9]</a:t>
            </a:r>
            <a:endParaRPr lang="en-US" altLang="en-US" sz="2400">
              <a:solidFill>
                <a:srgbClr val="000000"/>
              </a:solidFill>
              <a:latin typeface="Times New Roman" panose="02020603050405020304" pitchFamily="18" charset="0"/>
            </a:endParaRPr>
          </a:p>
        </p:txBody>
      </p:sp>
      <p:graphicFrame>
        <p:nvGraphicFramePr>
          <p:cNvPr id="25628" name="Object 32"/>
          <p:cNvGraphicFramePr>
            <a:graphicFrameLocks noChangeAspect="1"/>
          </p:cNvGraphicFramePr>
          <p:nvPr/>
        </p:nvGraphicFramePr>
        <p:xfrm>
          <a:off x="6324600" y="3505200"/>
          <a:ext cx="2022475" cy="363538"/>
        </p:xfrm>
        <a:graphic>
          <a:graphicData uri="http://schemas.openxmlformats.org/presentationml/2006/ole">
            <mc:AlternateContent xmlns:mc="http://schemas.openxmlformats.org/markup-compatibility/2006">
              <mc:Choice xmlns:v="urn:schemas-microsoft-com:vml" Requires="v">
                <p:oleObj spid="_x0000_s26037" name="Equation" r:id="rId23" imgW="1270000" imgH="228600" progId="Equation.3">
                  <p:embed/>
                </p:oleObj>
              </mc:Choice>
              <mc:Fallback>
                <p:oleObj name="Equation" r:id="rId23" imgW="1270000" imgH="228600" progId="Equation.3">
                  <p:embed/>
                  <p:pic>
                    <p:nvPicPr>
                      <p:cNvPr id="0" name="Object 3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24600" y="3505200"/>
                        <a:ext cx="2022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29" name="Text Box 33"/>
          <p:cNvSpPr txBox="1">
            <a:spLocks noChangeArrowheads="1"/>
          </p:cNvSpPr>
          <p:nvPr/>
        </p:nvSpPr>
        <p:spPr bwMode="auto">
          <a:xfrm>
            <a:off x="8534400" y="35052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000000"/>
                </a:solidFill>
                <a:latin typeface="Times New Roman" panose="02020603050405020304" pitchFamily="18" charset="0"/>
              </a:rPr>
              <a:t>[10]</a:t>
            </a:r>
            <a:endParaRPr lang="en-US" altLang="en-US" sz="2400">
              <a:solidFill>
                <a:srgbClr val="000000"/>
              </a:solidFill>
              <a:latin typeface="Times New Roman" panose="02020603050405020304" pitchFamily="18" charset="0"/>
            </a:endParaRPr>
          </a:p>
        </p:txBody>
      </p:sp>
      <p:sp>
        <p:nvSpPr>
          <p:cNvPr id="25630" name="TextBox 29"/>
          <p:cNvSpPr txBox="1">
            <a:spLocks noChangeArrowheads="1"/>
          </p:cNvSpPr>
          <p:nvPr/>
        </p:nvSpPr>
        <p:spPr bwMode="auto">
          <a:xfrm>
            <a:off x="6804025" y="6429375"/>
            <a:ext cx="191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AU" altLang="en-US" sz="1000" b="1">
                <a:solidFill>
                  <a:srgbClr val="000000"/>
                </a:solidFill>
                <a:latin typeface="Arial" panose="020B0604020202020204" pitchFamily="34" charset="0"/>
              </a:rPr>
              <a:t>  From original figures supplied by Eric Michaud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9"/>
          <p:cNvSpPr txBox="1">
            <a:spLocks noChangeArrowheads="1"/>
          </p:cNvSpPr>
          <p:nvPr/>
        </p:nvSpPr>
        <p:spPr bwMode="auto">
          <a:xfrm>
            <a:off x="468313" y="3213100"/>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t>Vortices in Nature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9"/>
          <p:cNvSpPr>
            <a:spLocks noGrp="1" noChangeArrowheads="1"/>
          </p:cNvSpPr>
          <p:nvPr>
            <p:ph type="title" idx="4294967295"/>
          </p:nvPr>
        </p:nvSpPr>
        <p:spPr>
          <a:xfrm>
            <a:off x="457200" y="4763"/>
            <a:ext cx="8229600" cy="581025"/>
          </a:xfrm>
        </p:spPr>
        <p:txBody>
          <a:bodyPr/>
          <a:lstStyle/>
          <a:p>
            <a:pPr eaLnBrk="1" hangingPunct="1"/>
            <a:r>
              <a:rPr lang="en-US" altLang="en-US" sz="3200" b="1"/>
              <a:t>Vortices in Nature</a:t>
            </a:r>
          </a:p>
        </p:txBody>
      </p:sp>
      <p:sp>
        <p:nvSpPr>
          <p:cNvPr id="107523" name="Rectangle 10"/>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3200">
                <a:latin typeface="Calibri" panose="020F0502020204030204" pitchFamily="34" charset="0"/>
              </a:rPr>
              <a:t> </a:t>
            </a:r>
          </a:p>
        </p:txBody>
      </p:sp>
      <p:pic>
        <p:nvPicPr>
          <p:cNvPr id="107524" name="Picture 11"/>
          <p:cNvPicPr>
            <a:picLocks noChangeAspect="1" noChangeArrowheads="1"/>
          </p:cNvPicPr>
          <p:nvPr/>
        </p:nvPicPr>
        <p:blipFill>
          <a:blip r:embed="rId2">
            <a:extLst>
              <a:ext uri="{28A0092B-C50C-407E-A947-70E740481C1C}">
                <a14:useLocalDpi xmlns:a14="http://schemas.microsoft.com/office/drawing/2010/main" val="0"/>
              </a:ext>
            </a:extLst>
          </a:blip>
          <a:srcRect b="11287"/>
          <a:stretch>
            <a:fillRect/>
          </a:stretch>
        </p:blipFill>
        <p:spPr bwMode="auto">
          <a:xfrm>
            <a:off x="944563" y="855663"/>
            <a:ext cx="721677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12"/>
          <p:cNvSpPr txBox="1">
            <a:spLocks noChangeArrowheads="1"/>
          </p:cNvSpPr>
          <p:nvPr/>
        </p:nvSpPr>
        <p:spPr bwMode="auto">
          <a:xfrm>
            <a:off x="774700" y="5521325"/>
            <a:ext cx="7556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800" b="1"/>
              <a:t>The tornado is a highly effective mechanism through which Nature acts to convey humid boundary layer air to the top of the Troposphere where precipitation is initiated. The “anvil” is formed when it reaches the tropopause (ca. 10 km), the interface with the stratosphere. </a:t>
            </a:r>
          </a:p>
        </p:txBody>
      </p:sp>
      <p:sp>
        <p:nvSpPr>
          <p:cNvPr id="107526" name="Text Box 14"/>
          <p:cNvSpPr txBox="1">
            <a:spLocks noChangeArrowheads="1"/>
          </p:cNvSpPr>
          <p:nvPr/>
        </p:nvSpPr>
        <p:spPr bwMode="auto">
          <a:xfrm>
            <a:off x="1357313" y="4572000"/>
            <a:ext cx="1233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a:t>World Book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blinds(horizontal)">
                                      <p:cBhvr>
                                        <p:cTn id="7" dur="5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4"/>
          <p:cNvSpPr txBox="1">
            <a:spLocks noChangeArrowheads="1"/>
          </p:cNvSpPr>
          <p:nvPr/>
        </p:nvSpPr>
        <p:spPr bwMode="auto">
          <a:xfrm>
            <a:off x="630238" y="-4763"/>
            <a:ext cx="810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a:latin typeface="Arial" panose="020B0604020202020204" pitchFamily="34" charset="0"/>
              </a:rPr>
              <a:t>Airflow in a vortex at altitude</a:t>
            </a:r>
          </a:p>
        </p:txBody>
      </p:sp>
      <p:sp>
        <p:nvSpPr>
          <p:cNvPr id="108547" name="Text Box 21"/>
          <p:cNvSpPr txBox="1">
            <a:spLocks noChangeArrowheads="1"/>
          </p:cNvSpPr>
          <p:nvPr/>
        </p:nvSpPr>
        <p:spPr bwMode="auto">
          <a:xfrm>
            <a:off x="6427788" y="1670050"/>
            <a:ext cx="2192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Centrifugal force</a:t>
            </a:r>
          </a:p>
        </p:txBody>
      </p:sp>
      <p:sp>
        <p:nvSpPr>
          <p:cNvPr id="13324" name="Text Box 23"/>
          <p:cNvSpPr txBox="1">
            <a:spLocks noChangeArrowheads="1"/>
          </p:cNvSpPr>
          <p:nvPr/>
        </p:nvSpPr>
        <p:spPr bwMode="auto">
          <a:xfrm>
            <a:off x="0" y="5572125"/>
            <a:ext cx="9144000" cy="661988"/>
          </a:xfrm>
          <a:prstGeom prst="rect">
            <a:avLst/>
          </a:prstGeom>
          <a:noFill/>
          <a:ln w="9525" algn="ctr">
            <a:noFill/>
            <a:miter lim="800000"/>
            <a:headEnd/>
            <a:tailEnd/>
          </a:ln>
        </p:spPr>
        <p:txBody>
          <a:bodyPr>
            <a:spAutoFit/>
          </a:bodyPr>
          <a:lstStyle/>
          <a:p>
            <a:pPr eaLnBrk="1" hangingPunct="1">
              <a:spcBef>
                <a:spcPct val="50000"/>
              </a:spcBef>
              <a:defRPr/>
            </a:pPr>
            <a:r>
              <a:rPr lang="en-US" sz="1850" b="1" dirty="0">
                <a:latin typeface="Arial" charset="0"/>
                <a:cs typeface="Arial" charset="0"/>
              </a:rPr>
              <a:t>At altitude, the pressure gradient force (inwards) exactly equals the centrifugal force (outwards). Air thus rotates without a significant radial component</a:t>
            </a:r>
          </a:p>
        </p:txBody>
      </p:sp>
      <p:grpSp>
        <p:nvGrpSpPr>
          <p:cNvPr id="108549" name="Group 18"/>
          <p:cNvGrpSpPr>
            <a:grpSpLocks/>
          </p:cNvGrpSpPr>
          <p:nvPr/>
        </p:nvGrpSpPr>
        <p:grpSpPr bwMode="auto">
          <a:xfrm>
            <a:off x="2700338" y="1506538"/>
            <a:ext cx="4019550" cy="3827462"/>
            <a:chOff x="2411413" y="1506538"/>
            <a:chExt cx="4308475" cy="3827462"/>
          </a:xfrm>
        </p:grpSpPr>
        <p:sp>
          <p:nvSpPr>
            <p:cNvPr id="108553" name="Oval 10"/>
            <p:cNvSpPr>
              <a:spLocks noChangeArrowheads="1"/>
            </p:cNvSpPr>
            <p:nvPr/>
          </p:nvSpPr>
          <p:spPr bwMode="auto">
            <a:xfrm>
              <a:off x="2916238" y="1905000"/>
              <a:ext cx="3240087" cy="3048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8554" name="Oval 11"/>
            <p:cNvSpPr>
              <a:spLocks noChangeArrowheads="1"/>
            </p:cNvSpPr>
            <p:nvPr/>
          </p:nvSpPr>
          <p:spPr bwMode="auto">
            <a:xfrm>
              <a:off x="3851275" y="2743200"/>
              <a:ext cx="1441450" cy="12954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8555" name="Oval 12"/>
            <p:cNvSpPr>
              <a:spLocks noChangeArrowheads="1"/>
            </p:cNvSpPr>
            <p:nvPr/>
          </p:nvSpPr>
          <p:spPr bwMode="auto">
            <a:xfrm>
              <a:off x="2411413" y="1524000"/>
              <a:ext cx="4248150" cy="3810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8556" name="Oval 13"/>
            <p:cNvSpPr>
              <a:spLocks noChangeArrowheads="1"/>
            </p:cNvSpPr>
            <p:nvPr/>
          </p:nvSpPr>
          <p:spPr bwMode="auto">
            <a:xfrm>
              <a:off x="3348038" y="2362200"/>
              <a:ext cx="2376487" cy="21336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grpSp>
          <p:nvGrpSpPr>
            <p:cNvPr id="108557" name="Group 20"/>
            <p:cNvGrpSpPr>
              <a:grpSpLocks/>
            </p:cNvGrpSpPr>
            <p:nvPr/>
          </p:nvGrpSpPr>
          <p:grpSpPr bwMode="auto">
            <a:xfrm>
              <a:off x="5073650" y="1506538"/>
              <a:ext cx="1646238" cy="1463675"/>
              <a:chOff x="3196" y="949"/>
              <a:chExt cx="1037" cy="922"/>
            </a:xfrm>
          </p:grpSpPr>
          <p:sp>
            <p:nvSpPr>
              <p:cNvPr id="108562" name="Line 14"/>
              <p:cNvSpPr>
                <a:spLocks noChangeShapeType="1"/>
              </p:cNvSpPr>
              <p:nvPr/>
            </p:nvSpPr>
            <p:spPr bwMode="auto">
              <a:xfrm flipV="1">
                <a:off x="3369" y="949"/>
                <a:ext cx="864" cy="768"/>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8563" name="Line 15"/>
              <p:cNvSpPr>
                <a:spLocks noChangeShapeType="1"/>
              </p:cNvSpPr>
              <p:nvPr/>
            </p:nvSpPr>
            <p:spPr bwMode="auto">
              <a:xfrm flipH="1">
                <a:off x="3196" y="1103"/>
                <a:ext cx="864" cy="768"/>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grpSp>
        <p:sp>
          <p:nvSpPr>
            <p:cNvPr id="108558" name="Arc 17"/>
            <p:cNvSpPr>
              <a:spLocks/>
            </p:cNvSpPr>
            <p:nvPr/>
          </p:nvSpPr>
          <p:spPr bwMode="auto">
            <a:xfrm>
              <a:off x="4572000" y="1676400"/>
              <a:ext cx="1871663" cy="1752600"/>
            </a:xfrm>
            <a:custGeom>
              <a:avLst/>
              <a:gdLst>
                <a:gd name="T0" fmla="*/ 0 w 23224"/>
                <a:gd name="T1" fmla="*/ 2147483646 h 21600"/>
                <a:gd name="T2" fmla="*/ 2147483646 w 23224"/>
                <a:gd name="T3" fmla="*/ 2147483646 h 21600"/>
                <a:gd name="T4" fmla="*/ 2147483646 w 23224"/>
                <a:gd name="T5" fmla="*/ 2147483646 h 21600"/>
                <a:gd name="T6" fmla="*/ 0 60000 65536"/>
                <a:gd name="T7" fmla="*/ 0 60000 65536"/>
                <a:gd name="T8" fmla="*/ 0 60000 65536"/>
                <a:gd name="T9" fmla="*/ 0 w 23224"/>
                <a:gd name="T10" fmla="*/ 0 h 21600"/>
                <a:gd name="T11" fmla="*/ 23224 w 23224"/>
                <a:gd name="T12" fmla="*/ 21600 h 21600"/>
              </a:gdLst>
              <a:ahLst/>
              <a:cxnLst>
                <a:cxn ang="T6">
                  <a:pos x="T0" y="T1"/>
                </a:cxn>
                <a:cxn ang="T7">
                  <a:pos x="T2" y="T3"/>
                </a:cxn>
                <a:cxn ang="T8">
                  <a:pos x="T4" y="T5"/>
                </a:cxn>
              </a:cxnLst>
              <a:rect l="T9" t="T10" r="T11" b="T12"/>
              <a:pathLst>
                <a:path w="23224" h="21600" fill="none" extrusionOk="0">
                  <a:moveTo>
                    <a:pt x="0" y="61"/>
                  </a:moveTo>
                  <a:cubicBezTo>
                    <a:pt x="540" y="20"/>
                    <a:pt x="1082" y="-1"/>
                    <a:pt x="1624" y="0"/>
                  </a:cubicBezTo>
                  <a:cubicBezTo>
                    <a:pt x="13553" y="0"/>
                    <a:pt x="23224" y="9670"/>
                    <a:pt x="23224" y="21600"/>
                  </a:cubicBezTo>
                </a:path>
                <a:path w="23224" h="21600" stroke="0" extrusionOk="0">
                  <a:moveTo>
                    <a:pt x="0" y="61"/>
                  </a:moveTo>
                  <a:cubicBezTo>
                    <a:pt x="540" y="20"/>
                    <a:pt x="1082" y="-1"/>
                    <a:pt x="1624" y="0"/>
                  </a:cubicBezTo>
                  <a:cubicBezTo>
                    <a:pt x="13553" y="0"/>
                    <a:pt x="23224" y="9670"/>
                    <a:pt x="23224" y="21600"/>
                  </a:cubicBezTo>
                  <a:lnTo>
                    <a:pt x="1624" y="21600"/>
                  </a:lnTo>
                  <a:lnTo>
                    <a:pt x="0" y="61"/>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08559" name="Line 18"/>
            <p:cNvSpPr>
              <a:spLocks noChangeShapeType="1"/>
            </p:cNvSpPr>
            <p:nvPr/>
          </p:nvSpPr>
          <p:spPr bwMode="auto">
            <a:xfrm rot="-2710514" flipH="1" flipV="1">
              <a:off x="4572000" y="1600200"/>
              <a:ext cx="152400" cy="152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8560" name="Text Box 22"/>
            <p:cNvSpPr txBox="1">
              <a:spLocks noChangeArrowheads="1"/>
            </p:cNvSpPr>
            <p:nvPr/>
          </p:nvSpPr>
          <p:spPr bwMode="auto">
            <a:xfrm>
              <a:off x="2641600" y="2205038"/>
              <a:ext cx="284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Pressure gradient force</a:t>
              </a:r>
            </a:p>
          </p:txBody>
        </p:sp>
        <p:sp>
          <p:nvSpPr>
            <p:cNvPr id="108561" name="Text Box 24"/>
            <p:cNvSpPr txBox="1">
              <a:spLocks noChangeArrowheads="1"/>
            </p:cNvSpPr>
            <p:nvPr/>
          </p:nvSpPr>
          <p:spPr bwMode="auto">
            <a:xfrm>
              <a:off x="3570288" y="3163888"/>
              <a:ext cx="1946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Low pressure</a:t>
              </a:r>
            </a:p>
          </p:txBody>
        </p:sp>
      </p:grpSp>
      <p:sp>
        <p:nvSpPr>
          <p:cNvPr id="108550" name="Text Box 25"/>
          <p:cNvSpPr txBox="1">
            <a:spLocks noChangeArrowheads="1"/>
          </p:cNvSpPr>
          <p:nvPr/>
        </p:nvSpPr>
        <p:spPr bwMode="auto">
          <a:xfrm>
            <a:off x="423863" y="3178175"/>
            <a:ext cx="2043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High pressure</a:t>
            </a:r>
          </a:p>
        </p:txBody>
      </p:sp>
      <p:sp>
        <p:nvSpPr>
          <p:cNvPr id="108551" name="Text Box 26"/>
          <p:cNvSpPr txBox="1">
            <a:spLocks noChangeArrowheads="1"/>
          </p:cNvSpPr>
          <p:nvPr/>
        </p:nvSpPr>
        <p:spPr bwMode="auto">
          <a:xfrm>
            <a:off x="6053138" y="3062288"/>
            <a:ext cx="2176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Rotation</a:t>
            </a:r>
          </a:p>
        </p:txBody>
      </p:sp>
      <p:sp>
        <p:nvSpPr>
          <p:cNvPr id="108552" name="Text Box 27"/>
          <p:cNvSpPr txBox="1">
            <a:spLocks noChangeArrowheads="1"/>
          </p:cNvSpPr>
          <p:nvPr/>
        </p:nvSpPr>
        <p:spPr bwMode="auto">
          <a:xfrm>
            <a:off x="347663" y="4427538"/>
            <a:ext cx="1925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a:latin typeface="Arial" panose="020B0604020202020204" pitchFamily="34" charset="0"/>
              </a:rPr>
              <a:t>Diagram adapted from </a:t>
            </a:r>
            <a:r>
              <a:rPr lang="en-US" altLang="en-US" sz="1200" i="1">
                <a:latin typeface="Arial" panose="020B0604020202020204" pitchFamily="34" charset="0"/>
              </a:rPr>
              <a:t>Divine Wind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Oval 4"/>
          <p:cNvSpPr>
            <a:spLocks noChangeArrowheads="1"/>
          </p:cNvSpPr>
          <p:nvPr/>
        </p:nvSpPr>
        <p:spPr bwMode="auto">
          <a:xfrm>
            <a:off x="3059113" y="1912938"/>
            <a:ext cx="3168650" cy="3048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9571" name="Oval 5"/>
          <p:cNvSpPr>
            <a:spLocks noChangeArrowheads="1"/>
          </p:cNvSpPr>
          <p:nvPr/>
        </p:nvSpPr>
        <p:spPr bwMode="auto">
          <a:xfrm>
            <a:off x="3995738" y="2751138"/>
            <a:ext cx="1296987" cy="12954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9572" name="Oval 6"/>
          <p:cNvSpPr>
            <a:spLocks noChangeArrowheads="1"/>
          </p:cNvSpPr>
          <p:nvPr/>
        </p:nvSpPr>
        <p:spPr bwMode="auto">
          <a:xfrm>
            <a:off x="2700338" y="1531938"/>
            <a:ext cx="3959225" cy="3887787"/>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9573" name="Oval 7"/>
          <p:cNvSpPr>
            <a:spLocks noChangeArrowheads="1"/>
          </p:cNvSpPr>
          <p:nvPr/>
        </p:nvSpPr>
        <p:spPr bwMode="auto">
          <a:xfrm>
            <a:off x="3563938" y="2370138"/>
            <a:ext cx="2232025" cy="21336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AU" altLang="en-US"/>
          </a:p>
        </p:txBody>
      </p:sp>
      <p:sp>
        <p:nvSpPr>
          <p:cNvPr id="109574" name="Line 12"/>
          <p:cNvSpPr>
            <a:spLocks noChangeShapeType="1"/>
          </p:cNvSpPr>
          <p:nvPr/>
        </p:nvSpPr>
        <p:spPr bwMode="auto">
          <a:xfrm rot="5400000" flipV="1">
            <a:off x="3938588" y="3322638"/>
            <a:ext cx="292100" cy="50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75" name="Text Box 13"/>
          <p:cNvSpPr txBox="1">
            <a:spLocks noChangeArrowheads="1"/>
          </p:cNvSpPr>
          <p:nvPr/>
        </p:nvSpPr>
        <p:spPr bwMode="auto">
          <a:xfrm>
            <a:off x="6434138" y="1677988"/>
            <a:ext cx="2192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Centrifugal force</a:t>
            </a:r>
          </a:p>
        </p:txBody>
      </p:sp>
      <p:sp>
        <p:nvSpPr>
          <p:cNvPr id="109576" name="Text Box 14"/>
          <p:cNvSpPr txBox="1">
            <a:spLocks noChangeArrowheads="1"/>
          </p:cNvSpPr>
          <p:nvPr/>
        </p:nvSpPr>
        <p:spPr bwMode="auto">
          <a:xfrm>
            <a:off x="2616200" y="1627188"/>
            <a:ext cx="284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Pressure gradient force</a:t>
            </a:r>
          </a:p>
        </p:txBody>
      </p:sp>
      <p:sp>
        <p:nvSpPr>
          <p:cNvPr id="109577" name="Text Box 15"/>
          <p:cNvSpPr txBox="1">
            <a:spLocks noChangeArrowheads="1"/>
          </p:cNvSpPr>
          <p:nvPr/>
        </p:nvSpPr>
        <p:spPr bwMode="auto">
          <a:xfrm>
            <a:off x="3640138" y="3248025"/>
            <a:ext cx="1946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Low pressure</a:t>
            </a:r>
          </a:p>
        </p:txBody>
      </p:sp>
      <p:sp>
        <p:nvSpPr>
          <p:cNvPr id="109578" name="Text Box 16"/>
          <p:cNvSpPr txBox="1">
            <a:spLocks noChangeArrowheads="1"/>
          </p:cNvSpPr>
          <p:nvPr/>
        </p:nvSpPr>
        <p:spPr bwMode="auto">
          <a:xfrm>
            <a:off x="430213" y="3186113"/>
            <a:ext cx="2043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High pressure</a:t>
            </a:r>
          </a:p>
        </p:txBody>
      </p:sp>
      <p:sp>
        <p:nvSpPr>
          <p:cNvPr id="109579" name="Text Box 19"/>
          <p:cNvSpPr txBox="1">
            <a:spLocks noChangeArrowheads="1"/>
          </p:cNvSpPr>
          <p:nvPr/>
        </p:nvSpPr>
        <p:spPr bwMode="auto">
          <a:xfrm>
            <a:off x="0" y="95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latin typeface="Arial" panose="020B0604020202020204" pitchFamily="34" charset="0"/>
              </a:rPr>
              <a:t>Airflow in a vortex near ground level</a:t>
            </a:r>
          </a:p>
        </p:txBody>
      </p:sp>
      <p:sp>
        <p:nvSpPr>
          <p:cNvPr id="109580" name="Line 22"/>
          <p:cNvSpPr>
            <a:spLocks noChangeShapeType="1"/>
          </p:cNvSpPr>
          <p:nvPr/>
        </p:nvSpPr>
        <p:spPr bwMode="auto">
          <a:xfrm>
            <a:off x="5200650" y="1960563"/>
            <a:ext cx="265113" cy="927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81" name="Text Box 23"/>
          <p:cNvSpPr txBox="1">
            <a:spLocks noChangeArrowheads="1"/>
          </p:cNvSpPr>
          <p:nvPr/>
        </p:nvSpPr>
        <p:spPr bwMode="auto">
          <a:xfrm>
            <a:off x="5486400" y="4406900"/>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latin typeface="Arial" panose="020B0604020202020204" pitchFamily="34" charset="0"/>
              </a:rPr>
              <a:t>friction</a:t>
            </a:r>
          </a:p>
        </p:txBody>
      </p:sp>
      <p:sp>
        <p:nvSpPr>
          <p:cNvPr id="109582" name="Line 24"/>
          <p:cNvSpPr>
            <a:spLocks noChangeShapeType="1"/>
          </p:cNvSpPr>
          <p:nvPr/>
        </p:nvSpPr>
        <p:spPr bwMode="auto">
          <a:xfrm flipV="1">
            <a:off x="6007100" y="3162300"/>
            <a:ext cx="179388" cy="1168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83" name="Text Box 25"/>
          <p:cNvSpPr txBox="1">
            <a:spLocks noChangeArrowheads="1"/>
          </p:cNvSpPr>
          <p:nvPr/>
        </p:nvSpPr>
        <p:spPr bwMode="auto">
          <a:xfrm>
            <a:off x="0" y="54435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800" b="1">
                <a:latin typeface="Arial" panose="020B0604020202020204" pitchFamily="34" charset="0"/>
              </a:rPr>
              <a:t>Within the boundary layer, friction acts to reduce the rotational velocity and hence the centrifugal force.   The air is consequently able to spiral towards the low pressure at the vortex centre.</a:t>
            </a:r>
          </a:p>
        </p:txBody>
      </p:sp>
      <p:sp>
        <p:nvSpPr>
          <p:cNvPr id="109584" name="Text Box 26"/>
          <p:cNvSpPr txBox="1">
            <a:spLocks noChangeArrowheads="1"/>
          </p:cNvSpPr>
          <p:nvPr/>
        </p:nvSpPr>
        <p:spPr bwMode="auto">
          <a:xfrm>
            <a:off x="347663" y="4448175"/>
            <a:ext cx="170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200">
                <a:latin typeface="Arial" panose="020B0604020202020204" pitchFamily="34" charset="0"/>
              </a:rPr>
              <a:t>Diagram adapted from </a:t>
            </a:r>
            <a:r>
              <a:rPr lang="en-US" altLang="en-US" sz="1200" i="1">
                <a:latin typeface="Arial" panose="020B0604020202020204" pitchFamily="34" charset="0"/>
              </a:rPr>
              <a:t>Divine Wind</a:t>
            </a:r>
            <a:endParaRPr lang="en-US" altLang="en-US" sz="1200">
              <a:latin typeface="Arial" panose="020B0604020202020204" pitchFamily="34" charset="0"/>
            </a:endParaRPr>
          </a:p>
        </p:txBody>
      </p:sp>
      <p:sp>
        <p:nvSpPr>
          <p:cNvPr id="109585" name="Freeform 24"/>
          <p:cNvSpPr>
            <a:spLocks/>
          </p:cNvSpPr>
          <p:nvPr/>
        </p:nvSpPr>
        <p:spPr bwMode="auto">
          <a:xfrm>
            <a:off x="4033838" y="2363788"/>
            <a:ext cx="2443162" cy="1077912"/>
          </a:xfrm>
          <a:custGeom>
            <a:avLst/>
            <a:gdLst>
              <a:gd name="T0" fmla="*/ 2147483646 w 1539"/>
              <a:gd name="T1" fmla="*/ 2147483646 h 679"/>
              <a:gd name="T2" fmla="*/ 2147483646 w 1539"/>
              <a:gd name="T3" fmla="*/ 2147483646 h 679"/>
              <a:gd name="T4" fmla="*/ 2147483646 w 1539"/>
              <a:gd name="T5" fmla="*/ 2147483646 h 679"/>
              <a:gd name="T6" fmla="*/ 2147483646 w 1539"/>
              <a:gd name="T7" fmla="*/ 2147483646 h 679"/>
              <a:gd name="T8" fmla="*/ 2147483646 w 1539"/>
              <a:gd name="T9" fmla="*/ 2147483646 h 679"/>
              <a:gd name="T10" fmla="*/ 2147483646 w 1539"/>
              <a:gd name="T11" fmla="*/ 2147483646 h 679"/>
              <a:gd name="T12" fmla="*/ 2147483646 w 1539"/>
              <a:gd name="T13" fmla="*/ 2147483646 h 679"/>
              <a:gd name="T14" fmla="*/ 0 60000 65536"/>
              <a:gd name="T15" fmla="*/ 0 60000 65536"/>
              <a:gd name="T16" fmla="*/ 0 60000 65536"/>
              <a:gd name="T17" fmla="*/ 0 60000 65536"/>
              <a:gd name="T18" fmla="*/ 0 60000 65536"/>
              <a:gd name="T19" fmla="*/ 0 60000 65536"/>
              <a:gd name="T20" fmla="*/ 0 60000 65536"/>
              <a:gd name="T21" fmla="*/ 0 w 1539"/>
              <a:gd name="T22" fmla="*/ 0 h 679"/>
              <a:gd name="T23" fmla="*/ 1539 w 1539"/>
              <a:gd name="T24" fmla="*/ 679 h 6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9" h="679">
                <a:moveTo>
                  <a:pt x="1539" y="551"/>
                </a:moveTo>
                <a:cubicBezTo>
                  <a:pt x="1445" y="426"/>
                  <a:pt x="1352" y="302"/>
                  <a:pt x="1227" y="215"/>
                </a:cubicBezTo>
                <a:cubicBezTo>
                  <a:pt x="1102" y="128"/>
                  <a:pt x="920" y="62"/>
                  <a:pt x="787" y="31"/>
                </a:cubicBezTo>
                <a:cubicBezTo>
                  <a:pt x="654" y="0"/>
                  <a:pt x="539" y="2"/>
                  <a:pt x="427" y="31"/>
                </a:cubicBezTo>
                <a:cubicBezTo>
                  <a:pt x="315" y="60"/>
                  <a:pt x="184" y="136"/>
                  <a:pt x="115" y="207"/>
                </a:cubicBezTo>
                <a:cubicBezTo>
                  <a:pt x="46" y="278"/>
                  <a:pt x="22" y="376"/>
                  <a:pt x="11" y="455"/>
                </a:cubicBezTo>
                <a:cubicBezTo>
                  <a:pt x="0" y="534"/>
                  <a:pt x="43" y="642"/>
                  <a:pt x="51" y="679"/>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09586" name="Line 21"/>
          <p:cNvSpPr>
            <a:spLocks noChangeShapeType="1"/>
          </p:cNvSpPr>
          <p:nvPr/>
        </p:nvSpPr>
        <p:spPr bwMode="auto">
          <a:xfrm>
            <a:off x="5995988" y="2733675"/>
            <a:ext cx="388937" cy="436563"/>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87" name="Line 9"/>
          <p:cNvSpPr>
            <a:spLocks noChangeShapeType="1"/>
          </p:cNvSpPr>
          <p:nvPr/>
        </p:nvSpPr>
        <p:spPr bwMode="auto">
          <a:xfrm flipV="1">
            <a:off x="5956300" y="2246313"/>
            <a:ext cx="390525" cy="471487"/>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88" name="Line 10"/>
          <p:cNvSpPr>
            <a:spLocks noChangeShapeType="1"/>
          </p:cNvSpPr>
          <p:nvPr/>
        </p:nvSpPr>
        <p:spPr bwMode="auto">
          <a:xfrm flipH="1">
            <a:off x="5030788" y="2725738"/>
            <a:ext cx="928687" cy="41275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09589" name="Line 25"/>
          <p:cNvSpPr>
            <a:spLocks noChangeShapeType="1"/>
          </p:cNvSpPr>
          <p:nvPr/>
        </p:nvSpPr>
        <p:spPr bwMode="auto">
          <a:xfrm flipH="1">
            <a:off x="6350000" y="2070100"/>
            <a:ext cx="7239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4313" y="0"/>
            <a:ext cx="8643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2800" b="1">
                <a:latin typeface="Arial" panose="020B0604020202020204" pitchFamily="34" charset="0"/>
              </a:rPr>
              <a:t>The Power Dissipation of Atmospheric Vortices</a:t>
            </a:r>
          </a:p>
        </p:txBody>
      </p:sp>
      <p:sp>
        <p:nvSpPr>
          <p:cNvPr id="18435" name="TextBox 2"/>
          <p:cNvSpPr txBox="1">
            <a:spLocks noChangeArrowheads="1"/>
          </p:cNvSpPr>
          <p:nvPr/>
        </p:nvSpPr>
        <p:spPr bwMode="auto">
          <a:xfrm>
            <a:off x="214313" y="1714500"/>
            <a:ext cx="8786812"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2800">
                <a:latin typeface="Arial" panose="020B0604020202020204" pitchFamily="34" charset="0"/>
              </a:rPr>
              <a:t>The powers dissipated by vortices are in the order of:</a:t>
            </a:r>
          </a:p>
          <a:p>
            <a:pPr eaLnBrk="1" hangingPunct="1">
              <a:spcBef>
                <a:spcPct val="0"/>
              </a:spcBef>
              <a:buFontTx/>
              <a:buNone/>
            </a:pPr>
            <a:endParaRPr lang="en-AU" altLang="en-US" sz="2800">
              <a:latin typeface="Arial" panose="020B0604020202020204" pitchFamily="34" charset="0"/>
            </a:endParaRPr>
          </a:p>
          <a:p>
            <a:pPr lvl="1" eaLnBrk="1" hangingPunct="1">
              <a:spcBef>
                <a:spcPct val="0"/>
              </a:spcBef>
              <a:buFontTx/>
              <a:buNone/>
            </a:pPr>
            <a:r>
              <a:rPr lang="en-AU" altLang="en-US">
                <a:latin typeface="Arial" panose="020B0604020202020204" pitchFamily="34" charset="0"/>
              </a:rPr>
              <a:t>Tornado					~1 GW</a:t>
            </a:r>
          </a:p>
          <a:p>
            <a:pPr lvl="1" eaLnBrk="1" hangingPunct="1">
              <a:spcBef>
                <a:spcPct val="0"/>
              </a:spcBef>
              <a:buFontTx/>
              <a:buNone/>
            </a:pPr>
            <a:endParaRPr lang="en-AU" altLang="en-US">
              <a:latin typeface="Arial" panose="020B0604020202020204" pitchFamily="34" charset="0"/>
            </a:endParaRPr>
          </a:p>
          <a:p>
            <a:pPr lvl="1" eaLnBrk="1" hangingPunct="1">
              <a:spcBef>
                <a:spcPct val="0"/>
              </a:spcBef>
              <a:buFontTx/>
              <a:buNone/>
            </a:pPr>
            <a:r>
              <a:rPr lang="en-AU" altLang="en-US">
                <a:latin typeface="Arial" panose="020B0604020202020204" pitchFamily="34" charset="0"/>
              </a:rPr>
              <a:t>Tropical Cyclone			~3,000 GW</a:t>
            </a:r>
          </a:p>
          <a:p>
            <a:pPr lvl="1" eaLnBrk="1" hangingPunct="1">
              <a:spcBef>
                <a:spcPct val="0"/>
              </a:spcBef>
              <a:buFontTx/>
              <a:buNone/>
            </a:pPr>
            <a:endParaRPr lang="en-AU" altLang="en-US">
              <a:latin typeface="Arial" panose="020B0604020202020204" pitchFamily="34" charset="0"/>
            </a:endParaRPr>
          </a:p>
          <a:p>
            <a:pPr lvl="1" eaLnBrk="1" hangingPunct="1">
              <a:spcBef>
                <a:spcPct val="0"/>
              </a:spcBef>
              <a:buFontTx/>
              <a:buNone/>
            </a:pPr>
            <a:r>
              <a:rPr lang="en-AU" altLang="en-US">
                <a:latin typeface="Arial" panose="020B0604020202020204" pitchFamily="34" charset="0"/>
              </a:rPr>
              <a:t>Severe Tropical Cyclone		~30,000 GW</a:t>
            </a:r>
          </a:p>
          <a:p>
            <a:pPr eaLnBrk="1" hangingPunct="1">
              <a:spcBef>
                <a:spcPct val="0"/>
              </a:spcBef>
              <a:buFontTx/>
              <a:buNone/>
            </a:pPr>
            <a:endParaRPr lang="en-AU"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Effect transition="in" filter="blinds(horizontal)">
                                      <p:cBhvr>
                                        <p:cTn id="7" dur="500"/>
                                        <p:tgtEl>
                                          <p:spTgt spid="1843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435">
                                            <p:txEl>
                                              <p:pRg st="4" end="4"/>
                                            </p:txEl>
                                          </p:spTgt>
                                        </p:tgtEl>
                                        <p:attrNameLst>
                                          <p:attrName>style.visibility</p:attrName>
                                        </p:attrNameLst>
                                      </p:cBhvr>
                                      <p:to>
                                        <p:strVal val="visible"/>
                                      </p:to>
                                    </p:set>
                                    <p:animEffect transition="in" filter="blinds(horizontal)">
                                      <p:cBhvr>
                                        <p:cTn id="12" dur="500"/>
                                        <p:tgtEl>
                                          <p:spTgt spid="1843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435">
                                            <p:txEl>
                                              <p:pRg st="6" end="6"/>
                                            </p:txEl>
                                          </p:spTgt>
                                        </p:tgtEl>
                                        <p:attrNameLst>
                                          <p:attrName>style.visibility</p:attrName>
                                        </p:attrNameLst>
                                      </p:cBhvr>
                                      <p:to>
                                        <p:strVal val="visible"/>
                                      </p:to>
                                    </p:set>
                                    <p:animEffect transition="in" filter="blinds(horizontal)">
                                      <p:cBhvr>
                                        <p:cTn id="17"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5288" y="3141663"/>
            <a:ext cx="8229600" cy="849312"/>
          </a:xfrm>
          <a:prstGeom prst="rect">
            <a:avLst/>
          </a:prstGeom>
        </p:spPr>
        <p:txBody>
          <a:bodyPr>
            <a:normAutofit fontScale="9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a:t>Positive Feedback Within a Vortex</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6350"/>
            <a:ext cx="8229600" cy="849313"/>
          </a:xfrm>
        </p:spPr>
        <p:txBody>
          <a:bodyPr rtlCol="0">
            <a:normAutofit fontScale="90000"/>
          </a:bodyPr>
          <a:lstStyle/>
          <a:p>
            <a:pPr eaLnBrk="1" fontAlgn="auto" hangingPunct="1">
              <a:spcAft>
                <a:spcPts val="0"/>
              </a:spcAft>
              <a:defRPr/>
            </a:pPr>
            <a:r>
              <a:rPr lang="en-US" sz="4800" b="1" dirty="0"/>
              <a:t>Positive Feedback Within a Vortex</a:t>
            </a:r>
          </a:p>
        </p:txBody>
      </p:sp>
      <p:sp>
        <p:nvSpPr>
          <p:cNvPr id="63491" name="Rectangle 3"/>
          <p:cNvSpPr>
            <a:spLocks noGrp="1" noChangeArrowheads="1"/>
          </p:cNvSpPr>
          <p:nvPr>
            <p:ph type="body" idx="1"/>
          </p:nvPr>
        </p:nvSpPr>
        <p:spPr>
          <a:xfrm>
            <a:off x="457200" y="1600200"/>
            <a:ext cx="8229600" cy="3032125"/>
          </a:xfrm>
        </p:spPr>
        <p:txBody>
          <a:bodyPr/>
          <a:lstStyle/>
          <a:p>
            <a:pPr marL="465138" indent="-465138" algn="just" eaLnBrk="1" hangingPunct="1">
              <a:lnSpc>
                <a:spcPct val="80000"/>
              </a:lnSpc>
              <a:buFontTx/>
              <a:buAutoNum type="arabicPeriod"/>
            </a:pPr>
            <a:r>
              <a:rPr lang="en-US" altLang="en-US" sz="1800"/>
              <a:t>Warm air “rises” towards the centre (the eye) of the centrifugal field as it is less dense. It is also more buoyant in the Earth’s gravitational field and hence rises vertically when it reaches the eye. </a:t>
            </a:r>
          </a:p>
          <a:p>
            <a:pPr marL="465138" indent="-465138" algn="just" eaLnBrk="1" hangingPunct="1">
              <a:lnSpc>
                <a:spcPct val="80000"/>
              </a:lnSpc>
              <a:buFontTx/>
              <a:buAutoNum type="arabicPeriod"/>
            </a:pPr>
            <a:r>
              <a:rPr lang="en-US" altLang="en-US" sz="1800"/>
              <a:t>Atmospheric water vapour, which has a mass density about 63% that of air at the same temperature and pressure, is also displaced towards the centre of the centrifugal field and rises vertically once in the eye. </a:t>
            </a:r>
          </a:p>
          <a:p>
            <a:pPr marL="465138" indent="-465138" algn="just" eaLnBrk="1" hangingPunct="1">
              <a:lnSpc>
                <a:spcPct val="80000"/>
              </a:lnSpc>
              <a:buFontTx/>
              <a:buAutoNum type="arabicPeriod"/>
            </a:pPr>
            <a:r>
              <a:rPr lang="en-US" altLang="en-US" sz="1800"/>
              <a:t>Centrifugal force reduces the pressure at the centre of the centrifugal field. Low pressure again means low density and hence high buoyancy. A buoyant gas has inherent potential energy.</a:t>
            </a:r>
          </a:p>
          <a:p>
            <a:pPr marL="465138" indent="-465138" algn="just" eaLnBrk="1" hangingPunct="1">
              <a:lnSpc>
                <a:spcPct val="80000"/>
              </a:lnSpc>
              <a:buFontTx/>
              <a:buAutoNum type="arabicPeriod"/>
            </a:pPr>
            <a:r>
              <a:rPr lang="en-US" altLang="en-US" sz="1800"/>
              <a:t>As the air/vapour mixture progresses to the low-pressure eye, some water vapour condenses, releasing latent heat. </a:t>
            </a:r>
            <a:r>
              <a:rPr lang="en-US" altLang="en-US" sz="1800" b="1"/>
              <a:t>The typical tornado “funnel” is visible because of the condensed water particles.</a:t>
            </a:r>
          </a:p>
          <a:p>
            <a:pPr marL="465138" indent="-465138" eaLnBrk="1" hangingPunct="1">
              <a:lnSpc>
                <a:spcPct val="80000"/>
              </a:lnSpc>
              <a:buFontTx/>
              <a:buNone/>
            </a:pPr>
            <a:endParaRPr lang="en-US" altLang="en-US" sz="2000"/>
          </a:p>
        </p:txBody>
      </p:sp>
      <p:sp>
        <p:nvSpPr>
          <p:cNvPr id="63492" name="Text Box 4"/>
          <p:cNvSpPr txBox="1">
            <a:spLocks noChangeArrowheads="1"/>
          </p:cNvSpPr>
          <p:nvPr/>
        </p:nvSpPr>
        <p:spPr bwMode="auto">
          <a:xfrm>
            <a:off x="317500" y="4527550"/>
            <a:ext cx="86074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a:solidFill>
                  <a:srgbClr val="FF3300"/>
                </a:solidFill>
              </a:rPr>
              <a:t>Each of the above processes acts to create a strongly buoyant updraft within the eye and hence a self-sustaining natural “chimney” effect. </a:t>
            </a:r>
          </a:p>
          <a:p>
            <a:pPr algn="just" eaLnBrk="1" hangingPunct="1">
              <a:spcBef>
                <a:spcPct val="15000"/>
              </a:spcBef>
              <a:buFontTx/>
              <a:buNone/>
            </a:pPr>
            <a:r>
              <a:rPr lang="en-US" altLang="en-US" sz="2000">
                <a:solidFill>
                  <a:srgbClr val="FF3300"/>
                </a:solidFill>
              </a:rPr>
              <a:t>Just as the potential energy of elevated water can be harnessed to drive hydroelectric turbines, so too the potential energy of a warm air/vapour mixture can drive wind turbines.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blinds(horizontal)">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blinds(horizontal)">
                                      <p:cBhvr>
                                        <p:cTn id="12" dur="500"/>
                                        <p:tgtEl>
                                          <p:spTgt spid="63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blinds(horizontal)">
                                      <p:cBhvr>
                                        <p:cTn id="17" dur="500"/>
                                        <p:tgtEl>
                                          <p:spTgt spid="634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blinds(horizontal)">
                                      <p:cBhvr>
                                        <p:cTn id="22" dur="500"/>
                                        <p:tgtEl>
                                          <p:spTgt spid="634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3492">
                                            <p:txEl>
                                              <p:pRg st="0" end="0"/>
                                            </p:txEl>
                                          </p:spTgt>
                                        </p:tgtEl>
                                        <p:attrNameLst>
                                          <p:attrName>style.visibility</p:attrName>
                                        </p:attrNameLst>
                                      </p:cBhvr>
                                      <p:to>
                                        <p:strVal val="visible"/>
                                      </p:to>
                                    </p:set>
                                    <p:animEffect transition="in" filter="blinds(horizontal)">
                                      <p:cBhvr>
                                        <p:cTn id="27" dur="500"/>
                                        <p:tgtEl>
                                          <p:spTgt spid="6349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3492">
                                            <p:txEl>
                                              <p:pRg st="1" end="1"/>
                                            </p:txEl>
                                          </p:spTgt>
                                        </p:tgtEl>
                                        <p:attrNameLst>
                                          <p:attrName>style.visibility</p:attrName>
                                        </p:attrNameLst>
                                      </p:cBhvr>
                                      <p:to>
                                        <p:strVal val="visible"/>
                                      </p:to>
                                    </p:set>
                                    <p:animEffect transition="in" filter="blinds(horizontal)">
                                      <p:cBhvr>
                                        <p:cTn id="32" dur="500"/>
                                        <p:tgtEl>
                                          <p:spTgt spid="634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1"/>
          <p:cNvSpPr txBox="1">
            <a:spLocks noChangeArrowheads="1"/>
          </p:cNvSpPr>
          <p:nvPr/>
        </p:nvSpPr>
        <p:spPr bwMode="auto">
          <a:xfrm>
            <a:off x="250825" y="2133600"/>
            <a:ext cx="8642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AU" altLang="en-US" sz="4000" b="1"/>
              <a:t>Precipitation efficiency vs altitude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65138" y="-23813"/>
            <a:ext cx="8229600" cy="762001"/>
          </a:xfrm>
          <a:prstGeom prst="rect">
            <a:avLst/>
          </a:prstGeom>
        </p:spPr>
        <p:txBody>
          <a:bodyPr/>
          <a:lstStyle/>
          <a:p>
            <a:pPr algn="ctr" eaLnBrk="1" hangingPunct="1">
              <a:defRPr/>
            </a:pPr>
            <a:r>
              <a:rPr lang="en-US" sz="2800" b="1" dirty="0">
                <a:latin typeface="+mj-lt"/>
                <a:ea typeface="+mj-ea"/>
                <a:cs typeface="+mj-cs"/>
              </a:rPr>
              <a:t>Precipitation Efficiency (</a:t>
            </a:r>
            <a:r>
              <a:rPr lang="en-US" sz="3600" b="1" dirty="0">
                <a:latin typeface="Symbol" pitchFamily="18" charset="2"/>
                <a:ea typeface="+mj-ea"/>
                <a:cs typeface="+mj-cs"/>
              </a:rPr>
              <a:t>e</a:t>
            </a:r>
            <a:r>
              <a:rPr lang="en-US" sz="2800" b="1" baseline="-25000" dirty="0">
                <a:latin typeface="+mj-lt"/>
                <a:ea typeface="+mj-ea"/>
                <a:cs typeface="+mj-cs"/>
              </a:rPr>
              <a:t>p</a:t>
            </a:r>
            <a:r>
              <a:rPr lang="en-US" sz="2800" b="1" dirty="0">
                <a:latin typeface="+mj-lt"/>
                <a:ea typeface="+mj-ea"/>
                <a:cs typeface="+mj-cs"/>
              </a:rPr>
              <a:t>) vs. Cloud Height</a:t>
            </a:r>
          </a:p>
        </p:txBody>
      </p:sp>
      <p:sp>
        <p:nvSpPr>
          <p:cNvPr id="3" name="Rectangle 3"/>
          <p:cNvSpPr txBox="1">
            <a:spLocks noChangeArrowheads="1"/>
          </p:cNvSpPr>
          <p:nvPr/>
        </p:nvSpPr>
        <p:spPr>
          <a:xfrm>
            <a:off x="819150" y="1630363"/>
            <a:ext cx="7766050" cy="3944937"/>
          </a:xfrm>
          <a:prstGeom prst="rect">
            <a:avLst/>
          </a:prstGeom>
        </p:spPr>
        <p:txBody>
          <a:bodyPr/>
          <a:lstStyle/>
          <a:p>
            <a:pPr marL="342900" indent="-342900" eaLnBrk="1" hangingPunct="1">
              <a:spcBef>
                <a:spcPct val="20000"/>
              </a:spcBef>
              <a:defRPr/>
            </a:pPr>
            <a:r>
              <a:rPr lang="en-US" sz="3200" dirty="0">
                <a:latin typeface="+mn-lt"/>
                <a:cs typeface="+mn-cs"/>
              </a:rPr>
              <a:t> </a:t>
            </a:r>
          </a:p>
        </p:txBody>
      </p:sp>
      <p:sp>
        <p:nvSpPr>
          <p:cNvPr id="114692" name="Line 5"/>
          <p:cNvSpPr>
            <a:spLocks noChangeShapeType="1"/>
          </p:cNvSpPr>
          <p:nvPr/>
        </p:nvSpPr>
        <p:spPr bwMode="auto">
          <a:xfrm flipV="1">
            <a:off x="900113" y="5821363"/>
            <a:ext cx="7867650" cy="285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693" name="Line 43"/>
          <p:cNvSpPr>
            <a:spLocks noChangeShapeType="1"/>
          </p:cNvSpPr>
          <p:nvPr/>
        </p:nvSpPr>
        <p:spPr bwMode="auto">
          <a:xfrm>
            <a:off x="7239000" y="2130425"/>
            <a:ext cx="12700" cy="3732213"/>
          </a:xfrm>
          <a:prstGeom prst="line">
            <a:avLst/>
          </a:prstGeom>
          <a:noFill/>
          <a:ln w="9525">
            <a:solidFill>
              <a:srgbClr val="46A1A8"/>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694" name="Freeform 44"/>
          <p:cNvSpPr>
            <a:spLocks/>
          </p:cNvSpPr>
          <p:nvPr/>
        </p:nvSpPr>
        <p:spPr bwMode="auto">
          <a:xfrm>
            <a:off x="7897813" y="2363788"/>
            <a:ext cx="179387" cy="3486150"/>
          </a:xfrm>
          <a:custGeom>
            <a:avLst/>
            <a:gdLst>
              <a:gd name="T0" fmla="*/ 2147483646 w 120"/>
              <a:gd name="T1" fmla="*/ 0 h 2520"/>
              <a:gd name="T2" fmla="*/ 2147483646 w 120"/>
              <a:gd name="T3" fmla="*/ 2147483646 h 2520"/>
              <a:gd name="T4" fmla="*/ 0 w 120"/>
              <a:gd name="T5" fmla="*/ 2147483646 h 2520"/>
              <a:gd name="T6" fmla="*/ 2147483646 w 120"/>
              <a:gd name="T7" fmla="*/ 2147483646 h 2520"/>
              <a:gd name="T8" fmla="*/ 2147483646 w 120"/>
              <a:gd name="T9" fmla="*/ 2147483646 h 2520"/>
              <a:gd name="T10" fmla="*/ 2147483646 w 120"/>
              <a:gd name="T11" fmla="*/ 2147483646 h 2520"/>
              <a:gd name="T12" fmla="*/ 0 60000 65536"/>
              <a:gd name="T13" fmla="*/ 0 60000 65536"/>
              <a:gd name="T14" fmla="*/ 0 60000 65536"/>
              <a:gd name="T15" fmla="*/ 0 60000 65536"/>
              <a:gd name="T16" fmla="*/ 0 60000 65536"/>
              <a:gd name="T17" fmla="*/ 0 60000 65536"/>
              <a:gd name="T18" fmla="*/ 0 w 120"/>
              <a:gd name="T19" fmla="*/ 0 h 2520"/>
              <a:gd name="T20" fmla="*/ 120 w 120"/>
              <a:gd name="T21" fmla="*/ 2520 h 2520"/>
            </a:gdLst>
            <a:ahLst/>
            <a:cxnLst>
              <a:cxn ang="T12">
                <a:pos x="T0" y="T1"/>
              </a:cxn>
              <a:cxn ang="T13">
                <a:pos x="T2" y="T3"/>
              </a:cxn>
              <a:cxn ang="T14">
                <a:pos x="T4" y="T5"/>
              </a:cxn>
              <a:cxn ang="T15">
                <a:pos x="T6" y="T7"/>
              </a:cxn>
              <a:cxn ang="T16">
                <a:pos x="T8" y="T9"/>
              </a:cxn>
              <a:cxn ang="T17">
                <a:pos x="T10" y="T11"/>
              </a:cxn>
            </a:cxnLst>
            <a:rect l="T18" t="T19" r="T20" b="T21"/>
            <a:pathLst>
              <a:path w="120" h="2520">
                <a:moveTo>
                  <a:pt x="64" y="0"/>
                </a:moveTo>
                <a:lnTo>
                  <a:pt x="56" y="576"/>
                </a:lnTo>
                <a:lnTo>
                  <a:pt x="0" y="1096"/>
                </a:lnTo>
                <a:lnTo>
                  <a:pt x="8" y="1640"/>
                </a:lnTo>
                <a:lnTo>
                  <a:pt x="120" y="2376"/>
                </a:lnTo>
                <a:lnTo>
                  <a:pt x="120" y="2520"/>
                </a:lnTo>
              </a:path>
            </a:pathLst>
          </a:custGeom>
          <a:noFill/>
          <a:ln w="9525">
            <a:solidFill>
              <a:srgbClr val="46A1A8"/>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695" name="Freeform 46"/>
          <p:cNvSpPr>
            <a:spLocks/>
          </p:cNvSpPr>
          <p:nvPr/>
        </p:nvSpPr>
        <p:spPr bwMode="auto">
          <a:xfrm>
            <a:off x="5470525" y="2081213"/>
            <a:ext cx="1641475" cy="3394075"/>
          </a:xfrm>
          <a:custGeom>
            <a:avLst/>
            <a:gdLst>
              <a:gd name="T0" fmla="*/ 2147483646 w 1096"/>
              <a:gd name="T1" fmla="*/ 2147483646 h 2608"/>
              <a:gd name="T2" fmla="*/ 2147483646 w 1096"/>
              <a:gd name="T3" fmla="*/ 2147483646 h 2608"/>
              <a:gd name="T4" fmla="*/ 2147483646 w 1096"/>
              <a:gd name="T5" fmla="*/ 2147483646 h 2608"/>
              <a:gd name="T6" fmla="*/ 2147483646 w 1096"/>
              <a:gd name="T7" fmla="*/ 2147483646 h 2608"/>
              <a:gd name="T8" fmla="*/ 2147483646 w 1096"/>
              <a:gd name="T9" fmla="*/ 2147483646 h 2608"/>
              <a:gd name="T10" fmla="*/ 2147483646 w 1096"/>
              <a:gd name="T11" fmla="*/ 2147483646 h 2608"/>
              <a:gd name="T12" fmla="*/ 2147483646 w 1096"/>
              <a:gd name="T13" fmla="*/ 2147483646 h 2608"/>
              <a:gd name="T14" fmla="*/ 2147483646 w 1096"/>
              <a:gd name="T15" fmla="*/ 2147483646 h 2608"/>
              <a:gd name="T16" fmla="*/ 2147483646 w 1096"/>
              <a:gd name="T17" fmla="*/ 2147483646 h 2608"/>
              <a:gd name="T18" fmla="*/ 2147483646 w 1096"/>
              <a:gd name="T19" fmla="*/ 2147483646 h 2608"/>
              <a:gd name="T20" fmla="*/ 2147483646 w 1096"/>
              <a:gd name="T21" fmla="*/ 2147483646 h 2608"/>
              <a:gd name="T22" fmla="*/ 2147483646 w 1096"/>
              <a:gd name="T23" fmla="*/ 2147483646 h 2608"/>
              <a:gd name="T24" fmla="*/ 2147483646 w 1096"/>
              <a:gd name="T25" fmla="*/ 2147483646 h 2608"/>
              <a:gd name="T26" fmla="*/ 2147483646 w 1096"/>
              <a:gd name="T27" fmla="*/ 2147483646 h 2608"/>
              <a:gd name="T28" fmla="*/ 2147483646 w 1096"/>
              <a:gd name="T29" fmla="*/ 2147483646 h 2608"/>
              <a:gd name="T30" fmla="*/ 2147483646 w 1096"/>
              <a:gd name="T31" fmla="*/ 2147483646 h 2608"/>
              <a:gd name="T32" fmla="*/ 2147483646 w 1096"/>
              <a:gd name="T33" fmla="*/ 2147483646 h 2608"/>
              <a:gd name="T34" fmla="*/ 2147483646 w 1096"/>
              <a:gd name="T35" fmla="*/ 2147483646 h 2608"/>
              <a:gd name="T36" fmla="*/ 2147483646 w 1096"/>
              <a:gd name="T37" fmla="*/ 2147483646 h 2608"/>
              <a:gd name="T38" fmla="*/ 2147483646 w 1096"/>
              <a:gd name="T39" fmla="*/ 2147483646 h 2608"/>
              <a:gd name="T40" fmla="*/ 2147483646 w 1096"/>
              <a:gd name="T41" fmla="*/ 2147483646 h 2608"/>
              <a:gd name="T42" fmla="*/ 2147483646 w 1096"/>
              <a:gd name="T43" fmla="*/ 2147483646 h 2608"/>
              <a:gd name="T44" fmla="*/ 2147483646 w 1096"/>
              <a:gd name="T45" fmla="*/ 2147483646 h 2608"/>
              <a:gd name="T46" fmla="*/ 2147483646 w 1096"/>
              <a:gd name="T47" fmla="*/ 2147483646 h 2608"/>
              <a:gd name="T48" fmla="*/ 2147483646 w 1096"/>
              <a:gd name="T49" fmla="*/ 2147483646 h 2608"/>
              <a:gd name="T50" fmla="*/ 2147483646 w 1096"/>
              <a:gd name="T51" fmla="*/ 2147483646 h 2608"/>
              <a:gd name="T52" fmla="*/ 2147483646 w 1096"/>
              <a:gd name="T53" fmla="*/ 2147483646 h 2608"/>
              <a:gd name="T54" fmla="*/ 2147483646 w 1096"/>
              <a:gd name="T55" fmla="*/ 2147483646 h 2608"/>
              <a:gd name="T56" fmla="*/ 2147483646 w 1096"/>
              <a:gd name="T57" fmla="*/ 2147483646 h 2608"/>
              <a:gd name="T58" fmla="*/ 2147483646 w 1096"/>
              <a:gd name="T59" fmla="*/ 2147483646 h 2608"/>
              <a:gd name="T60" fmla="*/ 2147483646 w 1096"/>
              <a:gd name="T61" fmla="*/ 2147483646 h 2608"/>
              <a:gd name="T62" fmla="*/ 2147483646 w 1096"/>
              <a:gd name="T63" fmla="*/ 2147483646 h 2608"/>
              <a:gd name="T64" fmla="*/ 2147483646 w 1096"/>
              <a:gd name="T65" fmla="*/ 2147483646 h 2608"/>
              <a:gd name="T66" fmla="*/ 2147483646 w 1096"/>
              <a:gd name="T67" fmla="*/ 2147483646 h 2608"/>
              <a:gd name="T68" fmla="*/ 2147483646 w 1096"/>
              <a:gd name="T69" fmla="*/ 2147483646 h 26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6"/>
              <a:gd name="T106" fmla="*/ 0 h 2608"/>
              <a:gd name="T107" fmla="*/ 1096 w 1096"/>
              <a:gd name="T108" fmla="*/ 2608 h 26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6" h="2608">
                <a:moveTo>
                  <a:pt x="320" y="2608"/>
                </a:moveTo>
                <a:lnTo>
                  <a:pt x="296" y="2464"/>
                </a:lnTo>
                <a:lnTo>
                  <a:pt x="328" y="2352"/>
                </a:lnTo>
                <a:lnTo>
                  <a:pt x="280" y="2224"/>
                </a:lnTo>
                <a:lnTo>
                  <a:pt x="264" y="2128"/>
                </a:lnTo>
                <a:lnTo>
                  <a:pt x="288" y="2048"/>
                </a:lnTo>
                <a:lnTo>
                  <a:pt x="280" y="1952"/>
                </a:lnTo>
                <a:lnTo>
                  <a:pt x="200" y="1832"/>
                </a:lnTo>
                <a:lnTo>
                  <a:pt x="232" y="1680"/>
                </a:lnTo>
                <a:lnTo>
                  <a:pt x="256" y="1576"/>
                </a:lnTo>
                <a:lnTo>
                  <a:pt x="216" y="1496"/>
                </a:lnTo>
                <a:lnTo>
                  <a:pt x="152" y="1384"/>
                </a:lnTo>
                <a:lnTo>
                  <a:pt x="168" y="1312"/>
                </a:lnTo>
                <a:lnTo>
                  <a:pt x="232" y="1272"/>
                </a:lnTo>
                <a:lnTo>
                  <a:pt x="136" y="1152"/>
                </a:lnTo>
                <a:lnTo>
                  <a:pt x="120" y="1064"/>
                </a:lnTo>
                <a:lnTo>
                  <a:pt x="152" y="1008"/>
                </a:lnTo>
                <a:lnTo>
                  <a:pt x="144" y="920"/>
                </a:lnTo>
                <a:lnTo>
                  <a:pt x="104" y="880"/>
                </a:lnTo>
                <a:lnTo>
                  <a:pt x="88" y="744"/>
                </a:lnTo>
                <a:lnTo>
                  <a:pt x="104" y="688"/>
                </a:lnTo>
                <a:lnTo>
                  <a:pt x="152" y="600"/>
                </a:lnTo>
                <a:lnTo>
                  <a:pt x="128" y="496"/>
                </a:lnTo>
                <a:lnTo>
                  <a:pt x="128" y="408"/>
                </a:lnTo>
                <a:lnTo>
                  <a:pt x="64" y="344"/>
                </a:lnTo>
                <a:lnTo>
                  <a:pt x="80" y="200"/>
                </a:lnTo>
                <a:lnTo>
                  <a:pt x="0" y="144"/>
                </a:lnTo>
                <a:lnTo>
                  <a:pt x="64" y="16"/>
                </a:lnTo>
                <a:lnTo>
                  <a:pt x="160" y="8"/>
                </a:lnTo>
                <a:lnTo>
                  <a:pt x="400" y="8"/>
                </a:lnTo>
                <a:lnTo>
                  <a:pt x="576" y="8"/>
                </a:lnTo>
                <a:lnTo>
                  <a:pt x="824" y="8"/>
                </a:lnTo>
                <a:lnTo>
                  <a:pt x="968" y="0"/>
                </a:lnTo>
                <a:lnTo>
                  <a:pt x="1096" y="40"/>
                </a:lnTo>
                <a:lnTo>
                  <a:pt x="992" y="112"/>
                </a:lnTo>
                <a:lnTo>
                  <a:pt x="848" y="136"/>
                </a:lnTo>
                <a:lnTo>
                  <a:pt x="768" y="184"/>
                </a:lnTo>
                <a:lnTo>
                  <a:pt x="720" y="280"/>
                </a:lnTo>
                <a:lnTo>
                  <a:pt x="744" y="344"/>
                </a:lnTo>
                <a:lnTo>
                  <a:pt x="672" y="472"/>
                </a:lnTo>
                <a:lnTo>
                  <a:pt x="760" y="528"/>
                </a:lnTo>
                <a:lnTo>
                  <a:pt x="704" y="584"/>
                </a:lnTo>
                <a:lnTo>
                  <a:pt x="672" y="656"/>
                </a:lnTo>
                <a:lnTo>
                  <a:pt x="760" y="712"/>
                </a:lnTo>
                <a:lnTo>
                  <a:pt x="744" y="816"/>
                </a:lnTo>
                <a:lnTo>
                  <a:pt x="664" y="912"/>
                </a:lnTo>
                <a:lnTo>
                  <a:pt x="624" y="936"/>
                </a:lnTo>
                <a:lnTo>
                  <a:pt x="672" y="992"/>
                </a:lnTo>
                <a:lnTo>
                  <a:pt x="704" y="1064"/>
                </a:lnTo>
                <a:lnTo>
                  <a:pt x="712" y="1152"/>
                </a:lnTo>
                <a:lnTo>
                  <a:pt x="640" y="1232"/>
                </a:lnTo>
                <a:lnTo>
                  <a:pt x="624" y="1344"/>
                </a:lnTo>
                <a:lnTo>
                  <a:pt x="632" y="1392"/>
                </a:lnTo>
                <a:lnTo>
                  <a:pt x="648" y="1448"/>
                </a:lnTo>
                <a:lnTo>
                  <a:pt x="608" y="1528"/>
                </a:lnTo>
                <a:lnTo>
                  <a:pt x="560" y="1664"/>
                </a:lnTo>
                <a:lnTo>
                  <a:pt x="584" y="1728"/>
                </a:lnTo>
                <a:lnTo>
                  <a:pt x="608" y="1816"/>
                </a:lnTo>
                <a:lnTo>
                  <a:pt x="560" y="1888"/>
                </a:lnTo>
                <a:lnTo>
                  <a:pt x="520" y="1968"/>
                </a:lnTo>
                <a:lnTo>
                  <a:pt x="528" y="2016"/>
                </a:lnTo>
                <a:lnTo>
                  <a:pt x="536" y="2064"/>
                </a:lnTo>
                <a:lnTo>
                  <a:pt x="552" y="2200"/>
                </a:lnTo>
                <a:lnTo>
                  <a:pt x="552" y="2280"/>
                </a:lnTo>
                <a:lnTo>
                  <a:pt x="512" y="2320"/>
                </a:lnTo>
                <a:lnTo>
                  <a:pt x="504" y="2376"/>
                </a:lnTo>
                <a:lnTo>
                  <a:pt x="528" y="2488"/>
                </a:lnTo>
                <a:lnTo>
                  <a:pt x="576" y="2600"/>
                </a:lnTo>
                <a:lnTo>
                  <a:pt x="584" y="2592"/>
                </a:lnTo>
                <a:lnTo>
                  <a:pt x="528" y="2600"/>
                </a:lnTo>
              </a:path>
            </a:pathLst>
          </a:custGeom>
          <a:solidFill>
            <a:srgbClr val="BBE0E3">
              <a:alpha val="21960"/>
            </a:srgbClr>
          </a:solidFill>
          <a:ln w="9525">
            <a:solidFill>
              <a:srgbClr val="46A1A8">
                <a:alpha val="32941"/>
              </a:srgbClr>
            </a:solidFill>
            <a:round/>
            <a:headEnd/>
            <a:tailEnd/>
          </a:ln>
        </p:spPr>
        <p:txBody>
          <a:bodyPr/>
          <a:lstStyle/>
          <a:p>
            <a:endParaRPr lang="en-AU"/>
          </a:p>
        </p:txBody>
      </p:sp>
      <p:sp>
        <p:nvSpPr>
          <p:cNvPr id="114696" name="Freeform 47"/>
          <p:cNvSpPr>
            <a:spLocks/>
          </p:cNvSpPr>
          <p:nvPr/>
        </p:nvSpPr>
        <p:spPr bwMode="auto">
          <a:xfrm>
            <a:off x="5972175" y="5046663"/>
            <a:ext cx="276225" cy="122237"/>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697" name="Freeform 48"/>
          <p:cNvSpPr>
            <a:spLocks/>
          </p:cNvSpPr>
          <p:nvPr/>
        </p:nvSpPr>
        <p:spPr bwMode="auto">
          <a:xfrm>
            <a:off x="5667375" y="29718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698" name="Freeform 49"/>
          <p:cNvSpPr>
            <a:spLocks/>
          </p:cNvSpPr>
          <p:nvPr/>
        </p:nvSpPr>
        <p:spPr bwMode="auto">
          <a:xfrm>
            <a:off x="5688013" y="2797175"/>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699" name="Freeform 50"/>
          <p:cNvSpPr>
            <a:spLocks/>
          </p:cNvSpPr>
          <p:nvPr/>
        </p:nvSpPr>
        <p:spPr bwMode="auto">
          <a:xfrm>
            <a:off x="5692775" y="25400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0" name="Freeform 51"/>
          <p:cNvSpPr>
            <a:spLocks/>
          </p:cNvSpPr>
          <p:nvPr/>
        </p:nvSpPr>
        <p:spPr bwMode="auto">
          <a:xfrm>
            <a:off x="5591175" y="23368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1" name="Freeform 52"/>
          <p:cNvSpPr>
            <a:spLocks/>
          </p:cNvSpPr>
          <p:nvPr/>
        </p:nvSpPr>
        <p:spPr bwMode="auto">
          <a:xfrm>
            <a:off x="5743575" y="33782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2" name="Freeform 53"/>
          <p:cNvSpPr>
            <a:spLocks/>
          </p:cNvSpPr>
          <p:nvPr/>
        </p:nvSpPr>
        <p:spPr bwMode="auto">
          <a:xfrm>
            <a:off x="5756275" y="37846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3" name="Freeform 54"/>
          <p:cNvSpPr>
            <a:spLocks/>
          </p:cNvSpPr>
          <p:nvPr/>
        </p:nvSpPr>
        <p:spPr bwMode="auto">
          <a:xfrm>
            <a:off x="6099175" y="33401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4" name="Freeform 55"/>
          <p:cNvSpPr>
            <a:spLocks/>
          </p:cNvSpPr>
          <p:nvPr/>
        </p:nvSpPr>
        <p:spPr bwMode="auto">
          <a:xfrm>
            <a:off x="6149975" y="28956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5" name="Freeform 56"/>
          <p:cNvSpPr>
            <a:spLocks/>
          </p:cNvSpPr>
          <p:nvPr/>
        </p:nvSpPr>
        <p:spPr bwMode="auto">
          <a:xfrm>
            <a:off x="5984875" y="40005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6" name="Freeform 57"/>
          <p:cNvSpPr>
            <a:spLocks/>
          </p:cNvSpPr>
          <p:nvPr/>
        </p:nvSpPr>
        <p:spPr bwMode="auto">
          <a:xfrm>
            <a:off x="5807075" y="43053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7" name="Freeform 58"/>
          <p:cNvSpPr>
            <a:spLocks/>
          </p:cNvSpPr>
          <p:nvPr/>
        </p:nvSpPr>
        <p:spPr bwMode="auto">
          <a:xfrm>
            <a:off x="5964238" y="536575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8" name="Freeform 59"/>
          <p:cNvSpPr>
            <a:spLocks/>
          </p:cNvSpPr>
          <p:nvPr/>
        </p:nvSpPr>
        <p:spPr bwMode="auto">
          <a:xfrm>
            <a:off x="6149975" y="26670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09" name="Freeform 60"/>
          <p:cNvSpPr>
            <a:spLocks/>
          </p:cNvSpPr>
          <p:nvPr/>
        </p:nvSpPr>
        <p:spPr bwMode="auto">
          <a:xfrm>
            <a:off x="6022975" y="24130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10" name="Freeform 61"/>
          <p:cNvSpPr>
            <a:spLocks/>
          </p:cNvSpPr>
          <p:nvPr/>
        </p:nvSpPr>
        <p:spPr bwMode="auto">
          <a:xfrm>
            <a:off x="5870575" y="47117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11" name="Freeform 63"/>
          <p:cNvSpPr>
            <a:spLocks/>
          </p:cNvSpPr>
          <p:nvPr/>
        </p:nvSpPr>
        <p:spPr bwMode="auto">
          <a:xfrm>
            <a:off x="6061075" y="37592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12" name="Freeform 66"/>
          <p:cNvSpPr>
            <a:spLocks/>
          </p:cNvSpPr>
          <p:nvPr/>
        </p:nvSpPr>
        <p:spPr bwMode="auto">
          <a:xfrm>
            <a:off x="6099175" y="31242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13" name="Freeform 69"/>
          <p:cNvSpPr>
            <a:spLocks/>
          </p:cNvSpPr>
          <p:nvPr/>
        </p:nvSpPr>
        <p:spPr bwMode="auto">
          <a:xfrm>
            <a:off x="6226175" y="22479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14" name="Text Box 72"/>
          <p:cNvSpPr txBox="1">
            <a:spLocks noChangeArrowheads="1"/>
          </p:cNvSpPr>
          <p:nvPr/>
        </p:nvSpPr>
        <p:spPr bwMode="auto">
          <a:xfrm>
            <a:off x="7464425" y="5059363"/>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RH</a:t>
            </a:r>
          </a:p>
        </p:txBody>
      </p:sp>
      <p:sp>
        <p:nvSpPr>
          <p:cNvPr id="24603" name="Text Box 75"/>
          <p:cNvSpPr txBox="1">
            <a:spLocks noChangeArrowheads="1"/>
          </p:cNvSpPr>
          <p:nvPr/>
        </p:nvSpPr>
        <p:spPr bwMode="auto">
          <a:xfrm>
            <a:off x="5670550" y="1316038"/>
            <a:ext cx="104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latin typeface="Symbol" panose="05050102010706020507" pitchFamily="18" charset="2"/>
              </a:rPr>
              <a:t>e</a:t>
            </a:r>
            <a:r>
              <a:rPr lang="en-US" altLang="en-US" sz="2000" b="1" baseline="-25000">
                <a:latin typeface="Arial" panose="020B0604020202020204" pitchFamily="34" charset="0"/>
              </a:rPr>
              <a:t>p</a:t>
            </a:r>
            <a:r>
              <a:rPr lang="en-US" altLang="en-US" sz="2000">
                <a:latin typeface="Arial" panose="020B0604020202020204" pitchFamily="34" charset="0"/>
              </a:rPr>
              <a:t> = 1</a:t>
            </a:r>
          </a:p>
        </p:txBody>
      </p:sp>
      <p:sp>
        <p:nvSpPr>
          <p:cNvPr id="114716" name="Line 76"/>
          <p:cNvSpPr>
            <a:spLocks noChangeShapeType="1"/>
          </p:cNvSpPr>
          <p:nvPr/>
        </p:nvSpPr>
        <p:spPr bwMode="auto">
          <a:xfrm>
            <a:off x="903288" y="2133600"/>
            <a:ext cx="7921625" cy="1588"/>
          </a:xfrm>
          <a:prstGeom prst="line">
            <a:avLst/>
          </a:prstGeom>
          <a:noFill/>
          <a:ln w="19050">
            <a:solidFill>
              <a:srgbClr val="FF9933"/>
            </a:solidFill>
            <a:prstDash val="lgDash"/>
            <a:round/>
            <a:headEnd/>
            <a:tailEnd/>
          </a:ln>
          <a:extLst>
            <a:ext uri="{909E8E84-426E-40DD-AFC4-6F175D3DCCD1}">
              <a14:hiddenFill xmlns:a14="http://schemas.microsoft.com/office/drawing/2010/main">
                <a:noFill/>
              </a14:hiddenFill>
            </a:ext>
          </a:extLst>
        </p:spPr>
        <p:txBody>
          <a:bodyPr/>
          <a:lstStyle/>
          <a:p>
            <a:endParaRPr lang="en-AU"/>
          </a:p>
        </p:txBody>
      </p:sp>
      <p:sp>
        <p:nvSpPr>
          <p:cNvPr id="114717" name="Line 4"/>
          <p:cNvSpPr>
            <a:spLocks noChangeShapeType="1"/>
          </p:cNvSpPr>
          <p:nvPr/>
        </p:nvSpPr>
        <p:spPr bwMode="auto">
          <a:xfrm flipH="1">
            <a:off x="881063" y="1812925"/>
            <a:ext cx="1587" cy="4051300"/>
          </a:xfrm>
          <a:prstGeom prst="line">
            <a:avLst/>
          </a:prstGeom>
          <a:noFill/>
          <a:ln w="28575">
            <a:solidFill>
              <a:srgbClr val="46A1A8">
                <a:alpha val="72940"/>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18" name="Line 14"/>
          <p:cNvSpPr>
            <a:spLocks noChangeShapeType="1"/>
          </p:cNvSpPr>
          <p:nvPr/>
        </p:nvSpPr>
        <p:spPr bwMode="auto">
          <a:xfrm>
            <a:off x="1812925" y="2624138"/>
            <a:ext cx="1588" cy="3254375"/>
          </a:xfrm>
          <a:prstGeom prst="line">
            <a:avLst/>
          </a:prstGeom>
          <a:noFill/>
          <a:ln w="9525">
            <a:solidFill>
              <a:srgbClr val="46A1A8">
                <a:alpha val="72940"/>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19" name="Freeform 15"/>
          <p:cNvSpPr>
            <a:spLocks/>
          </p:cNvSpPr>
          <p:nvPr/>
        </p:nvSpPr>
        <p:spPr bwMode="auto">
          <a:xfrm>
            <a:off x="1971675" y="2636838"/>
            <a:ext cx="427038" cy="3214687"/>
          </a:xfrm>
          <a:custGeom>
            <a:avLst/>
            <a:gdLst>
              <a:gd name="T0" fmla="*/ 0 w 285"/>
              <a:gd name="T1" fmla="*/ 0 h 2323"/>
              <a:gd name="T2" fmla="*/ 2147483646 w 285"/>
              <a:gd name="T3" fmla="*/ 2147483646 h 2323"/>
              <a:gd name="T4" fmla="*/ 2147483646 w 285"/>
              <a:gd name="T5" fmla="*/ 2147483646 h 2323"/>
              <a:gd name="T6" fmla="*/ 2147483646 w 285"/>
              <a:gd name="T7" fmla="*/ 2147483646 h 2323"/>
              <a:gd name="T8" fmla="*/ 2147483646 w 285"/>
              <a:gd name="T9" fmla="*/ 2147483646 h 2323"/>
              <a:gd name="T10" fmla="*/ 2147483646 w 285"/>
              <a:gd name="T11" fmla="*/ 2147483646 h 2323"/>
              <a:gd name="T12" fmla="*/ 2147483646 w 285"/>
              <a:gd name="T13" fmla="*/ 2147483646 h 2323"/>
              <a:gd name="T14" fmla="*/ 2147483646 w 285"/>
              <a:gd name="T15" fmla="*/ 2147483646 h 2323"/>
              <a:gd name="T16" fmla="*/ 2147483646 w 285"/>
              <a:gd name="T17" fmla="*/ 2147483646 h 2323"/>
              <a:gd name="T18" fmla="*/ 2147483646 w 285"/>
              <a:gd name="T19" fmla="*/ 2147483646 h 2323"/>
              <a:gd name="T20" fmla="*/ 2147483646 w 285"/>
              <a:gd name="T21" fmla="*/ 2147483646 h 2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323"/>
              <a:gd name="T35" fmla="*/ 285 w 285"/>
              <a:gd name="T36" fmla="*/ 2323 h 23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323">
                <a:moveTo>
                  <a:pt x="0" y="0"/>
                </a:moveTo>
                <a:cubicBezTo>
                  <a:pt x="2" y="83"/>
                  <a:pt x="4" y="167"/>
                  <a:pt x="6" y="276"/>
                </a:cubicBezTo>
                <a:cubicBezTo>
                  <a:pt x="8" y="385"/>
                  <a:pt x="10" y="521"/>
                  <a:pt x="12" y="654"/>
                </a:cubicBezTo>
                <a:cubicBezTo>
                  <a:pt x="14" y="787"/>
                  <a:pt x="15" y="955"/>
                  <a:pt x="18" y="1074"/>
                </a:cubicBezTo>
                <a:cubicBezTo>
                  <a:pt x="21" y="1193"/>
                  <a:pt x="26" y="1271"/>
                  <a:pt x="30" y="1368"/>
                </a:cubicBezTo>
                <a:cubicBezTo>
                  <a:pt x="34" y="1465"/>
                  <a:pt x="25" y="1597"/>
                  <a:pt x="42" y="1656"/>
                </a:cubicBezTo>
                <a:cubicBezTo>
                  <a:pt x="59" y="1715"/>
                  <a:pt x="104" y="1699"/>
                  <a:pt x="132" y="1722"/>
                </a:cubicBezTo>
                <a:cubicBezTo>
                  <a:pt x="160" y="1745"/>
                  <a:pt x="189" y="1744"/>
                  <a:pt x="210" y="1794"/>
                </a:cubicBezTo>
                <a:cubicBezTo>
                  <a:pt x="231" y="1844"/>
                  <a:pt x="249" y="1948"/>
                  <a:pt x="258" y="2022"/>
                </a:cubicBezTo>
                <a:cubicBezTo>
                  <a:pt x="267" y="2096"/>
                  <a:pt x="262" y="2189"/>
                  <a:pt x="264" y="2238"/>
                </a:cubicBezTo>
                <a:cubicBezTo>
                  <a:pt x="266" y="2287"/>
                  <a:pt x="285" y="2323"/>
                  <a:pt x="270" y="2316"/>
                </a:cubicBezTo>
              </a:path>
            </a:pathLst>
          </a:custGeom>
          <a:noFill/>
          <a:ln w="9525">
            <a:solidFill>
              <a:srgbClr val="46A1A8">
                <a:alpha val="72940"/>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20" name="Text Box 70"/>
          <p:cNvSpPr txBox="1">
            <a:spLocks noChangeArrowheads="1"/>
          </p:cNvSpPr>
          <p:nvPr/>
        </p:nvSpPr>
        <p:spPr bwMode="auto">
          <a:xfrm>
            <a:off x="1892300" y="4970463"/>
            <a:ext cx="8509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a:latin typeface="Arial" panose="020B0604020202020204" pitchFamily="34" charset="0"/>
              </a:rPr>
              <a:t>Relative Humidity (RH)</a:t>
            </a:r>
          </a:p>
        </p:txBody>
      </p:sp>
      <p:sp>
        <p:nvSpPr>
          <p:cNvPr id="24609" name="Text Box 73"/>
          <p:cNvSpPr txBox="1">
            <a:spLocks noChangeArrowheads="1"/>
          </p:cNvSpPr>
          <p:nvPr/>
        </p:nvSpPr>
        <p:spPr bwMode="auto">
          <a:xfrm>
            <a:off x="765175" y="1316038"/>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latin typeface="Symbol" panose="05050102010706020507" pitchFamily="18" charset="2"/>
              </a:rPr>
              <a:t>e</a:t>
            </a:r>
            <a:r>
              <a:rPr lang="en-US" altLang="en-US" sz="2000" b="1" baseline="-25000">
                <a:latin typeface="Arial" panose="020B0604020202020204" pitchFamily="34" charset="0"/>
              </a:rPr>
              <a:t>p</a:t>
            </a:r>
            <a:r>
              <a:rPr lang="en-US" altLang="en-US" sz="2000">
                <a:latin typeface="Symbol" panose="05050102010706020507" pitchFamily="18" charset="2"/>
              </a:rPr>
              <a:t> </a:t>
            </a:r>
            <a:r>
              <a:rPr lang="en-US" altLang="en-US" sz="2000">
                <a:latin typeface="Arial" panose="020B0604020202020204" pitchFamily="34" charset="0"/>
              </a:rPr>
              <a:t>= 0</a:t>
            </a:r>
          </a:p>
        </p:txBody>
      </p:sp>
      <p:grpSp>
        <p:nvGrpSpPr>
          <p:cNvPr id="114722" name="Group 112"/>
          <p:cNvGrpSpPr>
            <a:grpSpLocks/>
          </p:cNvGrpSpPr>
          <p:nvPr/>
        </p:nvGrpSpPr>
        <p:grpSpPr bwMode="auto">
          <a:xfrm>
            <a:off x="962025" y="4659313"/>
            <a:ext cx="519113" cy="898525"/>
            <a:chOff x="606" y="2935"/>
            <a:chExt cx="327" cy="638"/>
          </a:xfrm>
        </p:grpSpPr>
        <p:grpSp>
          <p:nvGrpSpPr>
            <p:cNvPr id="114770" name="Group 16"/>
            <p:cNvGrpSpPr>
              <a:grpSpLocks/>
            </p:cNvGrpSpPr>
            <p:nvPr/>
          </p:nvGrpSpPr>
          <p:grpSpPr bwMode="auto">
            <a:xfrm>
              <a:off x="608" y="2935"/>
              <a:ext cx="328" cy="620"/>
              <a:chOff x="650" y="3335"/>
              <a:chExt cx="347" cy="711"/>
            </a:xfrm>
          </p:grpSpPr>
          <p:sp>
            <p:nvSpPr>
              <p:cNvPr id="114772" name="Freeform 6"/>
              <p:cNvSpPr>
                <a:spLocks/>
              </p:cNvSpPr>
              <p:nvPr/>
            </p:nvSpPr>
            <p:spPr bwMode="auto">
              <a:xfrm>
                <a:off x="650" y="3359"/>
                <a:ext cx="164" cy="682"/>
              </a:xfrm>
              <a:custGeom>
                <a:avLst/>
                <a:gdLst>
                  <a:gd name="T0" fmla="*/ 164 w 164"/>
                  <a:gd name="T1" fmla="*/ 24 h 682"/>
                  <a:gd name="T2" fmla="*/ 45 w 164"/>
                  <a:gd name="T3" fmla="*/ 51 h 682"/>
                  <a:gd name="T4" fmla="*/ 54 w 164"/>
                  <a:gd name="T5" fmla="*/ 124 h 682"/>
                  <a:gd name="T6" fmla="*/ 63 w 164"/>
                  <a:gd name="T7" fmla="*/ 207 h 682"/>
                  <a:gd name="T8" fmla="*/ 72 w 164"/>
                  <a:gd name="T9" fmla="*/ 316 h 682"/>
                  <a:gd name="T10" fmla="*/ 109 w 164"/>
                  <a:gd name="T11" fmla="*/ 490 h 682"/>
                  <a:gd name="T12" fmla="*/ 63 w 164"/>
                  <a:gd name="T13" fmla="*/ 591 h 682"/>
                  <a:gd name="T14" fmla="*/ 79 w 164"/>
                  <a:gd name="T15" fmla="*/ 673 h 682"/>
                  <a:gd name="T16" fmla="*/ 72 w 164"/>
                  <a:gd name="T17" fmla="*/ 673 h 682"/>
                  <a:gd name="T18" fmla="*/ 72 w 164"/>
                  <a:gd name="T19" fmla="*/ 655 h 6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682"/>
                  <a:gd name="T32" fmla="*/ 164 w 164"/>
                  <a:gd name="T33" fmla="*/ 682 h 6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682">
                    <a:moveTo>
                      <a:pt x="164" y="24"/>
                    </a:moveTo>
                    <a:cubicBezTo>
                      <a:pt x="110" y="13"/>
                      <a:pt x="79" y="0"/>
                      <a:pt x="45" y="51"/>
                    </a:cubicBezTo>
                    <a:cubicBezTo>
                      <a:pt x="45" y="51"/>
                      <a:pt x="51" y="100"/>
                      <a:pt x="54" y="124"/>
                    </a:cubicBezTo>
                    <a:cubicBezTo>
                      <a:pt x="22" y="158"/>
                      <a:pt x="9" y="189"/>
                      <a:pt x="63" y="207"/>
                    </a:cubicBezTo>
                    <a:cubicBezTo>
                      <a:pt x="48" y="251"/>
                      <a:pt x="0" y="292"/>
                      <a:pt x="72" y="316"/>
                    </a:cubicBezTo>
                    <a:cubicBezTo>
                      <a:pt x="119" y="363"/>
                      <a:pt x="89" y="430"/>
                      <a:pt x="109" y="490"/>
                    </a:cubicBezTo>
                    <a:cubicBezTo>
                      <a:pt x="101" y="542"/>
                      <a:pt x="97" y="555"/>
                      <a:pt x="63" y="591"/>
                    </a:cubicBezTo>
                    <a:cubicBezTo>
                      <a:pt x="69" y="627"/>
                      <a:pt x="73" y="637"/>
                      <a:pt x="79" y="673"/>
                    </a:cubicBezTo>
                    <a:cubicBezTo>
                      <a:pt x="81" y="682"/>
                      <a:pt x="74" y="682"/>
                      <a:pt x="72" y="673"/>
                    </a:cubicBezTo>
                    <a:cubicBezTo>
                      <a:pt x="71" y="667"/>
                      <a:pt x="72" y="661"/>
                      <a:pt x="72" y="655"/>
                    </a:cubicBez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3" name="Freeform 7"/>
              <p:cNvSpPr>
                <a:spLocks/>
              </p:cNvSpPr>
              <p:nvPr/>
            </p:nvSpPr>
            <p:spPr bwMode="auto">
              <a:xfrm>
                <a:off x="795" y="3335"/>
                <a:ext cx="202" cy="711"/>
              </a:xfrm>
              <a:custGeom>
                <a:avLst/>
                <a:gdLst>
                  <a:gd name="T0" fmla="*/ 0 w 202"/>
                  <a:gd name="T1" fmla="*/ 39 h 711"/>
                  <a:gd name="T2" fmla="*/ 119 w 202"/>
                  <a:gd name="T3" fmla="*/ 20 h 711"/>
                  <a:gd name="T4" fmla="*/ 138 w 202"/>
                  <a:gd name="T5" fmla="*/ 2 h 711"/>
                  <a:gd name="T6" fmla="*/ 174 w 202"/>
                  <a:gd name="T7" fmla="*/ 11 h 711"/>
                  <a:gd name="T8" fmla="*/ 202 w 202"/>
                  <a:gd name="T9" fmla="*/ 112 h 711"/>
                  <a:gd name="T10" fmla="*/ 192 w 202"/>
                  <a:gd name="T11" fmla="*/ 148 h 711"/>
                  <a:gd name="T12" fmla="*/ 192 w 202"/>
                  <a:gd name="T13" fmla="*/ 194 h 711"/>
                  <a:gd name="T14" fmla="*/ 156 w 202"/>
                  <a:gd name="T15" fmla="*/ 249 h 711"/>
                  <a:gd name="T16" fmla="*/ 110 w 202"/>
                  <a:gd name="T17" fmla="*/ 331 h 711"/>
                  <a:gd name="T18" fmla="*/ 74 w 202"/>
                  <a:gd name="T19" fmla="*/ 459 h 711"/>
                  <a:gd name="T20" fmla="*/ 55 w 202"/>
                  <a:gd name="T21" fmla="*/ 487 h 711"/>
                  <a:gd name="T22" fmla="*/ 37 w 202"/>
                  <a:gd name="T23" fmla="*/ 542 h 711"/>
                  <a:gd name="T24" fmla="*/ 37 w 202"/>
                  <a:gd name="T25" fmla="*/ 615 h 711"/>
                  <a:gd name="T26" fmla="*/ 37 w 202"/>
                  <a:gd name="T27" fmla="*/ 670 h 711"/>
                  <a:gd name="T28" fmla="*/ 64 w 202"/>
                  <a:gd name="T29" fmla="*/ 706 h 7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2"/>
                  <a:gd name="T46" fmla="*/ 0 h 711"/>
                  <a:gd name="T47" fmla="*/ 202 w 202"/>
                  <a:gd name="T48" fmla="*/ 711 h 7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2" h="711">
                    <a:moveTo>
                      <a:pt x="0" y="39"/>
                    </a:moveTo>
                    <a:cubicBezTo>
                      <a:pt x="40" y="33"/>
                      <a:pt x="80" y="30"/>
                      <a:pt x="119" y="20"/>
                    </a:cubicBezTo>
                    <a:cubicBezTo>
                      <a:pt x="127" y="18"/>
                      <a:pt x="129" y="3"/>
                      <a:pt x="138" y="2"/>
                    </a:cubicBezTo>
                    <a:cubicBezTo>
                      <a:pt x="150" y="0"/>
                      <a:pt x="162" y="8"/>
                      <a:pt x="174" y="11"/>
                    </a:cubicBezTo>
                    <a:cubicBezTo>
                      <a:pt x="185" y="45"/>
                      <a:pt x="190" y="79"/>
                      <a:pt x="202" y="112"/>
                    </a:cubicBezTo>
                    <a:cubicBezTo>
                      <a:pt x="199" y="124"/>
                      <a:pt x="198" y="137"/>
                      <a:pt x="192" y="148"/>
                    </a:cubicBezTo>
                    <a:cubicBezTo>
                      <a:pt x="173" y="185"/>
                      <a:pt x="161" y="147"/>
                      <a:pt x="192" y="194"/>
                    </a:cubicBezTo>
                    <a:cubicBezTo>
                      <a:pt x="176" y="261"/>
                      <a:pt x="198" y="207"/>
                      <a:pt x="156" y="249"/>
                    </a:cubicBezTo>
                    <a:cubicBezTo>
                      <a:pt x="134" y="271"/>
                      <a:pt x="127" y="306"/>
                      <a:pt x="110" y="331"/>
                    </a:cubicBezTo>
                    <a:cubicBezTo>
                      <a:pt x="132" y="397"/>
                      <a:pt x="139" y="415"/>
                      <a:pt x="74" y="459"/>
                    </a:cubicBezTo>
                    <a:cubicBezTo>
                      <a:pt x="68" y="468"/>
                      <a:pt x="60" y="477"/>
                      <a:pt x="55" y="487"/>
                    </a:cubicBezTo>
                    <a:cubicBezTo>
                      <a:pt x="47" y="505"/>
                      <a:pt x="37" y="542"/>
                      <a:pt x="37" y="542"/>
                    </a:cubicBezTo>
                    <a:cubicBezTo>
                      <a:pt x="58" y="604"/>
                      <a:pt x="68" y="582"/>
                      <a:pt x="37" y="615"/>
                    </a:cubicBezTo>
                    <a:cubicBezTo>
                      <a:pt x="30" y="636"/>
                      <a:pt x="20" y="648"/>
                      <a:pt x="37" y="670"/>
                    </a:cubicBezTo>
                    <a:cubicBezTo>
                      <a:pt x="69" y="711"/>
                      <a:pt x="64" y="666"/>
                      <a:pt x="64" y="706"/>
                    </a:cubicBez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4" name="Freeform 9"/>
              <p:cNvSpPr>
                <a:spLocks/>
              </p:cNvSpPr>
              <p:nvPr/>
            </p:nvSpPr>
            <p:spPr bwMode="auto">
              <a:xfrm>
                <a:off x="708" y="3525"/>
                <a:ext cx="72" cy="27"/>
              </a:xfrm>
              <a:custGeom>
                <a:avLst/>
                <a:gdLst>
                  <a:gd name="T0" fmla="*/ 0 w 72"/>
                  <a:gd name="T1" fmla="*/ 0 h 27"/>
                  <a:gd name="T2" fmla="*/ 12 w 72"/>
                  <a:gd name="T3" fmla="*/ 27 h 27"/>
                  <a:gd name="T4" fmla="*/ 60 w 72"/>
                  <a:gd name="T5" fmla="*/ 27 h 27"/>
                  <a:gd name="T6" fmla="*/ 72 w 72"/>
                  <a:gd name="T7" fmla="*/ 6 h 27"/>
                  <a:gd name="T8" fmla="*/ 0 60000 65536"/>
                  <a:gd name="T9" fmla="*/ 0 60000 65536"/>
                  <a:gd name="T10" fmla="*/ 0 60000 65536"/>
                  <a:gd name="T11" fmla="*/ 0 60000 65536"/>
                  <a:gd name="T12" fmla="*/ 0 w 72"/>
                  <a:gd name="T13" fmla="*/ 0 h 27"/>
                  <a:gd name="T14" fmla="*/ 72 w 72"/>
                  <a:gd name="T15" fmla="*/ 27 h 27"/>
                </a:gdLst>
                <a:ahLst/>
                <a:cxnLst>
                  <a:cxn ang="T8">
                    <a:pos x="T0" y="T1"/>
                  </a:cxn>
                  <a:cxn ang="T9">
                    <a:pos x="T2" y="T3"/>
                  </a:cxn>
                  <a:cxn ang="T10">
                    <a:pos x="T4" y="T5"/>
                  </a:cxn>
                  <a:cxn ang="T11">
                    <a:pos x="T6" y="T7"/>
                  </a:cxn>
                </a:cxnLst>
                <a:rect l="T12" t="T13" r="T14" b="T15"/>
                <a:pathLst>
                  <a:path w="72" h="27">
                    <a:moveTo>
                      <a:pt x="0" y="0"/>
                    </a:moveTo>
                    <a:lnTo>
                      <a:pt x="12" y="27"/>
                    </a:lnTo>
                    <a:lnTo>
                      <a:pt x="60" y="27"/>
                    </a:lnTo>
                    <a:lnTo>
                      <a:pt x="72" y="6"/>
                    </a:ln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5" name="Freeform 10"/>
              <p:cNvSpPr>
                <a:spLocks/>
              </p:cNvSpPr>
              <p:nvPr/>
            </p:nvSpPr>
            <p:spPr bwMode="auto">
              <a:xfrm>
                <a:off x="723" y="3609"/>
                <a:ext cx="84" cy="42"/>
              </a:xfrm>
              <a:custGeom>
                <a:avLst/>
                <a:gdLst>
                  <a:gd name="T0" fmla="*/ 0 w 84"/>
                  <a:gd name="T1" fmla="*/ 3 h 42"/>
                  <a:gd name="T2" fmla="*/ 15 w 84"/>
                  <a:gd name="T3" fmla="*/ 42 h 42"/>
                  <a:gd name="T4" fmla="*/ 63 w 84"/>
                  <a:gd name="T5" fmla="*/ 42 h 42"/>
                  <a:gd name="T6" fmla="*/ 84 w 84"/>
                  <a:gd name="T7" fmla="*/ 0 h 42"/>
                  <a:gd name="T8" fmla="*/ 0 60000 65536"/>
                  <a:gd name="T9" fmla="*/ 0 60000 65536"/>
                  <a:gd name="T10" fmla="*/ 0 60000 65536"/>
                  <a:gd name="T11" fmla="*/ 0 60000 65536"/>
                  <a:gd name="T12" fmla="*/ 0 w 84"/>
                  <a:gd name="T13" fmla="*/ 0 h 42"/>
                  <a:gd name="T14" fmla="*/ 84 w 84"/>
                  <a:gd name="T15" fmla="*/ 42 h 42"/>
                </a:gdLst>
                <a:ahLst/>
                <a:cxnLst>
                  <a:cxn ang="T8">
                    <a:pos x="T0" y="T1"/>
                  </a:cxn>
                  <a:cxn ang="T9">
                    <a:pos x="T2" y="T3"/>
                  </a:cxn>
                  <a:cxn ang="T10">
                    <a:pos x="T4" y="T5"/>
                  </a:cxn>
                  <a:cxn ang="T11">
                    <a:pos x="T6" y="T7"/>
                  </a:cxn>
                </a:cxnLst>
                <a:rect l="T12" t="T13" r="T14" b="T15"/>
                <a:pathLst>
                  <a:path w="84" h="42">
                    <a:moveTo>
                      <a:pt x="0" y="3"/>
                    </a:moveTo>
                    <a:lnTo>
                      <a:pt x="15" y="42"/>
                    </a:lnTo>
                    <a:lnTo>
                      <a:pt x="63" y="42"/>
                    </a:lnTo>
                    <a:lnTo>
                      <a:pt x="84" y="0"/>
                    </a:ln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6" name="Freeform 11"/>
              <p:cNvSpPr>
                <a:spLocks/>
              </p:cNvSpPr>
              <p:nvPr/>
            </p:nvSpPr>
            <p:spPr bwMode="auto">
              <a:xfrm>
                <a:off x="849" y="3522"/>
                <a:ext cx="84" cy="36"/>
              </a:xfrm>
              <a:custGeom>
                <a:avLst/>
                <a:gdLst>
                  <a:gd name="T0" fmla="*/ 0 w 84"/>
                  <a:gd name="T1" fmla="*/ 3 h 36"/>
                  <a:gd name="T2" fmla="*/ 21 w 84"/>
                  <a:gd name="T3" fmla="*/ 36 h 36"/>
                  <a:gd name="T4" fmla="*/ 51 w 84"/>
                  <a:gd name="T5" fmla="*/ 33 h 36"/>
                  <a:gd name="T6" fmla="*/ 69 w 84"/>
                  <a:gd name="T7" fmla="*/ 36 h 36"/>
                  <a:gd name="T8" fmla="*/ 84 w 84"/>
                  <a:gd name="T9" fmla="*/ 0 h 36"/>
                  <a:gd name="T10" fmla="*/ 0 60000 65536"/>
                  <a:gd name="T11" fmla="*/ 0 60000 65536"/>
                  <a:gd name="T12" fmla="*/ 0 60000 65536"/>
                  <a:gd name="T13" fmla="*/ 0 60000 65536"/>
                  <a:gd name="T14" fmla="*/ 0 60000 65536"/>
                  <a:gd name="T15" fmla="*/ 0 w 84"/>
                  <a:gd name="T16" fmla="*/ 0 h 36"/>
                  <a:gd name="T17" fmla="*/ 84 w 84"/>
                  <a:gd name="T18" fmla="*/ 36 h 36"/>
                </a:gdLst>
                <a:ahLst/>
                <a:cxnLst>
                  <a:cxn ang="T10">
                    <a:pos x="T0" y="T1"/>
                  </a:cxn>
                  <a:cxn ang="T11">
                    <a:pos x="T2" y="T3"/>
                  </a:cxn>
                  <a:cxn ang="T12">
                    <a:pos x="T4" y="T5"/>
                  </a:cxn>
                  <a:cxn ang="T13">
                    <a:pos x="T6" y="T7"/>
                  </a:cxn>
                  <a:cxn ang="T14">
                    <a:pos x="T8" y="T9"/>
                  </a:cxn>
                </a:cxnLst>
                <a:rect l="T15" t="T16" r="T17" b="T18"/>
                <a:pathLst>
                  <a:path w="84" h="36">
                    <a:moveTo>
                      <a:pt x="0" y="3"/>
                    </a:moveTo>
                    <a:lnTo>
                      <a:pt x="21" y="36"/>
                    </a:lnTo>
                    <a:lnTo>
                      <a:pt x="51" y="33"/>
                    </a:lnTo>
                    <a:lnTo>
                      <a:pt x="69" y="36"/>
                    </a:lnTo>
                    <a:lnTo>
                      <a:pt x="84" y="0"/>
                    </a:ln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7" name="Freeform 12"/>
              <p:cNvSpPr>
                <a:spLocks/>
              </p:cNvSpPr>
              <p:nvPr/>
            </p:nvSpPr>
            <p:spPr bwMode="auto">
              <a:xfrm>
                <a:off x="810" y="3672"/>
                <a:ext cx="84" cy="36"/>
              </a:xfrm>
              <a:custGeom>
                <a:avLst/>
                <a:gdLst>
                  <a:gd name="T0" fmla="*/ 0 w 84"/>
                  <a:gd name="T1" fmla="*/ 6 h 36"/>
                  <a:gd name="T2" fmla="*/ 9 w 84"/>
                  <a:gd name="T3" fmla="*/ 36 h 36"/>
                  <a:gd name="T4" fmla="*/ 57 w 84"/>
                  <a:gd name="T5" fmla="*/ 36 h 36"/>
                  <a:gd name="T6" fmla="*/ 84 w 84"/>
                  <a:gd name="T7" fmla="*/ 0 h 36"/>
                  <a:gd name="T8" fmla="*/ 0 60000 65536"/>
                  <a:gd name="T9" fmla="*/ 0 60000 65536"/>
                  <a:gd name="T10" fmla="*/ 0 60000 65536"/>
                  <a:gd name="T11" fmla="*/ 0 60000 65536"/>
                  <a:gd name="T12" fmla="*/ 0 w 84"/>
                  <a:gd name="T13" fmla="*/ 0 h 36"/>
                  <a:gd name="T14" fmla="*/ 84 w 84"/>
                  <a:gd name="T15" fmla="*/ 36 h 36"/>
                </a:gdLst>
                <a:ahLst/>
                <a:cxnLst>
                  <a:cxn ang="T8">
                    <a:pos x="T0" y="T1"/>
                  </a:cxn>
                  <a:cxn ang="T9">
                    <a:pos x="T2" y="T3"/>
                  </a:cxn>
                  <a:cxn ang="T10">
                    <a:pos x="T4" y="T5"/>
                  </a:cxn>
                  <a:cxn ang="T11">
                    <a:pos x="T6" y="T7"/>
                  </a:cxn>
                </a:cxnLst>
                <a:rect l="T12" t="T13" r="T14" b="T15"/>
                <a:pathLst>
                  <a:path w="84" h="36">
                    <a:moveTo>
                      <a:pt x="0" y="6"/>
                    </a:moveTo>
                    <a:lnTo>
                      <a:pt x="9" y="36"/>
                    </a:lnTo>
                    <a:lnTo>
                      <a:pt x="57" y="36"/>
                    </a:lnTo>
                    <a:lnTo>
                      <a:pt x="84" y="0"/>
                    </a:lnTo>
                  </a:path>
                </a:pathLst>
              </a:custGeom>
              <a:solidFill>
                <a:srgbClr val="BBE0E3">
                  <a:alpha val="21176"/>
                </a:srgbClr>
              </a:solidFill>
              <a:ln w="9525">
                <a:solidFill>
                  <a:srgbClr val="000000">
                    <a:alpha val="16862"/>
                  </a:srgbClr>
                </a:solidFill>
                <a:round/>
                <a:headEnd/>
                <a:tailEnd/>
              </a:ln>
            </p:spPr>
            <p:txBody>
              <a:bodyPr/>
              <a:lstStyle/>
              <a:p>
                <a:endParaRPr lang="en-AU"/>
              </a:p>
            </p:txBody>
          </p:sp>
          <p:sp>
            <p:nvSpPr>
              <p:cNvPr id="114778" name="Freeform 13"/>
              <p:cNvSpPr>
                <a:spLocks/>
              </p:cNvSpPr>
              <p:nvPr/>
            </p:nvSpPr>
            <p:spPr bwMode="auto">
              <a:xfrm>
                <a:off x="720" y="3441"/>
                <a:ext cx="84" cy="33"/>
              </a:xfrm>
              <a:custGeom>
                <a:avLst/>
                <a:gdLst>
                  <a:gd name="T0" fmla="*/ 0 w 84"/>
                  <a:gd name="T1" fmla="*/ 3 h 33"/>
                  <a:gd name="T2" fmla="*/ 12 w 84"/>
                  <a:gd name="T3" fmla="*/ 33 h 33"/>
                  <a:gd name="T4" fmla="*/ 60 w 84"/>
                  <a:gd name="T5" fmla="*/ 33 h 33"/>
                  <a:gd name="T6" fmla="*/ 84 w 84"/>
                  <a:gd name="T7" fmla="*/ 0 h 33"/>
                  <a:gd name="T8" fmla="*/ 0 60000 65536"/>
                  <a:gd name="T9" fmla="*/ 0 60000 65536"/>
                  <a:gd name="T10" fmla="*/ 0 60000 65536"/>
                  <a:gd name="T11" fmla="*/ 0 60000 65536"/>
                  <a:gd name="T12" fmla="*/ 0 w 84"/>
                  <a:gd name="T13" fmla="*/ 0 h 33"/>
                  <a:gd name="T14" fmla="*/ 84 w 84"/>
                  <a:gd name="T15" fmla="*/ 33 h 33"/>
                </a:gdLst>
                <a:ahLst/>
                <a:cxnLst>
                  <a:cxn ang="T8">
                    <a:pos x="T0" y="T1"/>
                  </a:cxn>
                  <a:cxn ang="T9">
                    <a:pos x="T2" y="T3"/>
                  </a:cxn>
                  <a:cxn ang="T10">
                    <a:pos x="T4" y="T5"/>
                  </a:cxn>
                  <a:cxn ang="T11">
                    <a:pos x="T6" y="T7"/>
                  </a:cxn>
                </a:cxnLst>
                <a:rect l="T12" t="T13" r="T14" b="T15"/>
                <a:pathLst>
                  <a:path w="84" h="33">
                    <a:moveTo>
                      <a:pt x="0" y="3"/>
                    </a:moveTo>
                    <a:lnTo>
                      <a:pt x="12" y="33"/>
                    </a:lnTo>
                    <a:lnTo>
                      <a:pt x="60" y="33"/>
                    </a:lnTo>
                    <a:lnTo>
                      <a:pt x="84" y="0"/>
                    </a:lnTo>
                  </a:path>
                </a:pathLst>
              </a:custGeom>
              <a:solidFill>
                <a:srgbClr val="BBE0E3">
                  <a:alpha val="21176"/>
                </a:srgbClr>
              </a:solidFill>
              <a:ln w="9525">
                <a:solidFill>
                  <a:srgbClr val="000000">
                    <a:alpha val="16862"/>
                  </a:srgbClr>
                </a:solidFill>
                <a:round/>
                <a:headEnd/>
                <a:tailEnd/>
              </a:ln>
            </p:spPr>
            <p:txBody>
              <a:bodyPr/>
              <a:lstStyle/>
              <a:p>
                <a:endParaRPr lang="en-AU"/>
              </a:p>
            </p:txBody>
          </p:sp>
        </p:grpSp>
        <p:sp>
          <p:nvSpPr>
            <p:cNvPr id="114771" name="Freeform 81"/>
            <p:cNvSpPr>
              <a:spLocks/>
            </p:cNvSpPr>
            <p:nvPr/>
          </p:nvSpPr>
          <p:spPr bwMode="auto">
            <a:xfrm>
              <a:off x="607" y="2966"/>
              <a:ext cx="310" cy="607"/>
            </a:xfrm>
            <a:custGeom>
              <a:avLst/>
              <a:gdLst>
                <a:gd name="T0" fmla="*/ 53 w 310"/>
                <a:gd name="T1" fmla="*/ 607 h 607"/>
                <a:gd name="T2" fmla="*/ 53 w 310"/>
                <a:gd name="T3" fmla="*/ 544 h 607"/>
                <a:gd name="T4" fmla="*/ 91 w 310"/>
                <a:gd name="T5" fmla="*/ 419 h 607"/>
                <a:gd name="T6" fmla="*/ 76 w 310"/>
                <a:gd name="T7" fmla="*/ 293 h 607"/>
                <a:gd name="T8" fmla="*/ 0 w 310"/>
                <a:gd name="T9" fmla="*/ 272 h 607"/>
                <a:gd name="T10" fmla="*/ 38 w 310"/>
                <a:gd name="T11" fmla="*/ 202 h 607"/>
                <a:gd name="T12" fmla="*/ 45 w 310"/>
                <a:gd name="T13" fmla="*/ 112 h 607"/>
                <a:gd name="T14" fmla="*/ 59 w 310"/>
                <a:gd name="T15" fmla="*/ 103 h 607"/>
                <a:gd name="T16" fmla="*/ 129 w 310"/>
                <a:gd name="T17" fmla="*/ 21 h 607"/>
                <a:gd name="T18" fmla="*/ 227 w 310"/>
                <a:gd name="T19" fmla="*/ 21 h 607"/>
                <a:gd name="T20" fmla="*/ 272 w 310"/>
                <a:gd name="T21" fmla="*/ 0 h 607"/>
                <a:gd name="T22" fmla="*/ 310 w 310"/>
                <a:gd name="T23" fmla="*/ 84 h 607"/>
                <a:gd name="T24" fmla="*/ 272 w 310"/>
                <a:gd name="T25" fmla="*/ 140 h 607"/>
                <a:gd name="T26" fmla="*/ 302 w 310"/>
                <a:gd name="T27" fmla="*/ 202 h 607"/>
                <a:gd name="T28" fmla="*/ 219 w 310"/>
                <a:gd name="T29" fmla="*/ 258 h 607"/>
                <a:gd name="T30" fmla="*/ 234 w 310"/>
                <a:gd name="T31" fmla="*/ 349 h 607"/>
                <a:gd name="T32" fmla="*/ 181 w 310"/>
                <a:gd name="T33" fmla="*/ 433 h 607"/>
                <a:gd name="T34" fmla="*/ 159 w 310"/>
                <a:gd name="T35" fmla="*/ 495 h 607"/>
                <a:gd name="T36" fmla="*/ 166 w 310"/>
                <a:gd name="T37" fmla="*/ 537 h 607"/>
                <a:gd name="T38" fmla="*/ 166 w 310"/>
                <a:gd name="T39" fmla="*/ 607 h 607"/>
                <a:gd name="T40" fmla="*/ 53 w 310"/>
                <a:gd name="T41" fmla="*/ 607 h 6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0"/>
                <a:gd name="T64" fmla="*/ 0 h 607"/>
                <a:gd name="T65" fmla="*/ 310 w 310"/>
                <a:gd name="T66" fmla="*/ 607 h 6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0" h="607">
                  <a:moveTo>
                    <a:pt x="53" y="607"/>
                  </a:moveTo>
                  <a:lnTo>
                    <a:pt x="53" y="544"/>
                  </a:lnTo>
                  <a:lnTo>
                    <a:pt x="91" y="419"/>
                  </a:lnTo>
                  <a:lnTo>
                    <a:pt x="76" y="293"/>
                  </a:lnTo>
                  <a:lnTo>
                    <a:pt x="0" y="272"/>
                  </a:lnTo>
                  <a:lnTo>
                    <a:pt x="38" y="202"/>
                  </a:lnTo>
                  <a:lnTo>
                    <a:pt x="45" y="112"/>
                  </a:lnTo>
                  <a:lnTo>
                    <a:pt x="59" y="103"/>
                  </a:lnTo>
                  <a:lnTo>
                    <a:pt x="129" y="21"/>
                  </a:lnTo>
                  <a:lnTo>
                    <a:pt x="227" y="21"/>
                  </a:lnTo>
                  <a:lnTo>
                    <a:pt x="272" y="0"/>
                  </a:lnTo>
                  <a:lnTo>
                    <a:pt x="310" y="84"/>
                  </a:lnTo>
                  <a:lnTo>
                    <a:pt x="272" y="140"/>
                  </a:lnTo>
                  <a:lnTo>
                    <a:pt x="302" y="202"/>
                  </a:lnTo>
                  <a:lnTo>
                    <a:pt x="219" y="258"/>
                  </a:lnTo>
                  <a:lnTo>
                    <a:pt x="234" y="349"/>
                  </a:lnTo>
                  <a:lnTo>
                    <a:pt x="181" y="433"/>
                  </a:lnTo>
                  <a:lnTo>
                    <a:pt x="159" y="495"/>
                  </a:lnTo>
                  <a:lnTo>
                    <a:pt x="166" y="537"/>
                  </a:lnTo>
                  <a:lnTo>
                    <a:pt x="166" y="607"/>
                  </a:lnTo>
                  <a:lnTo>
                    <a:pt x="53" y="607"/>
                  </a:lnTo>
                  <a:close/>
                </a:path>
              </a:pathLst>
            </a:custGeom>
            <a:solidFill>
              <a:srgbClr val="BBE0E3">
                <a:alpha val="47058"/>
              </a:srgbClr>
            </a:solidFill>
            <a:ln w="9525">
              <a:solidFill>
                <a:srgbClr val="000000">
                  <a:alpha val="16862"/>
                </a:srgbClr>
              </a:solidFill>
              <a:round/>
              <a:headEnd/>
              <a:tailEnd/>
            </a:ln>
          </p:spPr>
          <p:txBody>
            <a:bodyPr/>
            <a:lstStyle/>
            <a:p>
              <a:endParaRPr lang="en-AU"/>
            </a:p>
          </p:txBody>
        </p:sp>
      </p:grpSp>
      <p:sp>
        <p:nvSpPr>
          <p:cNvPr id="114723" name="Text Box 82"/>
          <p:cNvSpPr txBox="1">
            <a:spLocks noChangeArrowheads="1"/>
          </p:cNvSpPr>
          <p:nvPr/>
        </p:nvSpPr>
        <p:spPr bwMode="auto">
          <a:xfrm>
            <a:off x="6696075" y="1263650"/>
            <a:ext cx="2055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Tropopause </a:t>
            </a:r>
          </a:p>
          <a:p>
            <a:pPr eaLnBrk="1" hangingPunct="1">
              <a:spcBef>
                <a:spcPct val="0"/>
              </a:spcBef>
              <a:buFontTx/>
              <a:buNone/>
            </a:pPr>
            <a:r>
              <a:rPr lang="en-US" altLang="en-US" sz="1600" b="1">
                <a:latin typeface="Arial" panose="020B0604020202020204" pitchFamily="34" charset="0"/>
              </a:rPr>
              <a:t>altitude 10 - 12 km</a:t>
            </a:r>
          </a:p>
        </p:txBody>
      </p:sp>
      <p:sp>
        <p:nvSpPr>
          <p:cNvPr id="24612" name="Text Box 74"/>
          <p:cNvSpPr txBox="1">
            <a:spLocks noChangeArrowheads="1"/>
          </p:cNvSpPr>
          <p:nvPr/>
        </p:nvSpPr>
        <p:spPr bwMode="auto">
          <a:xfrm>
            <a:off x="3227388" y="1328738"/>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latin typeface="Symbol" panose="05050102010706020507" pitchFamily="18" charset="2"/>
              </a:rPr>
              <a:t>e</a:t>
            </a:r>
            <a:r>
              <a:rPr lang="en-US" altLang="en-US" sz="2000" b="1" baseline="-25000">
                <a:latin typeface="Arial" panose="020B0604020202020204" pitchFamily="34" charset="0"/>
              </a:rPr>
              <a:t>p</a:t>
            </a:r>
            <a:r>
              <a:rPr lang="en-US" altLang="en-US" sz="2000">
                <a:latin typeface="Arial" panose="020B0604020202020204" pitchFamily="34" charset="0"/>
              </a:rPr>
              <a:t> = 0.5</a:t>
            </a:r>
          </a:p>
        </p:txBody>
      </p:sp>
      <p:grpSp>
        <p:nvGrpSpPr>
          <p:cNvPr id="114725" name="Group 17"/>
          <p:cNvGrpSpPr>
            <a:grpSpLocks/>
          </p:cNvGrpSpPr>
          <p:nvPr/>
        </p:nvGrpSpPr>
        <p:grpSpPr bwMode="auto">
          <a:xfrm>
            <a:off x="3121025" y="3327400"/>
            <a:ext cx="942975" cy="2570163"/>
            <a:chOff x="650" y="3335"/>
            <a:chExt cx="347" cy="711"/>
          </a:xfrm>
        </p:grpSpPr>
        <p:sp>
          <p:nvSpPr>
            <p:cNvPr id="114763" name="Freeform 18"/>
            <p:cNvSpPr>
              <a:spLocks/>
            </p:cNvSpPr>
            <p:nvPr/>
          </p:nvSpPr>
          <p:spPr bwMode="auto">
            <a:xfrm>
              <a:off x="650" y="3359"/>
              <a:ext cx="164" cy="682"/>
            </a:xfrm>
            <a:custGeom>
              <a:avLst/>
              <a:gdLst>
                <a:gd name="T0" fmla="*/ 164 w 164"/>
                <a:gd name="T1" fmla="*/ 24 h 682"/>
                <a:gd name="T2" fmla="*/ 45 w 164"/>
                <a:gd name="T3" fmla="*/ 51 h 682"/>
                <a:gd name="T4" fmla="*/ 54 w 164"/>
                <a:gd name="T5" fmla="*/ 124 h 682"/>
                <a:gd name="T6" fmla="*/ 63 w 164"/>
                <a:gd name="T7" fmla="*/ 207 h 682"/>
                <a:gd name="T8" fmla="*/ 72 w 164"/>
                <a:gd name="T9" fmla="*/ 316 h 682"/>
                <a:gd name="T10" fmla="*/ 109 w 164"/>
                <a:gd name="T11" fmla="*/ 490 h 682"/>
                <a:gd name="T12" fmla="*/ 63 w 164"/>
                <a:gd name="T13" fmla="*/ 591 h 682"/>
                <a:gd name="T14" fmla="*/ 79 w 164"/>
                <a:gd name="T15" fmla="*/ 673 h 682"/>
                <a:gd name="T16" fmla="*/ 72 w 164"/>
                <a:gd name="T17" fmla="*/ 673 h 682"/>
                <a:gd name="T18" fmla="*/ 72 w 164"/>
                <a:gd name="T19" fmla="*/ 655 h 6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682"/>
                <a:gd name="T32" fmla="*/ 164 w 164"/>
                <a:gd name="T33" fmla="*/ 682 h 6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682">
                  <a:moveTo>
                    <a:pt x="164" y="24"/>
                  </a:moveTo>
                  <a:cubicBezTo>
                    <a:pt x="110" y="13"/>
                    <a:pt x="79" y="0"/>
                    <a:pt x="45" y="51"/>
                  </a:cubicBezTo>
                  <a:cubicBezTo>
                    <a:pt x="45" y="51"/>
                    <a:pt x="51" y="100"/>
                    <a:pt x="54" y="124"/>
                  </a:cubicBezTo>
                  <a:cubicBezTo>
                    <a:pt x="22" y="158"/>
                    <a:pt x="9" y="189"/>
                    <a:pt x="63" y="207"/>
                  </a:cubicBezTo>
                  <a:cubicBezTo>
                    <a:pt x="48" y="251"/>
                    <a:pt x="0" y="292"/>
                    <a:pt x="72" y="316"/>
                  </a:cubicBezTo>
                  <a:cubicBezTo>
                    <a:pt x="119" y="363"/>
                    <a:pt x="89" y="430"/>
                    <a:pt x="109" y="490"/>
                  </a:cubicBezTo>
                  <a:cubicBezTo>
                    <a:pt x="101" y="542"/>
                    <a:pt x="97" y="555"/>
                    <a:pt x="63" y="591"/>
                  </a:cubicBezTo>
                  <a:cubicBezTo>
                    <a:pt x="69" y="627"/>
                    <a:pt x="73" y="637"/>
                    <a:pt x="79" y="673"/>
                  </a:cubicBezTo>
                  <a:cubicBezTo>
                    <a:pt x="81" y="682"/>
                    <a:pt x="74" y="682"/>
                    <a:pt x="72" y="673"/>
                  </a:cubicBezTo>
                  <a:cubicBezTo>
                    <a:pt x="71" y="667"/>
                    <a:pt x="72" y="661"/>
                    <a:pt x="72" y="655"/>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4" name="Freeform 19"/>
            <p:cNvSpPr>
              <a:spLocks/>
            </p:cNvSpPr>
            <p:nvPr/>
          </p:nvSpPr>
          <p:spPr bwMode="auto">
            <a:xfrm>
              <a:off x="795" y="3335"/>
              <a:ext cx="202" cy="711"/>
            </a:xfrm>
            <a:custGeom>
              <a:avLst/>
              <a:gdLst>
                <a:gd name="T0" fmla="*/ 0 w 202"/>
                <a:gd name="T1" fmla="*/ 39 h 711"/>
                <a:gd name="T2" fmla="*/ 119 w 202"/>
                <a:gd name="T3" fmla="*/ 20 h 711"/>
                <a:gd name="T4" fmla="*/ 138 w 202"/>
                <a:gd name="T5" fmla="*/ 2 h 711"/>
                <a:gd name="T6" fmla="*/ 174 w 202"/>
                <a:gd name="T7" fmla="*/ 11 h 711"/>
                <a:gd name="T8" fmla="*/ 202 w 202"/>
                <a:gd name="T9" fmla="*/ 112 h 711"/>
                <a:gd name="T10" fmla="*/ 192 w 202"/>
                <a:gd name="T11" fmla="*/ 148 h 711"/>
                <a:gd name="T12" fmla="*/ 192 w 202"/>
                <a:gd name="T13" fmla="*/ 194 h 711"/>
                <a:gd name="T14" fmla="*/ 156 w 202"/>
                <a:gd name="T15" fmla="*/ 249 h 711"/>
                <a:gd name="T16" fmla="*/ 110 w 202"/>
                <a:gd name="T17" fmla="*/ 331 h 711"/>
                <a:gd name="T18" fmla="*/ 74 w 202"/>
                <a:gd name="T19" fmla="*/ 459 h 711"/>
                <a:gd name="T20" fmla="*/ 55 w 202"/>
                <a:gd name="T21" fmla="*/ 487 h 711"/>
                <a:gd name="T22" fmla="*/ 37 w 202"/>
                <a:gd name="T23" fmla="*/ 542 h 711"/>
                <a:gd name="T24" fmla="*/ 37 w 202"/>
                <a:gd name="T25" fmla="*/ 615 h 711"/>
                <a:gd name="T26" fmla="*/ 37 w 202"/>
                <a:gd name="T27" fmla="*/ 670 h 711"/>
                <a:gd name="T28" fmla="*/ 64 w 202"/>
                <a:gd name="T29" fmla="*/ 706 h 7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2"/>
                <a:gd name="T46" fmla="*/ 0 h 711"/>
                <a:gd name="T47" fmla="*/ 202 w 202"/>
                <a:gd name="T48" fmla="*/ 711 h 7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2" h="711">
                  <a:moveTo>
                    <a:pt x="0" y="39"/>
                  </a:moveTo>
                  <a:cubicBezTo>
                    <a:pt x="40" y="33"/>
                    <a:pt x="80" y="30"/>
                    <a:pt x="119" y="20"/>
                  </a:cubicBezTo>
                  <a:cubicBezTo>
                    <a:pt x="127" y="18"/>
                    <a:pt x="129" y="3"/>
                    <a:pt x="138" y="2"/>
                  </a:cubicBezTo>
                  <a:cubicBezTo>
                    <a:pt x="150" y="0"/>
                    <a:pt x="162" y="8"/>
                    <a:pt x="174" y="11"/>
                  </a:cubicBezTo>
                  <a:cubicBezTo>
                    <a:pt x="185" y="45"/>
                    <a:pt x="190" y="79"/>
                    <a:pt x="202" y="112"/>
                  </a:cubicBezTo>
                  <a:cubicBezTo>
                    <a:pt x="199" y="124"/>
                    <a:pt x="198" y="137"/>
                    <a:pt x="192" y="148"/>
                  </a:cubicBezTo>
                  <a:cubicBezTo>
                    <a:pt x="173" y="185"/>
                    <a:pt x="161" y="147"/>
                    <a:pt x="192" y="194"/>
                  </a:cubicBezTo>
                  <a:cubicBezTo>
                    <a:pt x="176" y="261"/>
                    <a:pt x="198" y="207"/>
                    <a:pt x="156" y="249"/>
                  </a:cubicBezTo>
                  <a:cubicBezTo>
                    <a:pt x="134" y="271"/>
                    <a:pt x="127" y="306"/>
                    <a:pt x="110" y="331"/>
                  </a:cubicBezTo>
                  <a:cubicBezTo>
                    <a:pt x="132" y="397"/>
                    <a:pt x="139" y="415"/>
                    <a:pt x="74" y="459"/>
                  </a:cubicBezTo>
                  <a:cubicBezTo>
                    <a:pt x="68" y="468"/>
                    <a:pt x="60" y="477"/>
                    <a:pt x="55" y="487"/>
                  </a:cubicBezTo>
                  <a:cubicBezTo>
                    <a:pt x="47" y="505"/>
                    <a:pt x="37" y="542"/>
                    <a:pt x="37" y="542"/>
                  </a:cubicBezTo>
                  <a:cubicBezTo>
                    <a:pt x="58" y="604"/>
                    <a:pt x="68" y="582"/>
                    <a:pt x="37" y="615"/>
                  </a:cubicBezTo>
                  <a:cubicBezTo>
                    <a:pt x="30" y="636"/>
                    <a:pt x="20" y="648"/>
                    <a:pt x="37" y="670"/>
                  </a:cubicBezTo>
                  <a:cubicBezTo>
                    <a:pt x="69" y="711"/>
                    <a:pt x="64" y="666"/>
                    <a:pt x="64" y="70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5" name="Freeform 20"/>
            <p:cNvSpPr>
              <a:spLocks/>
            </p:cNvSpPr>
            <p:nvPr/>
          </p:nvSpPr>
          <p:spPr bwMode="auto">
            <a:xfrm>
              <a:off x="708" y="3525"/>
              <a:ext cx="72" cy="27"/>
            </a:xfrm>
            <a:custGeom>
              <a:avLst/>
              <a:gdLst>
                <a:gd name="T0" fmla="*/ 0 w 72"/>
                <a:gd name="T1" fmla="*/ 0 h 27"/>
                <a:gd name="T2" fmla="*/ 12 w 72"/>
                <a:gd name="T3" fmla="*/ 27 h 27"/>
                <a:gd name="T4" fmla="*/ 60 w 72"/>
                <a:gd name="T5" fmla="*/ 27 h 27"/>
                <a:gd name="T6" fmla="*/ 72 w 72"/>
                <a:gd name="T7" fmla="*/ 6 h 27"/>
                <a:gd name="T8" fmla="*/ 0 60000 65536"/>
                <a:gd name="T9" fmla="*/ 0 60000 65536"/>
                <a:gd name="T10" fmla="*/ 0 60000 65536"/>
                <a:gd name="T11" fmla="*/ 0 60000 65536"/>
                <a:gd name="T12" fmla="*/ 0 w 72"/>
                <a:gd name="T13" fmla="*/ 0 h 27"/>
                <a:gd name="T14" fmla="*/ 72 w 72"/>
                <a:gd name="T15" fmla="*/ 27 h 27"/>
              </a:gdLst>
              <a:ahLst/>
              <a:cxnLst>
                <a:cxn ang="T8">
                  <a:pos x="T0" y="T1"/>
                </a:cxn>
                <a:cxn ang="T9">
                  <a:pos x="T2" y="T3"/>
                </a:cxn>
                <a:cxn ang="T10">
                  <a:pos x="T4" y="T5"/>
                </a:cxn>
                <a:cxn ang="T11">
                  <a:pos x="T6" y="T7"/>
                </a:cxn>
              </a:cxnLst>
              <a:rect l="T12" t="T13" r="T14" b="T15"/>
              <a:pathLst>
                <a:path w="72" h="27">
                  <a:moveTo>
                    <a:pt x="0" y="0"/>
                  </a:moveTo>
                  <a:lnTo>
                    <a:pt x="12" y="27"/>
                  </a:lnTo>
                  <a:lnTo>
                    <a:pt x="60" y="27"/>
                  </a:lnTo>
                  <a:lnTo>
                    <a:pt x="7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6" name="Freeform 21"/>
            <p:cNvSpPr>
              <a:spLocks/>
            </p:cNvSpPr>
            <p:nvPr/>
          </p:nvSpPr>
          <p:spPr bwMode="auto">
            <a:xfrm>
              <a:off x="723" y="3609"/>
              <a:ext cx="84" cy="42"/>
            </a:xfrm>
            <a:custGeom>
              <a:avLst/>
              <a:gdLst>
                <a:gd name="T0" fmla="*/ 0 w 84"/>
                <a:gd name="T1" fmla="*/ 3 h 42"/>
                <a:gd name="T2" fmla="*/ 15 w 84"/>
                <a:gd name="T3" fmla="*/ 42 h 42"/>
                <a:gd name="T4" fmla="*/ 63 w 84"/>
                <a:gd name="T5" fmla="*/ 42 h 42"/>
                <a:gd name="T6" fmla="*/ 84 w 84"/>
                <a:gd name="T7" fmla="*/ 0 h 42"/>
                <a:gd name="T8" fmla="*/ 0 60000 65536"/>
                <a:gd name="T9" fmla="*/ 0 60000 65536"/>
                <a:gd name="T10" fmla="*/ 0 60000 65536"/>
                <a:gd name="T11" fmla="*/ 0 60000 65536"/>
                <a:gd name="T12" fmla="*/ 0 w 84"/>
                <a:gd name="T13" fmla="*/ 0 h 42"/>
                <a:gd name="T14" fmla="*/ 84 w 84"/>
                <a:gd name="T15" fmla="*/ 42 h 42"/>
              </a:gdLst>
              <a:ahLst/>
              <a:cxnLst>
                <a:cxn ang="T8">
                  <a:pos x="T0" y="T1"/>
                </a:cxn>
                <a:cxn ang="T9">
                  <a:pos x="T2" y="T3"/>
                </a:cxn>
                <a:cxn ang="T10">
                  <a:pos x="T4" y="T5"/>
                </a:cxn>
                <a:cxn ang="T11">
                  <a:pos x="T6" y="T7"/>
                </a:cxn>
              </a:cxnLst>
              <a:rect l="T12" t="T13" r="T14" b="T15"/>
              <a:pathLst>
                <a:path w="84" h="42">
                  <a:moveTo>
                    <a:pt x="0" y="3"/>
                  </a:moveTo>
                  <a:lnTo>
                    <a:pt x="15" y="42"/>
                  </a:lnTo>
                  <a:lnTo>
                    <a:pt x="63" y="42"/>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7" name="Freeform 22"/>
            <p:cNvSpPr>
              <a:spLocks/>
            </p:cNvSpPr>
            <p:nvPr/>
          </p:nvSpPr>
          <p:spPr bwMode="auto">
            <a:xfrm>
              <a:off x="849" y="3522"/>
              <a:ext cx="84" cy="36"/>
            </a:xfrm>
            <a:custGeom>
              <a:avLst/>
              <a:gdLst>
                <a:gd name="T0" fmla="*/ 0 w 84"/>
                <a:gd name="T1" fmla="*/ 3 h 36"/>
                <a:gd name="T2" fmla="*/ 21 w 84"/>
                <a:gd name="T3" fmla="*/ 36 h 36"/>
                <a:gd name="T4" fmla="*/ 51 w 84"/>
                <a:gd name="T5" fmla="*/ 33 h 36"/>
                <a:gd name="T6" fmla="*/ 69 w 84"/>
                <a:gd name="T7" fmla="*/ 36 h 36"/>
                <a:gd name="T8" fmla="*/ 84 w 84"/>
                <a:gd name="T9" fmla="*/ 0 h 36"/>
                <a:gd name="T10" fmla="*/ 0 60000 65536"/>
                <a:gd name="T11" fmla="*/ 0 60000 65536"/>
                <a:gd name="T12" fmla="*/ 0 60000 65536"/>
                <a:gd name="T13" fmla="*/ 0 60000 65536"/>
                <a:gd name="T14" fmla="*/ 0 60000 65536"/>
                <a:gd name="T15" fmla="*/ 0 w 84"/>
                <a:gd name="T16" fmla="*/ 0 h 36"/>
                <a:gd name="T17" fmla="*/ 84 w 84"/>
                <a:gd name="T18" fmla="*/ 36 h 36"/>
              </a:gdLst>
              <a:ahLst/>
              <a:cxnLst>
                <a:cxn ang="T10">
                  <a:pos x="T0" y="T1"/>
                </a:cxn>
                <a:cxn ang="T11">
                  <a:pos x="T2" y="T3"/>
                </a:cxn>
                <a:cxn ang="T12">
                  <a:pos x="T4" y="T5"/>
                </a:cxn>
                <a:cxn ang="T13">
                  <a:pos x="T6" y="T7"/>
                </a:cxn>
                <a:cxn ang="T14">
                  <a:pos x="T8" y="T9"/>
                </a:cxn>
              </a:cxnLst>
              <a:rect l="T15" t="T16" r="T17" b="T18"/>
              <a:pathLst>
                <a:path w="84" h="36">
                  <a:moveTo>
                    <a:pt x="0" y="3"/>
                  </a:moveTo>
                  <a:lnTo>
                    <a:pt x="21" y="36"/>
                  </a:lnTo>
                  <a:lnTo>
                    <a:pt x="51" y="33"/>
                  </a:lnTo>
                  <a:lnTo>
                    <a:pt x="69" y="3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8" name="Freeform 23"/>
            <p:cNvSpPr>
              <a:spLocks/>
            </p:cNvSpPr>
            <p:nvPr/>
          </p:nvSpPr>
          <p:spPr bwMode="auto">
            <a:xfrm>
              <a:off x="810" y="3672"/>
              <a:ext cx="84" cy="36"/>
            </a:xfrm>
            <a:custGeom>
              <a:avLst/>
              <a:gdLst>
                <a:gd name="T0" fmla="*/ 0 w 84"/>
                <a:gd name="T1" fmla="*/ 6 h 36"/>
                <a:gd name="T2" fmla="*/ 9 w 84"/>
                <a:gd name="T3" fmla="*/ 36 h 36"/>
                <a:gd name="T4" fmla="*/ 57 w 84"/>
                <a:gd name="T5" fmla="*/ 36 h 36"/>
                <a:gd name="T6" fmla="*/ 84 w 84"/>
                <a:gd name="T7" fmla="*/ 0 h 36"/>
                <a:gd name="T8" fmla="*/ 0 60000 65536"/>
                <a:gd name="T9" fmla="*/ 0 60000 65536"/>
                <a:gd name="T10" fmla="*/ 0 60000 65536"/>
                <a:gd name="T11" fmla="*/ 0 60000 65536"/>
                <a:gd name="T12" fmla="*/ 0 w 84"/>
                <a:gd name="T13" fmla="*/ 0 h 36"/>
                <a:gd name="T14" fmla="*/ 84 w 84"/>
                <a:gd name="T15" fmla="*/ 36 h 36"/>
              </a:gdLst>
              <a:ahLst/>
              <a:cxnLst>
                <a:cxn ang="T8">
                  <a:pos x="T0" y="T1"/>
                </a:cxn>
                <a:cxn ang="T9">
                  <a:pos x="T2" y="T3"/>
                </a:cxn>
                <a:cxn ang="T10">
                  <a:pos x="T4" y="T5"/>
                </a:cxn>
                <a:cxn ang="T11">
                  <a:pos x="T6" y="T7"/>
                </a:cxn>
              </a:cxnLst>
              <a:rect l="T12" t="T13" r="T14" b="T15"/>
              <a:pathLst>
                <a:path w="84" h="36">
                  <a:moveTo>
                    <a:pt x="0" y="6"/>
                  </a:moveTo>
                  <a:lnTo>
                    <a:pt x="9" y="36"/>
                  </a:lnTo>
                  <a:lnTo>
                    <a:pt x="57" y="3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69" name="Freeform 24"/>
            <p:cNvSpPr>
              <a:spLocks/>
            </p:cNvSpPr>
            <p:nvPr/>
          </p:nvSpPr>
          <p:spPr bwMode="auto">
            <a:xfrm>
              <a:off x="720" y="3441"/>
              <a:ext cx="84" cy="33"/>
            </a:xfrm>
            <a:custGeom>
              <a:avLst/>
              <a:gdLst>
                <a:gd name="T0" fmla="*/ 0 w 84"/>
                <a:gd name="T1" fmla="*/ 3 h 33"/>
                <a:gd name="T2" fmla="*/ 12 w 84"/>
                <a:gd name="T3" fmla="*/ 33 h 33"/>
                <a:gd name="T4" fmla="*/ 60 w 84"/>
                <a:gd name="T5" fmla="*/ 33 h 33"/>
                <a:gd name="T6" fmla="*/ 84 w 84"/>
                <a:gd name="T7" fmla="*/ 0 h 33"/>
                <a:gd name="T8" fmla="*/ 0 60000 65536"/>
                <a:gd name="T9" fmla="*/ 0 60000 65536"/>
                <a:gd name="T10" fmla="*/ 0 60000 65536"/>
                <a:gd name="T11" fmla="*/ 0 60000 65536"/>
                <a:gd name="T12" fmla="*/ 0 w 84"/>
                <a:gd name="T13" fmla="*/ 0 h 33"/>
                <a:gd name="T14" fmla="*/ 84 w 84"/>
                <a:gd name="T15" fmla="*/ 33 h 33"/>
              </a:gdLst>
              <a:ahLst/>
              <a:cxnLst>
                <a:cxn ang="T8">
                  <a:pos x="T0" y="T1"/>
                </a:cxn>
                <a:cxn ang="T9">
                  <a:pos x="T2" y="T3"/>
                </a:cxn>
                <a:cxn ang="T10">
                  <a:pos x="T4" y="T5"/>
                </a:cxn>
                <a:cxn ang="T11">
                  <a:pos x="T6" y="T7"/>
                </a:cxn>
              </a:cxnLst>
              <a:rect l="T12" t="T13" r="T14" b="T15"/>
              <a:pathLst>
                <a:path w="84" h="33">
                  <a:moveTo>
                    <a:pt x="0" y="3"/>
                  </a:moveTo>
                  <a:lnTo>
                    <a:pt x="12" y="33"/>
                  </a:lnTo>
                  <a:lnTo>
                    <a:pt x="60" y="33"/>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sp>
        <p:nvSpPr>
          <p:cNvPr id="114726" name="Line 41"/>
          <p:cNvSpPr>
            <a:spLocks noChangeShapeType="1"/>
          </p:cNvSpPr>
          <p:nvPr/>
        </p:nvSpPr>
        <p:spPr bwMode="auto">
          <a:xfrm>
            <a:off x="4383088" y="2395538"/>
            <a:ext cx="12700" cy="3454400"/>
          </a:xfrm>
          <a:prstGeom prst="line">
            <a:avLst/>
          </a:prstGeom>
          <a:noFill/>
          <a:ln w="9525">
            <a:solidFill>
              <a:srgbClr val="46A1A8"/>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27" name="Freeform 42"/>
          <p:cNvSpPr>
            <a:spLocks/>
          </p:cNvSpPr>
          <p:nvPr/>
        </p:nvSpPr>
        <p:spPr bwMode="auto">
          <a:xfrm>
            <a:off x="4543425" y="2397125"/>
            <a:ext cx="461963" cy="3465513"/>
          </a:xfrm>
          <a:custGeom>
            <a:avLst/>
            <a:gdLst>
              <a:gd name="T0" fmla="*/ 2147483646 w 308"/>
              <a:gd name="T1" fmla="*/ 0 h 2504"/>
              <a:gd name="T2" fmla="*/ 2147483646 w 308"/>
              <a:gd name="T3" fmla="*/ 2147483646 h 2504"/>
              <a:gd name="T4" fmla="*/ 2147483646 w 308"/>
              <a:gd name="T5" fmla="*/ 2147483646 h 2504"/>
              <a:gd name="T6" fmla="*/ 2147483646 w 308"/>
              <a:gd name="T7" fmla="*/ 2147483646 h 2504"/>
              <a:gd name="T8" fmla="*/ 2147483646 w 308"/>
              <a:gd name="T9" fmla="*/ 2147483646 h 2504"/>
              <a:gd name="T10" fmla="*/ 2147483646 w 308"/>
              <a:gd name="T11" fmla="*/ 2147483646 h 2504"/>
              <a:gd name="T12" fmla="*/ 2147483646 w 308"/>
              <a:gd name="T13" fmla="*/ 2147483646 h 2504"/>
              <a:gd name="T14" fmla="*/ 2147483646 w 308"/>
              <a:gd name="T15" fmla="*/ 2147483646 h 2504"/>
              <a:gd name="T16" fmla="*/ 2147483646 w 308"/>
              <a:gd name="T17" fmla="*/ 2147483646 h 2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
              <a:gd name="T28" fmla="*/ 0 h 2504"/>
              <a:gd name="T29" fmla="*/ 308 w 308"/>
              <a:gd name="T30" fmla="*/ 2504 h 25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 h="2504">
                <a:moveTo>
                  <a:pt x="12" y="0"/>
                </a:moveTo>
                <a:cubicBezTo>
                  <a:pt x="14" y="46"/>
                  <a:pt x="17" y="93"/>
                  <a:pt x="20" y="192"/>
                </a:cubicBezTo>
                <a:cubicBezTo>
                  <a:pt x="23" y="291"/>
                  <a:pt x="0" y="493"/>
                  <a:pt x="28" y="592"/>
                </a:cubicBezTo>
                <a:cubicBezTo>
                  <a:pt x="56" y="691"/>
                  <a:pt x="144" y="712"/>
                  <a:pt x="188" y="784"/>
                </a:cubicBezTo>
                <a:cubicBezTo>
                  <a:pt x="232" y="856"/>
                  <a:pt x="276" y="919"/>
                  <a:pt x="292" y="1024"/>
                </a:cubicBezTo>
                <a:cubicBezTo>
                  <a:pt x="308" y="1129"/>
                  <a:pt x="303" y="1293"/>
                  <a:pt x="284" y="1416"/>
                </a:cubicBezTo>
                <a:cubicBezTo>
                  <a:pt x="265" y="1539"/>
                  <a:pt x="200" y="1635"/>
                  <a:pt x="180" y="1760"/>
                </a:cubicBezTo>
                <a:cubicBezTo>
                  <a:pt x="160" y="1885"/>
                  <a:pt x="148" y="2044"/>
                  <a:pt x="164" y="2168"/>
                </a:cubicBezTo>
                <a:cubicBezTo>
                  <a:pt x="180" y="2292"/>
                  <a:pt x="256" y="2447"/>
                  <a:pt x="276" y="2504"/>
                </a:cubicBezTo>
              </a:path>
            </a:pathLst>
          </a:custGeom>
          <a:noFill/>
          <a:ln w="9525">
            <a:solidFill>
              <a:srgbClr val="46A1A8"/>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28" name="Freeform 62"/>
          <p:cNvSpPr>
            <a:spLocks/>
          </p:cNvSpPr>
          <p:nvPr/>
        </p:nvSpPr>
        <p:spPr bwMode="auto">
          <a:xfrm>
            <a:off x="3409950" y="49911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6313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29" name="Freeform 64"/>
          <p:cNvSpPr>
            <a:spLocks/>
          </p:cNvSpPr>
          <p:nvPr/>
        </p:nvSpPr>
        <p:spPr bwMode="auto">
          <a:xfrm>
            <a:off x="3408363" y="4622800"/>
            <a:ext cx="276225" cy="122238"/>
          </a:xfrm>
          <a:custGeom>
            <a:avLst/>
            <a:gdLst>
              <a:gd name="T0" fmla="*/ 0 w 184"/>
              <a:gd name="T1" fmla="*/ 0 h 88"/>
              <a:gd name="T2" fmla="*/ 2147483646 w 184"/>
              <a:gd name="T3" fmla="*/ 2147483646 h 88"/>
              <a:gd name="T4" fmla="*/ 2147483646 w 184"/>
              <a:gd name="T5" fmla="*/ 2147483646 h 88"/>
              <a:gd name="T6" fmla="*/ 2147483646 w 184"/>
              <a:gd name="T7" fmla="*/ 2147483646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30" name="Text Box 71"/>
          <p:cNvSpPr txBox="1">
            <a:spLocks noChangeArrowheads="1"/>
          </p:cNvSpPr>
          <p:nvPr/>
        </p:nvSpPr>
        <p:spPr bwMode="auto">
          <a:xfrm>
            <a:off x="4537075" y="5237163"/>
            <a:ext cx="658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RH</a:t>
            </a:r>
          </a:p>
        </p:txBody>
      </p:sp>
      <p:sp>
        <p:nvSpPr>
          <p:cNvPr id="114731" name="Line 78"/>
          <p:cNvSpPr>
            <a:spLocks noChangeShapeType="1"/>
          </p:cNvSpPr>
          <p:nvPr/>
        </p:nvSpPr>
        <p:spPr bwMode="auto">
          <a:xfrm>
            <a:off x="3275013" y="5815013"/>
            <a:ext cx="371475" cy="22225"/>
          </a:xfrm>
          <a:prstGeom prst="line">
            <a:avLst/>
          </a:prstGeom>
          <a:noFill/>
          <a:ln w="9525">
            <a:solidFill>
              <a:srgbClr val="46A1A8"/>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32" name="Freeform 80"/>
          <p:cNvSpPr>
            <a:spLocks/>
          </p:cNvSpPr>
          <p:nvPr/>
        </p:nvSpPr>
        <p:spPr bwMode="auto">
          <a:xfrm>
            <a:off x="3227388" y="3402013"/>
            <a:ext cx="803275" cy="2085975"/>
          </a:xfrm>
          <a:custGeom>
            <a:avLst/>
            <a:gdLst>
              <a:gd name="T0" fmla="*/ 2147483646 w 624"/>
              <a:gd name="T1" fmla="*/ 2147483646 h 1792"/>
              <a:gd name="T2" fmla="*/ 2147483646 w 624"/>
              <a:gd name="T3" fmla="*/ 2147483646 h 1792"/>
              <a:gd name="T4" fmla="*/ 2147483646 w 624"/>
              <a:gd name="T5" fmla="*/ 2147483646 h 1792"/>
              <a:gd name="T6" fmla="*/ 2147483646 w 624"/>
              <a:gd name="T7" fmla="*/ 2147483646 h 1792"/>
              <a:gd name="T8" fmla="*/ 2147483646 w 624"/>
              <a:gd name="T9" fmla="*/ 2147483646 h 1792"/>
              <a:gd name="T10" fmla="*/ 2147483646 w 624"/>
              <a:gd name="T11" fmla="*/ 2147483646 h 1792"/>
              <a:gd name="T12" fmla="*/ 2147483646 w 624"/>
              <a:gd name="T13" fmla="*/ 2147483646 h 1792"/>
              <a:gd name="T14" fmla="*/ 0 w 624"/>
              <a:gd name="T15" fmla="*/ 2147483646 h 1792"/>
              <a:gd name="T16" fmla="*/ 2147483646 w 624"/>
              <a:gd name="T17" fmla="*/ 2147483646 h 1792"/>
              <a:gd name="T18" fmla="*/ 2147483646 w 624"/>
              <a:gd name="T19" fmla="*/ 2147483646 h 1792"/>
              <a:gd name="T20" fmla="*/ 2147483646 w 624"/>
              <a:gd name="T21" fmla="*/ 2147483646 h 1792"/>
              <a:gd name="T22" fmla="*/ 2147483646 w 624"/>
              <a:gd name="T23" fmla="*/ 2147483646 h 1792"/>
              <a:gd name="T24" fmla="*/ 2147483646 w 624"/>
              <a:gd name="T25" fmla="*/ 2147483646 h 1792"/>
              <a:gd name="T26" fmla="*/ 2147483646 w 624"/>
              <a:gd name="T27" fmla="*/ 2147483646 h 1792"/>
              <a:gd name="T28" fmla="*/ 2147483646 w 624"/>
              <a:gd name="T29" fmla="*/ 0 h 1792"/>
              <a:gd name="T30" fmla="*/ 2147483646 w 624"/>
              <a:gd name="T31" fmla="*/ 2147483646 h 1792"/>
              <a:gd name="T32" fmla="*/ 2147483646 w 624"/>
              <a:gd name="T33" fmla="*/ 2147483646 h 1792"/>
              <a:gd name="T34" fmla="*/ 2147483646 w 624"/>
              <a:gd name="T35" fmla="*/ 2147483646 h 1792"/>
              <a:gd name="T36" fmla="*/ 2147483646 w 624"/>
              <a:gd name="T37" fmla="*/ 2147483646 h 1792"/>
              <a:gd name="T38" fmla="*/ 2147483646 w 624"/>
              <a:gd name="T39" fmla="*/ 2147483646 h 1792"/>
              <a:gd name="T40" fmla="*/ 2147483646 w 624"/>
              <a:gd name="T41" fmla="*/ 2147483646 h 1792"/>
              <a:gd name="T42" fmla="*/ 2147483646 w 624"/>
              <a:gd name="T43" fmla="*/ 2147483646 h 1792"/>
              <a:gd name="T44" fmla="*/ 2147483646 w 624"/>
              <a:gd name="T45" fmla="*/ 2147483646 h 1792"/>
              <a:gd name="T46" fmla="*/ 2147483646 w 624"/>
              <a:gd name="T47" fmla="*/ 2147483646 h 1792"/>
              <a:gd name="T48" fmla="*/ 2147483646 w 624"/>
              <a:gd name="T49" fmla="*/ 2147483646 h 1792"/>
              <a:gd name="T50" fmla="*/ 2147483646 w 624"/>
              <a:gd name="T51" fmla="*/ 2147483646 h 1792"/>
              <a:gd name="T52" fmla="*/ 2147483646 w 624"/>
              <a:gd name="T53" fmla="*/ 2147483646 h 1792"/>
              <a:gd name="T54" fmla="*/ 2147483646 w 624"/>
              <a:gd name="T55" fmla="*/ 2147483646 h 1792"/>
              <a:gd name="T56" fmla="*/ 2147483646 w 624"/>
              <a:gd name="T57" fmla="*/ 2147483646 h 1792"/>
              <a:gd name="T58" fmla="*/ 2147483646 w 624"/>
              <a:gd name="T59" fmla="*/ 2147483646 h 1792"/>
              <a:gd name="T60" fmla="*/ 2147483646 w 624"/>
              <a:gd name="T61" fmla="*/ 2147483646 h 1792"/>
              <a:gd name="T62" fmla="*/ 2147483646 w 624"/>
              <a:gd name="T63" fmla="*/ 2147483646 h 17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4"/>
              <a:gd name="T97" fmla="*/ 0 h 1792"/>
              <a:gd name="T98" fmla="*/ 624 w 624"/>
              <a:gd name="T99" fmla="*/ 1792 h 17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4" h="1792">
                <a:moveTo>
                  <a:pt x="112" y="1792"/>
                </a:moveTo>
                <a:lnTo>
                  <a:pt x="96" y="1560"/>
                </a:lnTo>
                <a:lnTo>
                  <a:pt x="168" y="1344"/>
                </a:lnTo>
                <a:lnTo>
                  <a:pt x="144" y="1032"/>
                </a:lnTo>
                <a:lnTo>
                  <a:pt x="120" y="848"/>
                </a:lnTo>
                <a:lnTo>
                  <a:pt x="32" y="712"/>
                </a:lnTo>
                <a:lnTo>
                  <a:pt x="80" y="544"/>
                </a:lnTo>
                <a:lnTo>
                  <a:pt x="0" y="472"/>
                </a:lnTo>
                <a:lnTo>
                  <a:pt x="48" y="344"/>
                </a:lnTo>
                <a:lnTo>
                  <a:pt x="88" y="232"/>
                </a:lnTo>
                <a:lnTo>
                  <a:pt x="40" y="112"/>
                </a:lnTo>
                <a:lnTo>
                  <a:pt x="144" y="48"/>
                </a:lnTo>
                <a:lnTo>
                  <a:pt x="272" y="64"/>
                </a:lnTo>
                <a:lnTo>
                  <a:pt x="440" y="48"/>
                </a:lnTo>
                <a:lnTo>
                  <a:pt x="504" y="0"/>
                </a:lnTo>
                <a:lnTo>
                  <a:pt x="568" y="104"/>
                </a:lnTo>
                <a:lnTo>
                  <a:pt x="624" y="264"/>
                </a:lnTo>
                <a:lnTo>
                  <a:pt x="600" y="360"/>
                </a:lnTo>
                <a:lnTo>
                  <a:pt x="560" y="424"/>
                </a:lnTo>
                <a:lnTo>
                  <a:pt x="560" y="496"/>
                </a:lnTo>
                <a:lnTo>
                  <a:pt x="520" y="568"/>
                </a:lnTo>
                <a:lnTo>
                  <a:pt x="456" y="704"/>
                </a:lnTo>
                <a:lnTo>
                  <a:pt x="472" y="864"/>
                </a:lnTo>
                <a:lnTo>
                  <a:pt x="432" y="1032"/>
                </a:lnTo>
                <a:lnTo>
                  <a:pt x="424" y="1176"/>
                </a:lnTo>
                <a:lnTo>
                  <a:pt x="352" y="1248"/>
                </a:lnTo>
                <a:lnTo>
                  <a:pt x="288" y="1400"/>
                </a:lnTo>
                <a:lnTo>
                  <a:pt x="320" y="1472"/>
                </a:lnTo>
                <a:lnTo>
                  <a:pt x="336" y="1552"/>
                </a:lnTo>
                <a:lnTo>
                  <a:pt x="288" y="1656"/>
                </a:lnTo>
                <a:lnTo>
                  <a:pt x="288" y="1720"/>
                </a:lnTo>
                <a:lnTo>
                  <a:pt x="336" y="1776"/>
                </a:lnTo>
              </a:path>
            </a:pathLst>
          </a:custGeom>
          <a:solidFill>
            <a:srgbClr val="BBE0E3">
              <a:alpha val="6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14733" name="Freeform 86"/>
          <p:cNvSpPr>
            <a:spLocks/>
          </p:cNvSpPr>
          <p:nvPr/>
        </p:nvSpPr>
        <p:spPr bwMode="auto">
          <a:xfrm>
            <a:off x="3324225" y="3787775"/>
            <a:ext cx="203200" cy="85725"/>
          </a:xfrm>
          <a:custGeom>
            <a:avLst/>
            <a:gdLst>
              <a:gd name="T0" fmla="*/ 0 w 128"/>
              <a:gd name="T1" fmla="*/ 0 h 54"/>
              <a:gd name="T2" fmla="*/ 2147483646 w 128"/>
              <a:gd name="T3" fmla="*/ 2147483646 h 54"/>
              <a:gd name="T4" fmla="*/ 2147483646 w 128"/>
              <a:gd name="T5" fmla="*/ 2147483646 h 54"/>
              <a:gd name="T6" fmla="*/ 0 60000 65536"/>
              <a:gd name="T7" fmla="*/ 0 60000 65536"/>
              <a:gd name="T8" fmla="*/ 0 60000 65536"/>
              <a:gd name="T9" fmla="*/ 0 w 128"/>
              <a:gd name="T10" fmla="*/ 0 h 54"/>
              <a:gd name="T11" fmla="*/ 128 w 128"/>
              <a:gd name="T12" fmla="*/ 54 h 54"/>
            </a:gdLst>
            <a:ahLst/>
            <a:cxnLst>
              <a:cxn ang="T6">
                <a:pos x="T0" y="T1"/>
              </a:cxn>
              <a:cxn ang="T7">
                <a:pos x="T2" y="T3"/>
              </a:cxn>
              <a:cxn ang="T8">
                <a:pos x="T4" y="T5"/>
              </a:cxn>
            </a:cxnLst>
            <a:rect l="T9" t="T10" r="T11" b="T12"/>
            <a:pathLst>
              <a:path w="128" h="54">
                <a:moveTo>
                  <a:pt x="0" y="0"/>
                </a:moveTo>
                <a:cubicBezTo>
                  <a:pt x="21" y="19"/>
                  <a:pt x="43" y="38"/>
                  <a:pt x="64" y="46"/>
                </a:cubicBezTo>
                <a:cubicBezTo>
                  <a:pt x="85" y="54"/>
                  <a:pt x="112" y="52"/>
                  <a:pt x="128" y="46"/>
                </a:cubicBezTo>
              </a:path>
            </a:pathLst>
          </a:custGeom>
          <a:noFill/>
          <a:ln w="9525">
            <a:solidFill>
              <a:srgbClr val="46A1A8"/>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34" name="Freeform 87"/>
          <p:cNvSpPr>
            <a:spLocks/>
          </p:cNvSpPr>
          <p:nvPr/>
        </p:nvSpPr>
        <p:spPr bwMode="auto">
          <a:xfrm>
            <a:off x="3287713" y="4214813"/>
            <a:ext cx="203200" cy="85725"/>
          </a:xfrm>
          <a:custGeom>
            <a:avLst/>
            <a:gdLst>
              <a:gd name="T0" fmla="*/ 0 w 128"/>
              <a:gd name="T1" fmla="*/ 0 h 54"/>
              <a:gd name="T2" fmla="*/ 2147483646 w 128"/>
              <a:gd name="T3" fmla="*/ 2147483646 h 54"/>
              <a:gd name="T4" fmla="*/ 2147483646 w 128"/>
              <a:gd name="T5" fmla="*/ 2147483646 h 54"/>
              <a:gd name="T6" fmla="*/ 0 60000 65536"/>
              <a:gd name="T7" fmla="*/ 0 60000 65536"/>
              <a:gd name="T8" fmla="*/ 0 60000 65536"/>
              <a:gd name="T9" fmla="*/ 0 w 128"/>
              <a:gd name="T10" fmla="*/ 0 h 54"/>
              <a:gd name="T11" fmla="*/ 128 w 128"/>
              <a:gd name="T12" fmla="*/ 54 h 54"/>
            </a:gdLst>
            <a:ahLst/>
            <a:cxnLst>
              <a:cxn ang="T6">
                <a:pos x="T0" y="T1"/>
              </a:cxn>
              <a:cxn ang="T7">
                <a:pos x="T2" y="T3"/>
              </a:cxn>
              <a:cxn ang="T8">
                <a:pos x="T4" y="T5"/>
              </a:cxn>
            </a:cxnLst>
            <a:rect l="T9" t="T10" r="T11" b="T12"/>
            <a:pathLst>
              <a:path w="128" h="54">
                <a:moveTo>
                  <a:pt x="0" y="0"/>
                </a:moveTo>
                <a:cubicBezTo>
                  <a:pt x="21" y="19"/>
                  <a:pt x="43" y="38"/>
                  <a:pt x="64" y="46"/>
                </a:cubicBezTo>
                <a:cubicBezTo>
                  <a:pt x="85" y="54"/>
                  <a:pt x="112" y="52"/>
                  <a:pt x="128" y="46"/>
                </a:cubicBezTo>
              </a:path>
            </a:pathLst>
          </a:custGeom>
          <a:noFill/>
          <a:ln w="9525">
            <a:solidFill>
              <a:srgbClr val="46A1A8"/>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35" name="Text Box 91"/>
          <p:cNvSpPr txBox="1">
            <a:spLocks noChangeArrowheads="1"/>
          </p:cNvSpPr>
          <p:nvPr/>
        </p:nvSpPr>
        <p:spPr bwMode="auto">
          <a:xfrm>
            <a:off x="6386513" y="5545138"/>
            <a:ext cx="900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latin typeface="Arial" panose="020B0604020202020204" pitchFamily="34" charset="0"/>
              </a:rPr>
              <a:t>Earth</a:t>
            </a:r>
          </a:p>
        </p:txBody>
      </p:sp>
      <p:sp>
        <p:nvSpPr>
          <p:cNvPr id="114736" name="Freeform 92"/>
          <p:cNvSpPr>
            <a:spLocks/>
          </p:cNvSpPr>
          <p:nvPr/>
        </p:nvSpPr>
        <p:spPr bwMode="auto">
          <a:xfrm>
            <a:off x="3162300" y="3328988"/>
            <a:ext cx="935038" cy="2174875"/>
          </a:xfrm>
          <a:custGeom>
            <a:avLst/>
            <a:gdLst>
              <a:gd name="T0" fmla="*/ 2147483646 w 624"/>
              <a:gd name="T1" fmla="*/ 2147483646 h 1792"/>
              <a:gd name="T2" fmla="*/ 2147483646 w 624"/>
              <a:gd name="T3" fmla="*/ 2147483646 h 1792"/>
              <a:gd name="T4" fmla="*/ 2147483646 w 624"/>
              <a:gd name="T5" fmla="*/ 2147483646 h 1792"/>
              <a:gd name="T6" fmla="*/ 2147483646 w 624"/>
              <a:gd name="T7" fmla="*/ 2147483646 h 1792"/>
              <a:gd name="T8" fmla="*/ 2147483646 w 624"/>
              <a:gd name="T9" fmla="*/ 2147483646 h 1792"/>
              <a:gd name="T10" fmla="*/ 2147483646 w 624"/>
              <a:gd name="T11" fmla="*/ 2147483646 h 1792"/>
              <a:gd name="T12" fmla="*/ 2147483646 w 624"/>
              <a:gd name="T13" fmla="*/ 2147483646 h 1792"/>
              <a:gd name="T14" fmla="*/ 0 w 624"/>
              <a:gd name="T15" fmla="*/ 2147483646 h 1792"/>
              <a:gd name="T16" fmla="*/ 2147483646 w 624"/>
              <a:gd name="T17" fmla="*/ 2147483646 h 1792"/>
              <a:gd name="T18" fmla="*/ 2147483646 w 624"/>
              <a:gd name="T19" fmla="*/ 2147483646 h 1792"/>
              <a:gd name="T20" fmla="*/ 2147483646 w 624"/>
              <a:gd name="T21" fmla="*/ 2147483646 h 1792"/>
              <a:gd name="T22" fmla="*/ 2147483646 w 624"/>
              <a:gd name="T23" fmla="*/ 2147483646 h 1792"/>
              <a:gd name="T24" fmla="*/ 2147483646 w 624"/>
              <a:gd name="T25" fmla="*/ 2147483646 h 1792"/>
              <a:gd name="T26" fmla="*/ 2147483646 w 624"/>
              <a:gd name="T27" fmla="*/ 2147483646 h 1792"/>
              <a:gd name="T28" fmla="*/ 2147483646 w 624"/>
              <a:gd name="T29" fmla="*/ 0 h 1792"/>
              <a:gd name="T30" fmla="*/ 2147483646 w 624"/>
              <a:gd name="T31" fmla="*/ 2147483646 h 1792"/>
              <a:gd name="T32" fmla="*/ 2147483646 w 624"/>
              <a:gd name="T33" fmla="*/ 2147483646 h 1792"/>
              <a:gd name="T34" fmla="*/ 2147483646 w 624"/>
              <a:gd name="T35" fmla="*/ 2147483646 h 1792"/>
              <a:gd name="T36" fmla="*/ 2147483646 w 624"/>
              <a:gd name="T37" fmla="*/ 2147483646 h 1792"/>
              <a:gd name="T38" fmla="*/ 2147483646 w 624"/>
              <a:gd name="T39" fmla="*/ 2147483646 h 1792"/>
              <a:gd name="T40" fmla="*/ 2147483646 w 624"/>
              <a:gd name="T41" fmla="*/ 2147483646 h 1792"/>
              <a:gd name="T42" fmla="*/ 2147483646 w 624"/>
              <a:gd name="T43" fmla="*/ 2147483646 h 1792"/>
              <a:gd name="T44" fmla="*/ 2147483646 w 624"/>
              <a:gd name="T45" fmla="*/ 2147483646 h 1792"/>
              <a:gd name="T46" fmla="*/ 2147483646 w 624"/>
              <a:gd name="T47" fmla="*/ 2147483646 h 1792"/>
              <a:gd name="T48" fmla="*/ 2147483646 w 624"/>
              <a:gd name="T49" fmla="*/ 2147483646 h 1792"/>
              <a:gd name="T50" fmla="*/ 2147483646 w 624"/>
              <a:gd name="T51" fmla="*/ 2147483646 h 1792"/>
              <a:gd name="T52" fmla="*/ 2147483646 w 624"/>
              <a:gd name="T53" fmla="*/ 2147483646 h 1792"/>
              <a:gd name="T54" fmla="*/ 2147483646 w 624"/>
              <a:gd name="T55" fmla="*/ 2147483646 h 1792"/>
              <a:gd name="T56" fmla="*/ 2147483646 w 624"/>
              <a:gd name="T57" fmla="*/ 2147483646 h 1792"/>
              <a:gd name="T58" fmla="*/ 2147483646 w 624"/>
              <a:gd name="T59" fmla="*/ 2147483646 h 1792"/>
              <a:gd name="T60" fmla="*/ 2147483646 w 624"/>
              <a:gd name="T61" fmla="*/ 2147483646 h 1792"/>
              <a:gd name="T62" fmla="*/ 2147483646 w 624"/>
              <a:gd name="T63" fmla="*/ 2147483646 h 17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4"/>
              <a:gd name="T97" fmla="*/ 0 h 1792"/>
              <a:gd name="T98" fmla="*/ 624 w 624"/>
              <a:gd name="T99" fmla="*/ 1792 h 17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4" h="1792">
                <a:moveTo>
                  <a:pt x="112" y="1792"/>
                </a:moveTo>
                <a:lnTo>
                  <a:pt x="96" y="1560"/>
                </a:lnTo>
                <a:lnTo>
                  <a:pt x="168" y="1344"/>
                </a:lnTo>
                <a:lnTo>
                  <a:pt x="144" y="1032"/>
                </a:lnTo>
                <a:lnTo>
                  <a:pt x="120" y="848"/>
                </a:lnTo>
                <a:lnTo>
                  <a:pt x="32" y="712"/>
                </a:lnTo>
                <a:lnTo>
                  <a:pt x="80" y="544"/>
                </a:lnTo>
                <a:lnTo>
                  <a:pt x="0" y="472"/>
                </a:lnTo>
                <a:lnTo>
                  <a:pt x="48" y="344"/>
                </a:lnTo>
                <a:lnTo>
                  <a:pt x="88" y="232"/>
                </a:lnTo>
                <a:lnTo>
                  <a:pt x="40" y="112"/>
                </a:lnTo>
                <a:lnTo>
                  <a:pt x="144" y="48"/>
                </a:lnTo>
                <a:lnTo>
                  <a:pt x="272" y="64"/>
                </a:lnTo>
                <a:lnTo>
                  <a:pt x="440" y="48"/>
                </a:lnTo>
                <a:lnTo>
                  <a:pt x="504" y="0"/>
                </a:lnTo>
                <a:lnTo>
                  <a:pt x="568" y="104"/>
                </a:lnTo>
                <a:lnTo>
                  <a:pt x="624" y="264"/>
                </a:lnTo>
                <a:lnTo>
                  <a:pt x="600" y="360"/>
                </a:lnTo>
                <a:lnTo>
                  <a:pt x="560" y="424"/>
                </a:lnTo>
                <a:lnTo>
                  <a:pt x="560" y="496"/>
                </a:lnTo>
                <a:lnTo>
                  <a:pt x="520" y="568"/>
                </a:lnTo>
                <a:lnTo>
                  <a:pt x="456" y="704"/>
                </a:lnTo>
                <a:lnTo>
                  <a:pt x="472" y="864"/>
                </a:lnTo>
                <a:lnTo>
                  <a:pt x="432" y="1032"/>
                </a:lnTo>
                <a:lnTo>
                  <a:pt x="424" y="1176"/>
                </a:lnTo>
                <a:lnTo>
                  <a:pt x="352" y="1248"/>
                </a:lnTo>
                <a:lnTo>
                  <a:pt x="288" y="1400"/>
                </a:lnTo>
                <a:lnTo>
                  <a:pt x="320" y="1472"/>
                </a:lnTo>
                <a:lnTo>
                  <a:pt x="336" y="1552"/>
                </a:lnTo>
                <a:lnTo>
                  <a:pt x="288" y="1656"/>
                </a:lnTo>
                <a:lnTo>
                  <a:pt x="288" y="1720"/>
                </a:lnTo>
                <a:lnTo>
                  <a:pt x="336" y="1776"/>
                </a:lnTo>
              </a:path>
            </a:pathLst>
          </a:custGeom>
          <a:solidFill>
            <a:srgbClr val="BBE0E3">
              <a:alpha val="32941"/>
            </a:srgbClr>
          </a:solidFill>
          <a:ln w="9525">
            <a:solidFill>
              <a:srgbClr val="46A1A8">
                <a:alpha val="30196"/>
              </a:srgbClr>
            </a:solidFill>
            <a:round/>
            <a:headEnd/>
            <a:tailEnd/>
          </a:ln>
        </p:spPr>
        <p:txBody>
          <a:bodyPr/>
          <a:lstStyle/>
          <a:p>
            <a:endParaRPr lang="en-AU"/>
          </a:p>
        </p:txBody>
      </p:sp>
      <p:sp>
        <p:nvSpPr>
          <p:cNvPr id="114737" name="Freeform 93"/>
          <p:cNvSpPr>
            <a:spLocks/>
          </p:cNvSpPr>
          <p:nvPr/>
        </p:nvSpPr>
        <p:spPr bwMode="auto">
          <a:xfrm>
            <a:off x="5557838" y="2087563"/>
            <a:ext cx="1320800" cy="3349625"/>
          </a:xfrm>
          <a:custGeom>
            <a:avLst/>
            <a:gdLst>
              <a:gd name="T0" fmla="*/ 2147483646 w 1096"/>
              <a:gd name="T1" fmla="*/ 2147483646 h 2608"/>
              <a:gd name="T2" fmla="*/ 2147483646 w 1096"/>
              <a:gd name="T3" fmla="*/ 2147483646 h 2608"/>
              <a:gd name="T4" fmla="*/ 2147483646 w 1096"/>
              <a:gd name="T5" fmla="*/ 2147483646 h 2608"/>
              <a:gd name="T6" fmla="*/ 2147483646 w 1096"/>
              <a:gd name="T7" fmla="*/ 2147483646 h 2608"/>
              <a:gd name="T8" fmla="*/ 2147483646 w 1096"/>
              <a:gd name="T9" fmla="*/ 2147483646 h 2608"/>
              <a:gd name="T10" fmla="*/ 2147483646 w 1096"/>
              <a:gd name="T11" fmla="*/ 2147483646 h 2608"/>
              <a:gd name="T12" fmla="*/ 2147483646 w 1096"/>
              <a:gd name="T13" fmla="*/ 2147483646 h 2608"/>
              <a:gd name="T14" fmla="*/ 2147483646 w 1096"/>
              <a:gd name="T15" fmla="*/ 2147483646 h 2608"/>
              <a:gd name="T16" fmla="*/ 2147483646 w 1096"/>
              <a:gd name="T17" fmla="*/ 2147483646 h 2608"/>
              <a:gd name="T18" fmla="*/ 2147483646 w 1096"/>
              <a:gd name="T19" fmla="*/ 2147483646 h 2608"/>
              <a:gd name="T20" fmla="*/ 2147483646 w 1096"/>
              <a:gd name="T21" fmla="*/ 2147483646 h 2608"/>
              <a:gd name="T22" fmla="*/ 2147483646 w 1096"/>
              <a:gd name="T23" fmla="*/ 2147483646 h 2608"/>
              <a:gd name="T24" fmla="*/ 2147483646 w 1096"/>
              <a:gd name="T25" fmla="*/ 2147483646 h 2608"/>
              <a:gd name="T26" fmla="*/ 2147483646 w 1096"/>
              <a:gd name="T27" fmla="*/ 2147483646 h 2608"/>
              <a:gd name="T28" fmla="*/ 2147483646 w 1096"/>
              <a:gd name="T29" fmla="*/ 2147483646 h 2608"/>
              <a:gd name="T30" fmla="*/ 2147483646 w 1096"/>
              <a:gd name="T31" fmla="*/ 2147483646 h 2608"/>
              <a:gd name="T32" fmla="*/ 2147483646 w 1096"/>
              <a:gd name="T33" fmla="*/ 2147483646 h 2608"/>
              <a:gd name="T34" fmla="*/ 2147483646 w 1096"/>
              <a:gd name="T35" fmla="*/ 2147483646 h 2608"/>
              <a:gd name="T36" fmla="*/ 2147483646 w 1096"/>
              <a:gd name="T37" fmla="*/ 2147483646 h 2608"/>
              <a:gd name="T38" fmla="*/ 2147483646 w 1096"/>
              <a:gd name="T39" fmla="*/ 2147483646 h 2608"/>
              <a:gd name="T40" fmla="*/ 2147483646 w 1096"/>
              <a:gd name="T41" fmla="*/ 2147483646 h 2608"/>
              <a:gd name="T42" fmla="*/ 2147483646 w 1096"/>
              <a:gd name="T43" fmla="*/ 2147483646 h 2608"/>
              <a:gd name="T44" fmla="*/ 2147483646 w 1096"/>
              <a:gd name="T45" fmla="*/ 2147483646 h 2608"/>
              <a:gd name="T46" fmla="*/ 2147483646 w 1096"/>
              <a:gd name="T47" fmla="*/ 2147483646 h 2608"/>
              <a:gd name="T48" fmla="*/ 2147483646 w 1096"/>
              <a:gd name="T49" fmla="*/ 2147483646 h 2608"/>
              <a:gd name="T50" fmla="*/ 2147483646 w 1096"/>
              <a:gd name="T51" fmla="*/ 2147483646 h 2608"/>
              <a:gd name="T52" fmla="*/ 2147483646 w 1096"/>
              <a:gd name="T53" fmla="*/ 2147483646 h 2608"/>
              <a:gd name="T54" fmla="*/ 2147483646 w 1096"/>
              <a:gd name="T55" fmla="*/ 2147483646 h 2608"/>
              <a:gd name="T56" fmla="*/ 2147483646 w 1096"/>
              <a:gd name="T57" fmla="*/ 2147483646 h 2608"/>
              <a:gd name="T58" fmla="*/ 2147483646 w 1096"/>
              <a:gd name="T59" fmla="*/ 2147483646 h 2608"/>
              <a:gd name="T60" fmla="*/ 2147483646 w 1096"/>
              <a:gd name="T61" fmla="*/ 2147483646 h 2608"/>
              <a:gd name="T62" fmla="*/ 2147483646 w 1096"/>
              <a:gd name="T63" fmla="*/ 2147483646 h 2608"/>
              <a:gd name="T64" fmla="*/ 2147483646 w 1096"/>
              <a:gd name="T65" fmla="*/ 2147483646 h 2608"/>
              <a:gd name="T66" fmla="*/ 2147483646 w 1096"/>
              <a:gd name="T67" fmla="*/ 2147483646 h 2608"/>
              <a:gd name="T68" fmla="*/ 2147483646 w 1096"/>
              <a:gd name="T69" fmla="*/ 2147483646 h 26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6"/>
              <a:gd name="T106" fmla="*/ 0 h 2608"/>
              <a:gd name="T107" fmla="*/ 1096 w 1096"/>
              <a:gd name="T108" fmla="*/ 2608 h 26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6" h="2608">
                <a:moveTo>
                  <a:pt x="320" y="2608"/>
                </a:moveTo>
                <a:lnTo>
                  <a:pt x="296" y="2464"/>
                </a:lnTo>
                <a:lnTo>
                  <a:pt x="328" y="2352"/>
                </a:lnTo>
                <a:lnTo>
                  <a:pt x="280" y="2224"/>
                </a:lnTo>
                <a:lnTo>
                  <a:pt x="264" y="2128"/>
                </a:lnTo>
                <a:lnTo>
                  <a:pt x="288" y="2048"/>
                </a:lnTo>
                <a:lnTo>
                  <a:pt x="280" y="1952"/>
                </a:lnTo>
                <a:lnTo>
                  <a:pt x="200" y="1832"/>
                </a:lnTo>
                <a:lnTo>
                  <a:pt x="232" y="1680"/>
                </a:lnTo>
                <a:lnTo>
                  <a:pt x="256" y="1576"/>
                </a:lnTo>
                <a:lnTo>
                  <a:pt x="216" y="1496"/>
                </a:lnTo>
                <a:lnTo>
                  <a:pt x="152" y="1384"/>
                </a:lnTo>
                <a:lnTo>
                  <a:pt x="168" y="1312"/>
                </a:lnTo>
                <a:lnTo>
                  <a:pt x="232" y="1272"/>
                </a:lnTo>
                <a:lnTo>
                  <a:pt x="136" y="1152"/>
                </a:lnTo>
                <a:lnTo>
                  <a:pt x="120" y="1064"/>
                </a:lnTo>
                <a:lnTo>
                  <a:pt x="152" y="1008"/>
                </a:lnTo>
                <a:lnTo>
                  <a:pt x="144" y="920"/>
                </a:lnTo>
                <a:lnTo>
                  <a:pt x="104" y="880"/>
                </a:lnTo>
                <a:lnTo>
                  <a:pt x="88" y="744"/>
                </a:lnTo>
                <a:lnTo>
                  <a:pt x="104" y="688"/>
                </a:lnTo>
                <a:lnTo>
                  <a:pt x="152" y="600"/>
                </a:lnTo>
                <a:lnTo>
                  <a:pt x="128" y="496"/>
                </a:lnTo>
                <a:lnTo>
                  <a:pt x="128" y="408"/>
                </a:lnTo>
                <a:lnTo>
                  <a:pt x="64" y="344"/>
                </a:lnTo>
                <a:lnTo>
                  <a:pt x="80" y="200"/>
                </a:lnTo>
                <a:lnTo>
                  <a:pt x="0" y="144"/>
                </a:lnTo>
                <a:lnTo>
                  <a:pt x="64" y="16"/>
                </a:lnTo>
                <a:lnTo>
                  <a:pt x="160" y="8"/>
                </a:lnTo>
                <a:lnTo>
                  <a:pt x="400" y="8"/>
                </a:lnTo>
                <a:lnTo>
                  <a:pt x="576" y="8"/>
                </a:lnTo>
                <a:lnTo>
                  <a:pt x="824" y="8"/>
                </a:lnTo>
                <a:lnTo>
                  <a:pt x="968" y="0"/>
                </a:lnTo>
                <a:lnTo>
                  <a:pt x="1096" y="40"/>
                </a:lnTo>
                <a:lnTo>
                  <a:pt x="992" y="112"/>
                </a:lnTo>
                <a:lnTo>
                  <a:pt x="848" y="136"/>
                </a:lnTo>
                <a:lnTo>
                  <a:pt x="768" y="184"/>
                </a:lnTo>
                <a:lnTo>
                  <a:pt x="720" y="280"/>
                </a:lnTo>
                <a:lnTo>
                  <a:pt x="744" y="344"/>
                </a:lnTo>
                <a:lnTo>
                  <a:pt x="672" y="472"/>
                </a:lnTo>
                <a:lnTo>
                  <a:pt x="760" y="528"/>
                </a:lnTo>
                <a:lnTo>
                  <a:pt x="704" y="584"/>
                </a:lnTo>
                <a:lnTo>
                  <a:pt x="672" y="656"/>
                </a:lnTo>
                <a:lnTo>
                  <a:pt x="760" y="712"/>
                </a:lnTo>
                <a:lnTo>
                  <a:pt x="744" y="816"/>
                </a:lnTo>
                <a:lnTo>
                  <a:pt x="664" y="912"/>
                </a:lnTo>
                <a:lnTo>
                  <a:pt x="624" y="936"/>
                </a:lnTo>
                <a:lnTo>
                  <a:pt x="672" y="992"/>
                </a:lnTo>
                <a:lnTo>
                  <a:pt x="704" y="1064"/>
                </a:lnTo>
                <a:lnTo>
                  <a:pt x="712" y="1152"/>
                </a:lnTo>
                <a:lnTo>
                  <a:pt x="640" y="1232"/>
                </a:lnTo>
                <a:lnTo>
                  <a:pt x="624" y="1344"/>
                </a:lnTo>
                <a:lnTo>
                  <a:pt x="632" y="1392"/>
                </a:lnTo>
                <a:lnTo>
                  <a:pt x="648" y="1448"/>
                </a:lnTo>
                <a:lnTo>
                  <a:pt x="608" y="1528"/>
                </a:lnTo>
                <a:lnTo>
                  <a:pt x="560" y="1664"/>
                </a:lnTo>
                <a:lnTo>
                  <a:pt x="584" y="1728"/>
                </a:lnTo>
                <a:lnTo>
                  <a:pt x="608" y="1816"/>
                </a:lnTo>
                <a:lnTo>
                  <a:pt x="560" y="1888"/>
                </a:lnTo>
                <a:lnTo>
                  <a:pt x="520" y="1968"/>
                </a:lnTo>
                <a:lnTo>
                  <a:pt x="528" y="2016"/>
                </a:lnTo>
                <a:lnTo>
                  <a:pt x="536" y="2064"/>
                </a:lnTo>
                <a:lnTo>
                  <a:pt x="552" y="2200"/>
                </a:lnTo>
                <a:lnTo>
                  <a:pt x="552" y="2280"/>
                </a:lnTo>
                <a:lnTo>
                  <a:pt x="512" y="2320"/>
                </a:lnTo>
                <a:lnTo>
                  <a:pt x="504" y="2376"/>
                </a:lnTo>
                <a:lnTo>
                  <a:pt x="528" y="2488"/>
                </a:lnTo>
                <a:lnTo>
                  <a:pt x="576" y="2600"/>
                </a:lnTo>
                <a:lnTo>
                  <a:pt x="584" y="2592"/>
                </a:lnTo>
                <a:lnTo>
                  <a:pt x="528" y="2600"/>
                </a:lnTo>
              </a:path>
            </a:pathLst>
          </a:custGeom>
          <a:solidFill>
            <a:srgbClr val="BBE0E3">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grpSp>
        <p:nvGrpSpPr>
          <p:cNvPr id="114738" name="Group 110"/>
          <p:cNvGrpSpPr>
            <a:grpSpLocks/>
          </p:cNvGrpSpPr>
          <p:nvPr/>
        </p:nvGrpSpPr>
        <p:grpSpPr bwMode="auto">
          <a:xfrm>
            <a:off x="3592513" y="3505200"/>
            <a:ext cx="573087" cy="2386013"/>
            <a:chOff x="2263" y="2208"/>
            <a:chExt cx="361" cy="1503"/>
          </a:xfrm>
        </p:grpSpPr>
        <p:sp>
          <p:nvSpPr>
            <p:cNvPr id="114752" name="Freeform 65"/>
            <p:cNvSpPr>
              <a:spLocks/>
            </p:cNvSpPr>
            <p:nvPr/>
          </p:nvSpPr>
          <p:spPr bwMode="auto">
            <a:xfrm>
              <a:off x="2263" y="2208"/>
              <a:ext cx="174" cy="77"/>
            </a:xfrm>
            <a:custGeom>
              <a:avLst/>
              <a:gdLst>
                <a:gd name="T0" fmla="*/ 0 w 184"/>
                <a:gd name="T1" fmla="*/ 0 h 88"/>
                <a:gd name="T2" fmla="*/ 9 w 184"/>
                <a:gd name="T3" fmla="*/ 4 h 88"/>
                <a:gd name="T4" fmla="*/ 9 w 184"/>
                <a:gd name="T5" fmla="*/ 4 h 88"/>
                <a:gd name="T6" fmla="*/ 9 w 184"/>
                <a:gd name="T7" fmla="*/ 4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3686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53" name="Freeform 67"/>
            <p:cNvSpPr>
              <a:spLocks/>
            </p:cNvSpPr>
            <p:nvPr/>
          </p:nvSpPr>
          <p:spPr bwMode="auto">
            <a:xfrm>
              <a:off x="2301" y="2362"/>
              <a:ext cx="174" cy="77"/>
            </a:xfrm>
            <a:custGeom>
              <a:avLst/>
              <a:gdLst>
                <a:gd name="T0" fmla="*/ 0 w 184"/>
                <a:gd name="T1" fmla="*/ 0 h 88"/>
                <a:gd name="T2" fmla="*/ 9 w 184"/>
                <a:gd name="T3" fmla="*/ 4 h 88"/>
                <a:gd name="T4" fmla="*/ 9 w 184"/>
                <a:gd name="T5" fmla="*/ 4 h 88"/>
                <a:gd name="T6" fmla="*/ 9 w 184"/>
                <a:gd name="T7" fmla="*/ 4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3686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54" name="Freeform 68"/>
            <p:cNvSpPr>
              <a:spLocks/>
            </p:cNvSpPr>
            <p:nvPr/>
          </p:nvSpPr>
          <p:spPr bwMode="auto">
            <a:xfrm>
              <a:off x="2267" y="2536"/>
              <a:ext cx="174" cy="77"/>
            </a:xfrm>
            <a:custGeom>
              <a:avLst/>
              <a:gdLst>
                <a:gd name="T0" fmla="*/ 0 w 184"/>
                <a:gd name="T1" fmla="*/ 0 h 88"/>
                <a:gd name="T2" fmla="*/ 9 w 184"/>
                <a:gd name="T3" fmla="*/ 4 h 88"/>
                <a:gd name="T4" fmla="*/ 9 w 184"/>
                <a:gd name="T5" fmla="*/ 4 h 88"/>
                <a:gd name="T6" fmla="*/ 9 w 184"/>
                <a:gd name="T7" fmla="*/ 4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3686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55" name="Freeform 88"/>
            <p:cNvSpPr>
              <a:spLocks/>
            </p:cNvSpPr>
            <p:nvPr/>
          </p:nvSpPr>
          <p:spPr bwMode="auto">
            <a:xfrm>
              <a:off x="2277" y="2807"/>
              <a:ext cx="128" cy="54"/>
            </a:xfrm>
            <a:custGeom>
              <a:avLst/>
              <a:gdLst>
                <a:gd name="T0" fmla="*/ 0 w 128"/>
                <a:gd name="T1" fmla="*/ 0 h 54"/>
                <a:gd name="T2" fmla="*/ 64 w 128"/>
                <a:gd name="T3" fmla="*/ 46 h 54"/>
                <a:gd name="T4" fmla="*/ 128 w 128"/>
                <a:gd name="T5" fmla="*/ 46 h 54"/>
                <a:gd name="T6" fmla="*/ 0 60000 65536"/>
                <a:gd name="T7" fmla="*/ 0 60000 65536"/>
                <a:gd name="T8" fmla="*/ 0 60000 65536"/>
                <a:gd name="T9" fmla="*/ 0 w 128"/>
                <a:gd name="T10" fmla="*/ 0 h 54"/>
                <a:gd name="T11" fmla="*/ 128 w 128"/>
                <a:gd name="T12" fmla="*/ 54 h 54"/>
              </a:gdLst>
              <a:ahLst/>
              <a:cxnLst>
                <a:cxn ang="T6">
                  <a:pos x="T0" y="T1"/>
                </a:cxn>
                <a:cxn ang="T7">
                  <a:pos x="T2" y="T3"/>
                </a:cxn>
                <a:cxn ang="T8">
                  <a:pos x="T4" y="T5"/>
                </a:cxn>
              </a:cxnLst>
              <a:rect l="T9" t="T10" r="T11" b="T12"/>
              <a:pathLst>
                <a:path w="128" h="54">
                  <a:moveTo>
                    <a:pt x="0" y="0"/>
                  </a:moveTo>
                  <a:cubicBezTo>
                    <a:pt x="21" y="19"/>
                    <a:pt x="43" y="38"/>
                    <a:pt x="64" y="46"/>
                  </a:cubicBezTo>
                  <a:cubicBezTo>
                    <a:pt x="85" y="54"/>
                    <a:pt x="112" y="52"/>
                    <a:pt x="128" y="46"/>
                  </a:cubicBezTo>
                </a:path>
              </a:pathLst>
            </a:custGeom>
            <a:noFill/>
            <a:ln w="9525">
              <a:solidFill>
                <a:srgbClr val="46A1A8">
                  <a:alpha val="3686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56" name="Line 94"/>
            <p:cNvSpPr>
              <a:spLocks noChangeShapeType="1"/>
            </p:cNvSpPr>
            <p:nvPr/>
          </p:nvSpPr>
          <p:spPr bwMode="auto">
            <a:xfrm>
              <a:off x="2459" y="2322"/>
              <a:ext cx="83" cy="1207"/>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57" name="Line 95"/>
            <p:cNvSpPr>
              <a:spLocks noChangeShapeType="1"/>
            </p:cNvSpPr>
            <p:nvPr/>
          </p:nvSpPr>
          <p:spPr bwMode="auto">
            <a:xfrm>
              <a:off x="2400" y="2500"/>
              <a:ext cx="83" cy="1207"/>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58" name="Line 96"/>
            <p:cNvSpPr>
              <a:spLocks noChangeShapeType="1"/>
            </p:cNvSpPr>
            <p:nvPr/>
          </p:nvSpPr>
          <p:spPr bwMode="auto">
            <a:xfrm>
              <a:off x="2550" y="2514"/>
              <a:ext cx="74" cy="1152"/>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59" name="Line 97"/>
            <p:cNvSpPr>
              <a:spLocks noChangeShapeType="1"/>
            </p:cNvSpPr>
            <p:nvPr/>
          </p:nvSpPr>
          <p:spPr bwMode="auto">
            <a:xfrm>
              <a:off x="2441" y="2468"/>
              <a:ext cx="83" cy="1207"/>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60" name="Line 98"/>
            <p:cNvSpPr>
              <a:spLocks noChangeShapeType="1"/>
            </p:cNvSpPr>
            <p:nvPr/>
          </p:nvSpPr>
          <p:spPr bwMode="auto">
            <a:xfrm>
              <a:off x="2369" y="3007"/>
              <a:ext cx="46" cy="704"/>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61" name="Line 99"/>
            <p:cNvSpPr>
              <a:spLocks noChangeShapeType="1"/>
            </p:cNvSpPr>
            <p:nvPr/>
          </p:nvSpPr>
          <p:spPr bwMode="auto">
            <a:xfrm>
              <a:off x="2309" y="2920"/>
              <a:ext cx="46" cy="704"/>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62" name="Line 100"/>
            <p:cNvSpPr>
              <a:spLocks noChangeShapeType="1"/>
            </p:cNvSpPr>
            <p:nvPr/>
          </p:nvSpPr>
          <p:spPr bwMode="auto">
            <a:xfrm>
              <a:off x="2497" y="2357"/>
              <a:ext cx="46" cy="704"/>
            </a:xfrm>
            <a:prstGeom prst="line">
              <a:avLst/>
            </a:prstGeom>
            <a:noFill/>
            <a:ln w="9525">
              <a:solidFill>
                <a:srgbClr val="B2BABA">
                  <a:alpha val="36862"/>
                </a:srgbClr>
              </a:solidFill>
              <a:round/>
              <a:headEnd/>
              <a:tailEnd/>
            </a:ln>
            <a:extLst>
              <a:ext uri="{909E8E84-426E-40DD-AFC4-6F175D3DCCD1}">
                <a14:hiddenFill xmlns:a14="http://schemas.microsoft.com/office/drawing/2010/main">
                  <a:noFill/>
                </a14:hiddenFill>
              </a:ext>
            </a:extLst>
          </p:spPr>
          <p:txBody>
            <a:bodyPr/>
            <a:lstStyle/>
            <a:p>
              <a:endParaRPr lang="en-AU"/>
            </a:p>
          </p:txBody>
        </p:sp>
      </p:grpSp>
      <p:grpSp>
        <p:nvGrpSpPr>
          <p:cNvPr id="114739" name="Group 109"/>
          <p:cNvGrpSpPr>
            <a:grpSpLocks/>
          </p:cNvGrpSpPr>
          <p:nvPr/>
        </p:nvGrpSpPr>
        <p:grpSpPr bwMode="auto">
          <a:xfrm>
            <a:off x="6300788" y="2459038"/>
            <a:ext cx="527050" cy="3467100"/>
            <a:chOff x="4079" y="1531"/>
            <a:chExt cx="323" cy="1389"/>
          </a:xfrm>
        </p:grpSpPr>
        <p:sp>
          <p:nvSpPr>
            <p:cNvPr id="114744" name="Freeform 101"/>
            <p:cNvSpPr>
              <a:spLocks/>
            </p:cNvSpPr>
            <p:nvPr/>
          </p:nvSpPr>
          <p:spPr bwMode="auto">
            <a:xfrm>
              <a:off x="4079" y="1571"/>
              <a:ext cx="174" cy="77"/>
            </a:xfrm>
            <a:custGeom>
              <a:avLst/>
              <a:gdLst>
                <a:gd name="T0" fmla="*/ 0 w 184"/>
                <a:gd name="T1" fmla="*/ 0 h 88"/>
                <a:gd name="T2" fmla="*/ 9 w 184"/>
                <a:gd name="T3" fmla="*/ 4 h 88"/>
                <a:gd name="T4" fmla="*/ 9 w 184"/>
                <a:gd name="T5" fmla="*/ 4 h 88"/>
                <a:gd name="T6" fmla="*/ 9 w 184"/>
                <a:gd name="T7" fmla="*/ 4 h 88"/>
                <a:gd name="T8" fmla="*/ 0 60000 65536"/>
                <a:gd name="T9" fmla="*/ 0 60000 65536"/>
                <a:gd name="T10" fmla="*/ 0 60000 65536"/>
                <a:gd name="T11" fmla="*/ 0 60000 65536"/>
                <a:gd name="T12" fmla="*/ 0 w 184"/>
                <a:gd name="T13" fmla="*/ 0 h 88"/>
                <a:gd name="T14" fmla="*/ 184 w 184"/>
                <a:gd name="T15" fmla="*/ 88 h 88"/>
              </a:gdLst>
              <a:ahLst/>
              <a:cxnLst>
                <a:cxn ang="T8">
                  <a:pos x="T0" y="T1"/>
                </a:cxn>
                <a:cxn ang="T9">
                  <a:pos x="T2" y="T3"/>
                </a:cxn>
                <a:cxn ang="T10">
                  <a:pos x="T4" y="T5"/>
                </a:cxn>
                <a:cxn ang="T11">
                  <a:pos x="T6" y="T7"/>
                </a:cxn>
              </a:cxnLst>
              <a:rect l="T12" t="T13" r="T14" b="T15"/>
              <a:pathLst>
                <a:path w="184" h="88">
                  <a:moveTo>
                    <a:pt x="0" y="0"/>
                  </a:moveTo>
                  <a:lnTo>
                    <a:pt x="48" y="80"/>
                  </a:lnTo>
                  <a:lnTo>
                    <a:pt x="128" y="88"/>
                  </a:lnTo>
                  <a:lnTo>
                    <a:pt x="184" y="64"/>
                  </a:lnTo>
                </a:path>
              </a:pathLst>
            </a:custGeom>
            <a:noFill/>
            <a:ln w="9525">
              <a:solidFill>
                <a:srgbClr val="46A1A8">
                  <a:alpha val="43137"/>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114745" name="Line 102"/>
            <p:cNvSpPr>
              <a:spLocks noChangeShapeType="1"/>
            </p:cNvSpPr>
            <p:nvPr/>
          </p:nvSpPr>
          <p:spPr bwMode="auto">
            <a:xfrm>
              <a:off x="4237" y="1531"/>
              <a:ext cx="83" cy="1207"/>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46" name="Line 103"/>
            <p:cNvSpPr>
              <a:spLocks noChangeShapeType="1"/>
            </p:cNvSpPr>
            <p:nvPr/>
          </p:nvSpPr>
          <p:spPr bwMode="auto">
            <a:xfrm>
              <a:off x="4178" y="1709"/>
              <a:ext cx="83" cy="1207"/>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47" name="Line 104"/>
            <p:cNvSpPr>
              <a:spLocks noChangeShapeType="1"/>
            </p:cNvSpPr>
            <p:nvPr/>
          </p:nvSpPr>
          <p:spPr bwMode="auto">
            <a:xfrm>
              <a:off x="4328" y="1723"/>
              <a:ext cx="74" cy="1152"/>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48" name="Line 105"/>
            <p:cNvSpPr>
              <a:spLocks noChangeShapeType="1"/>
            </p:cNvSpPr>
            <p:nvPr/>
          </p:nvSpPr>
          <p:spPr bwMode="auto">
            <a:xfrm>
              <a:off x="4219" y="1677"/>
              <a:ext cx="83" cy="1207"/>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49" name="Line 106"/>
            <p:cNvSpPr>
              <a:spLocks noChangeShapeType="1"/>
            </p:cNvSpPr>
            <p:nvPr/>
          </p:nvSpPr>
          <p:spPr bwMode="auto">
            <a:xfrm>
              <a:off x="4147" y="2216"/>
              <a:ext cx="46" cy="704"/>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50" name="Line 107"/>
            <p:cNvSpPr>
              <a:spLocks noChangeShapeType="1"/>
            </p:cNvSpPr>
            <p:nvPr/>
          </p:nvSpPr>
          <p:spPr bwMode="auto">
            <a:xfrm>
              <a:off x="4087" y="2129"/>
              <a:ext cx="46" cy="704"/>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4751" name="Line 108"/>
            <p:cNvSpPr>
              <a:spLocks noChangeShapeType="1"/>
            </p:cNvSpPr>
            <p:nvPr/>
          </p:nvSpPr>
          <p:spPr bwMode="auto">
            <a:xfrm>
              <a:off x="4275" y="1566"/>
              <a:ext cx="46" cy="704"/>
            </a:xfrm>
            <a:prstGeom prst="line">
              <a:avLst/>
            </a:prstGeom>
            <a:noFill/>
            <a:ln w="9525">
              <a:solidFill>
                <a:srgbClr val="B2BABA">
                  <a:alpha val="43137"/>
                </a:srgbClr>
              </a:solidFill>
              <a:round/>
              <a:headEnd/>
              <a:tailEnd/>
            </a:ln>
            <a:extLst>
              <a:ext uri="{909E8E84-426E-40DD-AFC4-6F175D3DCCD1}">
                <a14:hiddenFill xmlns:a14="http://schemas.microsoft.com/office/drawing/2010/main">
                  <a:noFill/>
                </a14:hiddenFill>
              </a:ext>
            </a:extLst>
          </p:spPr>
          <p:txBody>
            <a:bodyPr/>
            <a:lstStyle/>
            <a:p>
              <a:endParaRPr lang="en-AU"/>
            </a:p>
          </p:txBody>
        </p:sp>
      </p:grpSp>
      <p:sp>
        <p:nvSpPr>
          <p:cNvPr id="114740" name="Freeform 113"/>
          <p:cNvSpPr>
            <a:spLocks/>
          </p:cNvSpPr>
          <p:nvPr/>
        </p:nvSpPr>
        <p:spPr bwMode="auto">
          <a:xfrm>
            <a:off x="3300413" y="5410200"/>
            <a:ext cx="365125" cy="146050"/>
          </a:xfrm>
          <a:custGeom>
            <a:avLst/>
            <a:gdLst>
              <a:gd name="T0" fmla="*/ 2147483646 w 230"/>
              <a:gd name="T1" fmla="*/ 0 h 92"/>
              <a:gd name="T2" fmla="*/ 2147483646 w 230"/>
              <a:gd name="T3" fmla="*/ 2147483646 h 92"/>
              <a:gd name="T4" fmla="*/ 2147483646 w 230"/>
              <a:gd name="T5" fmla="*/ 2147483646 h 92"/>
              <a:gd name="T6" fmla="*/ 2147483646 w 230"/>
              <a:gd name="T7" fmla="*/ 2147483646 h 92"/>
              <a:gd name="T8" fmla="*/ 2147483646 w 230"/>
              <a:gd name="T9" fmla="*/ 2147483646 h 92"/>
              <a:gd name="T10" fmla="*/ 2147483646 w 230"/>
              <a:gd name="T11" fmla="*/ 2147483646 h 92"/>
              <a:gd name="T12" fmla="*/ 2147483646 w 230"/>
              <a:gd name="T13" fmla="*/ 2147483646 h 92"/>
              <a:gd name="T14" fmla="*/ 0 60000 65536"/>
              <a:gd name="T15" fmla="*/ 0 60000 65536"/>
              <a:gd name="T16" fmla="*/ 0 60000 65536"/>
              <a:gd name="T17" fmla="*/ 0 60000 65536"/>
              <a:gd name="T18" fmla="*/ 0 60000 65536"/>
              <a:gd name="T19" fmla="*/ 0 60000 65536"/>
              <a:gd name="T20" fmla="*/ 0 60000 65536"/>
              <a:gd name="T21" fmla="*/ 0 w 230"/>
              <a:gd name="T22" fmla="*/ 0 h 92"/>
              <a:gd name="T23" fmla="*/ 230 w 23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92">
                <a:moveTo>
                  <a:pt x="9" y="0"/>
                </a:moveTo>
                <a:cubicBezTo>
                  <a:pt x="0" y="4"/>
                  <a:pt x="24" y="15"/>
                  <a:pt x="15" y="18"/>
                </a:cubicBezTo>
                <a:cubicBezTo>
                  <a:pt x="3" y="23"/>
                  <a:pt x="13" y="21"/>
                  <a:pt x="7" y="36"/>
                </a:cubicBezTo>
                <a:cubicBezTo>
                  <a:pt x="3" y="49"/>
                  <a:pt x="16" y="66"/>
                  <a:pt x="25" y="72"/>
                </a:cubicBezTo>
                <a:cubicBezTo>
                  <a:pt x="56" y="92"/>
                  <a:pt x="85" y="46"/>
                  <a:pt x="117" y="60"/>
                </a:cubicBezTo>
                <a:cubicBezTo>
                  <a:pt x="156" y="56"/>
                  <a:pt x="145" y="85"/>
                  <a:pt x="183" y="72"/>
                </a:cubicBezTo>
                <a:cubicBezTo>
                  <a:pt x="230" y="55"/>
                  <a:pt x="211" y="18"/>
                  <a:pt x="183" y="18"/>
                </a:cubicBezTo>
              </a:path>
            </a:pathLst>
          </a:custGeom>
          <a:noFill/>
          <a:ln w="28575">
            <a:solidFill>
              <a:srgbClr val="8FCCD1">
                <a:alpha val="74901"/>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260" name="Text Box 77"/>
          <p:cNvSpPr txBox="1">
            <a:spLocks noChangeArrowheads="1"/>
          </p:cNvSpPr>
          <p:nvPr/>
        </p:nvSpPr>
        <p:spPr bwMode="auto">
          <a:xfrm>
            <a:off x="0" y="5900738"/>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300" b="1">
                <a:solidFill>
                  <a:srgbClr val="CC0000"/>
                </a:solidFill>
                <a:latin typeface="Arial" panose="020B0604020202020204" pitchFamily="34" charset="0"/>
              </a:rPr>
              <a:t>When clouds reach the top of the Troposphere, precipitation efficiency tends towards unity. Some evaporation occurs during the descent of the rain, but this is not an entire loss as the evaporation causes cooling of the surrounding air, subsequent downdrafts, and horizontal wind when the flow hits the ground. Some of this energy can be harvested by means of conventional wind turbines. </a:t>
            </a:r>
          </a:p>
        </p:txBody>
      </p:sp>
      <p:sp>
        <p:nvSpPr>
          <p:cNvPr id="114742" name="TextBox 88"/>
          <p:cNvSpPr txBox="1">
            <a:spLocks noChangeArrowheads="1"/>
          </p:cNvSpPr>
          <p:nvPr/>
        </p:nvSpPr>
        <p:spPr bwMode="auto">
          <a:xfrm>
            <a:off x="0" y="5000625"/>
            <a:ext cx="928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000" b="1">
                <a:latin typeface="Arial" panose="020B0604020202020204" pitchFamily="34" charset="0"/>
              </a:rPr>
              <a:t>Adapted from Divine Wind</a:t>
            </a:r>
          </a:p>
        </p:txBody>
      </p:sp>
      <p:sp>
        <p:nvSpPr>
          <p:cNvPr id="114743" name="TextBox 89"/>
          <p:cNvSpPr txBox="1">
            <a:spLocks noChangeArrowheads="1"/>
          </p:cNvSpPr>
          <p:nvPr/>
        </p:nvSpPr>
        <p:spPr bwMode="auto">
          <a:xfrm>
            <a:off x="0" y="3213100"/>
            <a:ext cx="111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b="1">
                <a:latin typeface="Arial" panose="020B0604020202020204" pitchFamily="34" charset="0"/>
              </a:rPr>
              <a:t>Altitude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blinds(horizontal)">
                                      <p:cBhvr>
                                        <p:cTn id="7" dur="500"/>
                                        <p:tgtEl>
                                          <p:spTgt spid="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4609">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6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3" grpId="0"/>
      <p:bldP spid="24612" grpId="0"/>
      <p:bldP spid="26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ChangeArrowheads="1"/>
          </p:cNvSpPr>
          <p:nvPr/>
        </p:nvSpPr>
        <p:spPr bwMode="auto">
          <a:xfrm>
            <a:off x="539750" y="256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t>The Carnot Engine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232311</TotalTime>
  <Words>10366</Words>
  <Application>Microsoft Office PowerPoint</Application>
  <PresentationFormat>On-screen Show (4:3)</PresentationFormat>
  <Paragraphs>979</Paragraphs>
  <Slides>173</Slides>
  <Notes>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173</vt:i4>
      </vt:variant>
    </vt:vector>
  </HeadingPairs>
  <TitlesOfParts>
    <vt:vector size="190" baseType="lpstr">
      <vt:lpstr>Arial</vt:lpstr>
      <vt:lpstr>Arial</vt:lpstr>
      <vt:lpstr>Calibri</vt:lpstr>
      <vt:lpstr>Calibri Light</vt:lpstr>
      <vt:lpstr>Courier New</vt:lpstr>
      <vt:lpstr>Georgia</vt:lpstr>
      <vt:lpstr>Helvetica</vt:lpstr>
      <vt:lpstr>Libre Baskerville</vt:lpstr>
      <vt:lpstr>Symbol</vt:lpstr>
      <vt:lpstr>Times New Roman</vt:lpstr>
      <vt:lpstr>Trebuchet MS</vt:lpstr>
      <vt:lpstr>Office Theme</vt:lpstr>
      <vt:lpstr>1_Office Theme</vt:lpstr>
      <vt:lpstr>2_Office Theme</vt:lpstr>
      <vt:lpstr>3_Office Theme</vt:lpstr>
      <vt:lpstr>Equation</vt:lpstr>
      <vt:lpstr>Slide</vt:lpstr>
      <vt:lpstr>PowerPoint Presentation</vt:lpstr>
      <vt:lpstr>PowerPoint Presentation</vt:lpstr>
      <vt:lpstr>PowerPoint Presentation</vt:lpstr>
      <vt:lpstr>PowerPoint Presentation</vt:lpstr>
      <vt:lpstr>The Energy Content of Atmospheric Water Vapour</vt:lpstr>
      <vt:lpstr>Time for Replenishment of Atmospheric Water Vapour</vt:lpstr>
      <vt:lpstr>PowerPoint Presentation</vt:lpstr>
      <vt:lpstr>A Comparison of Earth’s Stored Energy Resources</vt:lpstr>
      <vt:lpstr>Assumptions / Calculations</vt:lpstr>
      <vt:lpstr>PowerPoint Presentation</vt:lpstr>
      <vt:lpstr>PowerPoint Presentation</vt:lpstr>
      <vt:lpstr>PowerPoint Presentation</vt:lpstr>
      <vt:lpstr>PowerPoint Presentation</vt:lpstr>
      <vt:lpstr>PowerPoint Presentation</vt:lpstr>
      <vt:lpstr>Third, the Vortex Engine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tropospheric convection  for the mitigation of global 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Troposphere:  Nature’s “Heat Pipe”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vortices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Vortices in Nature</vt:lpstr>
      <vt:lpstr>PowerPoint Presentation</vt:lpstr>
      <vt:lpstr>PowerPoint Presentation</vt:lpstr>
      <vt:lpstr>PowerPoint Presentation</vt:lpstr>
      <vt:lpstr>PowerPoint Presentation</vt:lpstr>
      <vt:lpstr>Positive Feedback Within a Vortex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Humidity vs. Absolute Water Content</vt:lpstr>
      <vt:lpstr>Atmospheric Water Content</vt:lpstr>
      <vt:lpstr>PowerPoint Presentation</vt:lpstr>
      <vt:lpstr>PowerPoint Presentation</vt:lpstr>
      <vt:lpstr>PowerPoint Presentation</vt:lpstr>
      <vt:lpstr>PowerPoint Presentation</vt:lpstr>
      <vt:lpstr>PowerPoint Presentation</vt:lpstr>
      <vt:lpstr>How much precipitation can be expected?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Won’t it Run Away?</vt:lpstr>
      <vt:lpstr>Thermals</vt:lpstr>
      <vt:lpstr>The Stability of Thermals</vt:lpstr>
      <vt:lpstr>What Sort of Power Will Be Produced?</vt:lpstr>
      <vt:lpstr>What will it Cost?</vt:lpstr>
      <vt:lpstr>Won’t large numbers of Vortex Engines  disrupt normal atmospheric circulation? </vt:lpstr>
      <vt:lpstr>Where Would It Work Best?</vt:lpstr>
      <vt:lpstr>“Stuck in the Doldrums” –  the Intertropical Convergence Zone (ITCZ)</vt:lpstr>
      <vt:lpstr>ITCZ - “The Doldrums” – perfect for the vortex engine </vt:lpstr>
      <vt:lpstr>The Asian Brown Cloud</vt:lpstr>
      <vt:lpstr>The Asian Brown Cloud</vt:lpstr>
      <vt:lpstr>The Atmospheric Brown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high would the vortex need to be?</vt:lpstr>
      <vt:lpstr>The Carnot Potential Wind Speed</vt:lpstr>
      <vt:lpstr>How can a small-scale prototype be built?</vt:lpstr>
      <vt:lpstr>Sketch of “20 metre” prototype</vt:lpstr>
      <vt:lpstr>Sketch of 20 metre prototype</vt:lpstr>
      <vt:lpstr>Proposed Exemplar</vt:lpstr>
      <vt:lpstr>Prototype projected cost</vt:lpstr>
      <vt:lpstr>PowerPoint Presentation</vt:lpstr>
      <vt:lpstr>Climate Change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dc:creator>
  <cp:lastModifiedBy>Donald Cooper</cp:lastModifiedBy>
  <cp:revision>961</cp:revision>
  <cp:lastPrinted>2015-12-20T03:53:40Z</cp:lastPrinted>
  <dcterms:created xsi:type="dcterms:W3CDTF">2009-04-21T06:59:31Z</dcterms:created>
  <dcterms:modified xsi:type="dcterms:W3CDTF">2018-02-13T07:23:37Z</dcterms:modified>
</cp:coreProperties>
</file>