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7" r:id="rId3"/>
    <p:sldId id="281" r:id="rId4"/>
    <p:sldId id="284" r:id="rId5"/>
    <p:sldId id="282" r:id="rId6"/>
    <p:sldId id="294" r:id="rId7"/>
    <p:sldId id="283" r:id="rId8"/>
    <p:sldId id="293" r:id="rId9"/>
    <p:sldId id="292" r:id="rId10"/>
    <p:sldId id="257" r:id="rId11"/>
    <p:sldId id="258" r:id="rId12"/>
    <p:sldId id="291" r:id="rId13"/>
    <p:sldId id="289" r:id="rId14"/>
    <p:sldId id="288" r:id="rId15"/>
    <p:sldId id="290" r:id="rId16"/>
    <p:sldId id="259" r:id="rId17"/>
    <p:sldId id="260" r:id="rId18"/>
    <p:sldId id="261" r:id="rId19"/>
    <p:sldId id="262" r:id="rId20"/>
    <p:sldId id="263" r:id="rId21"/>
    <p:sldId id="264" r:id="rId22"/>
    <p:sldId id="286" r:id="rId23"/>
    <p:sldId id="285" r:id="rId24"/>
    <p:sldId id="266" r:id="rId25"/>
    <p:sldId id="267" r:id="rId26"/>
    <p:sldId id="268" r:id="rId27"/>
    <p:sldId id="274" r:id="rId28"/>
    <p:sldId id="275" r:id="rId29"/>
    <p:sldId id="278" r:id="rId30"/>
    <p:sldId id="279" r:id="rId31"/>
    <p:sldId id="280" r:id="rId32"/>
    <p:sldId id="27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D5CD6C0-A418-4780-8BDA-65FD3FF5225E}" type="datetimeFigureOut">
              <a:rPr lang="en-AU" smtClean="0"/>
              <a:t>3/11/2017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9CC1424-FD44-43FE-8B04-C6C9505DFB71}" type="slidenum">
              <a:rPr lang="en-AU" smtClean="0"/>
              <a:t>‹#›</a:t>
            </a:fld>
            <a:endParaRPr lang="en-AU"/>
          </a:p>
        </p:txBody>
      </p:sp>
    </p:spTree>
    <p:extLst>
      <p:ext uri="{BB962C8B-B14F-4D97-AF65-F5344CB8AC3E}">
        <p14:creationId xmlns:p14="http://schemas.microsoft.com/office/powerpoint/2010/main" val="159483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D5CD6C0-A418-4780-8BDA-65FD3FF5225E}" type="datetimeFigureOut">
              <a:rPr lang="en-AU" smtClean="0"/>
              <a:t>3/11/2017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9CC1424-FD44-43FE-8B04-C6C9505DFB71}" type="slidenum">
              <a:rPr lang="en-AU" smtClean="0"/>
              <a:t>‹#›</a:t>
            </a:fld>
            <a:endParaRPr lang="en-AU"/>
          </a:p>
        </p:txBody>
      </p:sp>
    </p:spTree>
    <p:extLst>
      <p:ext uri="{BB962C8B-B14F-4D97-AF65-F5344CB8AC3E}">
        <p14:creationId xmlns:p14="http://schemas.microsoft.com/office/powerpoint/2010/main" val="3291609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D5CD6C0-A418-4780-8BDA-65FD3FF5225E}" type="datetimeFigureOut">
              <a:rPr lang="en-AU" smtClean="0"/>
              <a:t>3/11/2017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9CC1424-FD44-43FE-8B04-C6C9505DFB71}" type="slidenum">
              <a:rPr lang="en-AU" smtClean="0"/>
              <a:t>‹#›</a:t>
            </a:fld>
            <a:endParaRPr lang="en-AU"/>
          </a:p>
        </p:txBody>
      </p:sp>
    </p:spTree>
    <p:extLst>
      <p:ext uri="{BB962C8B-B14F-4D97-AF65-F5344CB8AC3E}">
        <p14:creationId xmlns:p14="http://schemas.microsoft.com/office/powerpoint/2010/main" val="4095385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E189FCBC-CDA9-4072-B478-91ED989A23DA}" type="datetimeFigureOut">
              <a:rPr lang="en-US">
                <a:solidFill>
                  <a:prstClr val="black">
                    <a:tint val="75000"/>
                  </a:prstClr>
                </a:solidFill>
              </a:rPr>
              <a:pPr>
                <a:defRPr/>
              </a:pPr>
              <a:t>11/3/2017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9E67D11-C8B5-4502-8355-2A1B8D5A3D7D}" type="slidenum">
              <a:rPr lang="en-AU">
                <a:solidFill>
                  <a:prstClr val="black">
                    <a:tint val="75000"/>
                  </a:prstClr>
                </a:solidFill>
              </a:rPr>
              <a:pPr>
                <a:defRPr/>
              </a:pPr>
              <a:t>‹#›</a:t>
            </a:fld>
            <a:endParaRPr lang="en-AU" dirty="0">
              <a:solidFill>
                <a:prstClr val="black">
                  <a:tint val="75000"/>
                </a:prstClr>
              </a:solidFill>
            </a:endParaRPr>
          </a:p>
        </p:txBody>
      </p:sp>
    </p:spTree>
    <p:extLst>
      <p:ext uri="{BB962C8B-B14F-4D97-AF65-F5344CB8AC3E}">
        <p14:creationId xmlns:p14="http://schemas.microsoft.com/office/powerpoint/2010/main" val="2220216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121A23CE-280E-42EF-A2D7-1D6E2634D940}" type="datetimeFigureOut">
              <a:rPr lang="en-US">
                <a:solidFill>
                  <a:prstClr val="black">
                    <a:tint val="75000"/>
                  </a:prstClr>
                </a:solidFill>
              </a:rPr>
              <a:pPr>
                <a:defRPr/>
              </a:pPr>
              <a:t>11/3/2017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D03A83-6F53-4643-A764-6CEE169D5819}" type="slidenum">
              <a:rPr lang="en-AU">
                <a:solidFill>
                  <a:prstClr val="black">
                    <a:tint val="75000"/>
                  </a:prstClr>
                </a:solidFill>
              </a:rPr>
              <a:pPr>
                <a:defRPr/>
              </a:pPr>
              <a:t>‹#›</a:t>
            </a:fld>
            <a:endParaRPr lang="en-AU" dirty="0">
              <a:solidFill>
                <a:prstClr val="black">
                  <a:tint val="75000"/>
                </a:prstClr>
              </a:solidFill>
            </a:endParaRPr>
          </a:p>
        </p:txBody>
      </p:sp>
    </p:spTree>
    <p:extLst>
      <p:ext uri="{BB962C8B-B14F-4D97-AF65-F5344CB8AC3E}">
        <p14:creationId xmlns:p14="http://schemas.microsoft.com/office/powerpoint/2010/main" val="4125477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4AEDE3B-ED54-4D72-82A1-886DF03E4802}" type="datetimeFigureOut">
              <a:rPr lang="en-US">
                <a:solidFill>
                  <a:prstClr val="black">
                    <a:tint val="75000"/>
                  </a:prstClr>
                </a:solidFill>
              </a:rPr>
              <a:pPr>
                <a:defRPr/>
              </a:pPr>
              <a:t>11/3/2017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1B07F16-FE19-445E-A768-12453DF49A8D}" type="slidenum">
              <a:rPr lang="en-AU">
                <a:solidFill>
                  <a:prstClr val="black">
                    <a:tint val="75000"/>
                  </a:prstClr>
                </a:solidFill>
              </a:rPr>
              <a:pPr>
                <a:defRPr/>
              </a:pPr>
              <a:t>‹#›</a:t>
            </a:fld>
            <a:endParaRPr lang="en-AU" dirty="0">
              <a:solidFill>
                <a:prstClr val="black">
                  <a:tint val="75000"/>
                </a:prstClr>
              </a:solidFill>
            </a:endParaRPr>
          </a:p>
        </p:txBody>
      </p:sp>
    </p:spTree>
    <p:extLst>
      <p:ext uri="{BB962C8B-B14F-4D97-AF65-F5344CB8AC3E}">
        <p14:creationId xmlns:p14="http://schemas.microsoft.com/office/powerpoint/2010/main" val="1039042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44114A8E-4815-48B3-B5ED-BE095BF5B237}" type="datetimeFigureOut">
              <a:rPr lang="en-US">
                <a:solidFill>
                  <a:prstClr val="black">
                    <a:tint val="75000"/>
                  </a:prstClr>
                </a:solidFill>
              </a:rPr>
              <a:pPr>
                <a:defRPr/>
              </a:pPr>
              <a:t>11/3/2017</a:t>
            </a:fld>
            <a:endParaRPr lang="en-AU"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D002F0E-0EB1-415E-AE82-3170B34D8847}" type="slidenum">
              <a:rPr lang="en-AU">
                <a:solidFill>
                  <a:prstClr val="black">
                    <a:tint val="75000"/>
                  </a:prstClr>
                </a:solidFill>
              </a:rPr>
              <a:pPr>
                <a:defRPr/>
              </a:pPr>
              <a:t>‹#›</a:t>
            </a:fld>
            <a:endParaRPr lang="en-AU" dirty="0">
              <a:solidFill>
                <a:prstClr val="black">
                  <a:tint val="75000"/>
                </a:prstClr>
              </a:solidFill>
            </a:endParaRPr>
          </a:p>
        </p:txBody>
      </p:sp>
    </p:spTree>
    <p:extLst>
      <p:ext uri="{BB962C8B-B14F-4D97-AF65-F5344CB8AC3E}">
        <p14:creationId xmlns:p14="http://schemas.microsoft.com/office/powerpoint/2010/main" val="1487719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794D37C0-6B4A-4D2A-B34D-545585680B2B}" type="datetimeFigureOut">
              <a:rPr lang="en-US">
                <a:solidFill>
                  <a:prstClr val="black">
                    <a:tint val="75000"/>
                  </a:prstClr>
                </a:solidFill>
              </a:rPr>
              <a:pPr>
                <a:defRPr/>
              </a:pPr>
              <a:t>11/3/2017</a:t>
            </a:fld>
            <a:endParaRPr lang="en-AU"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75A499C-21AB-4C82-96FD-4B545E2DE192}" type="slidenum">
              <a:rPr lang="en-AU">
                <a:solidFill>
                  <a:prstClr val="black">
                    <a:tint val="75000"/>
                  </a:prstClr>
                </a:solidFill>
              </a:rPr>
              <a:pPr>
                <a:defRPr/>
              </a:pPr>
              <a:t>‹#›</a:t>
            </a:fld>
            <a:endParaRPr lang="en-AU" dirty="0">
              <a:solidFill>
                <a:prstClr val="black">
                  <a:tint val="75000"/>
                </a:prstClr>
              </a:solidFill>
            </a:endParaRPr>
          </a:p>
        </p:txBody>
      </p:sp>
    </p:spTree>
    <p:extLst>
      <p:ext uri="{BB962C8B-B14F-4D97-AF65-F5344CB8AC3E}">
        <p14:creationId xmlns:p14="http://schemas.microsoft.com/office/powerpoint/2010/main" val="183801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1F5AC0A6-780F-46E3-9059-CF2D431D041D}" type="datetimeFigureOut">
              <a:rPr lang="en-US">
                <a:solidFill>
                  <a:prstClr val="black">
                    <a:tint val="75000"/>
                  </a:prstClr>
                </a:solidFill>
              </a:rPr>
              <a:pPr>
                <a:defRPr/>
              </a:pPr>
              <a:t>11/3/2017</a:t>
            </a:fld>
            <a:endParaRPr lang="en-AU"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9692042-02EC-407F-9E19-F8DA2E94AED4}" type="slidenum">
              <a:rPr lang="en-AU">
                <a:solidFill>
                  <a:prstClr val="black">
                    <a:tint val="75000"/>
                  </a:prstClr>
                </a:solidFill>
              </a:rPr>
              <a:pPr>
                <a:defRPr/>
              </a:pPr>
              <a:t>‹#›</a:t>
            </a:fld>
            <a:endParaRPr lang="en-AU" dirty="0">
              <a:solidFill>
                <a:prstClr val="black">
                  <a:tint val="75000"/>
                </a:prstClr>
              </a:solidFill>
            </a:endParaRPr>
          </a:p>
        </p:txBody>
      </p:sp>
    </p:spTree>
    <p:extLst>
      <p:ext uri="{BB962C8B-B14F-4D97-AF65-F5344CB8AC3E}">
        <p14:creationId xmlns:p14="http://schemas.microsoft.com/office/powerpoint/2010/main" val="2159418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9EFAD16-E94C-4F22-B26D-1A4864452105}" type="datetimeFigureOut">
              <a:rPr lang="en-US">
                <a:solidFill>
                  <a:prstClr val="black">
                    <a:tint val="75000"/>
                  </a:prstClr>
                </a:solidFill>
              </a:rPr>
              <a:pPr>
                <a:defRPr/>
              </a:pPr>
              <a:t>11/3/2017</a:t>
            </a:fld>
            <a:endParaRPr lang="en-AU"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4F52237-553B-4BAC-AAE5-8C702F0E7072}" type="slidenum">
              <a:rPr lang="en-AU">
                <a:solidFill>
                  <a:prstClr val="black">
                    <a:tint val="75000"/>
                  </a:prstClr>
                </a:solidFill>
              </a:rPr>
              <a:pPr>
                <a:defRPr/>
              </a:pPr>
              <a:t>‹#›</a:t>
            </a:fld>
            <a:endParaRPr lang="en-AU" dirty="0">
              <a:solidFill>
                <a:prstClr val="black">
                  <a:tint val="75000"/>
                </a:prstClr>
              </a:solidFill>
            </a:endParaRPr>
          </a:p>
        </p:txBody>
      </p:sp>
    </p:spTree>
    <p:extLst>
      <p:ext uri="{BB962C8B-B14F-4D97-AF65-F5344CB8AC3E}">
        <p14:creationId xmlns:p14="http://schemas.microsoft.com/office/powerpoint/2010/main" val="3486450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E564E4-6100-4DDE-A337-E4774F400CBE}" type="datetimeFigureOut">
              <a:rPr lang="en-US">
                <a:solidFill>
                  <a:prstClr val="black">
                    <a:tint val="75000"/>
                  </a:prstClr>
                </a:solidFill>
              </a:rPr>
              <a:pPr>
                <a:defRPr/>
              </a:pPr>
              <a:t>11/3/2017</a:t>
            </a:fld>
            <a:endParaRPr lang="en-AU"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3BA90E9-F35F-4B13-BDBA-D56A67D2399F}" type="slidenum">
              <a:rPr lang="en-AU">
                <a:solidFill>
                  <a:prstClr val="black">
                    <a:tint val="75000"/>
                  </a:prstClr>
                </a:solidFill>
              </a:rPr>
              <a:pPr>
                <a:defRPr/>
              </a:pPr>
              <a:t>‹#›</a:t>
            </a:fld>
            <a:endParaRPr lang="en-AU" dirty="0">
              <a:solidFill>
                <a:prstClr val="black">
                  <a:tint val="75000"/>
                </a:prstClr>
              </a:solidFill>
            </a:endParaRPr>
          </a:p>
        </p:txBody>
      </p:sp>
    </p:spTree>
    <p:extLst>
      <p:ext uri="{BB962C8B-B14F-4D97-AF65-F5344CB8AC3E}">
        <p14:creationId xmlns:p14="http://schemas.microsoft.com/office/powerpoint/2010/main" val="2101617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D5CD6C0-A418-4780-8BDA-65FD3FF5225E}" type="datetimeFigureOut">
              <a:rPr lang="en-AU" smtClean="0"/>
              <a:t>3/11/2017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9CC1424-FD44-43FE-8B04-C6C9505DFB71}" type="slidenum">
              <a:rPr lang="en-AU" smtClean="0"/>
              <a:t>‹#›</a:t>
            </a:fld>
            <a:endParaRPr lang="en-AU"/>
          </a:p>
        </p:txBody>
      </p:sp>
    </p:spTree>
    <p:extLst>
      <p:ext uri="{BB962C8B-B14F-4D97-AF65-F5344CB8AC3E}">
        <p14:creationId xmlns:p14="http://schemas.microsoft.com/office/powerpoint/2010/main" val="3692585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DC90565-AB2B-4859-82C4-DEB4EAA6C880}" type="datetimeFigureOut">
              <a:rPr lang="en-US">
                <a:solidFill>
                  <a:prstClr val="black">
                    <a:tint val="75000"/>
                  </a:prstClr>
                </a:solidFill>
              </a:rPr>
              <a:pPr>
                <a:defRPr/>
              </a:pPr>
              <a:t>11/3/2017</a:t>
            </a:fld>
            <a:endParaRPr lang="en-AU"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AA7352E-B7D8-4F64-BB68-D51CB8C16C87}" type="slidenum">
              <a:rPr lang="en-AU">
                <a:solidFill>
                  <a:prstClr val="black">
                    <a:tint val="75000"/>
                  </a:prstClr>
                </a:solidFill>
              </a:rPr>
              <a:pPr>
                <a:defRPr/>
              </a:pPr>
              <a:t>‹#›</a:t>
            </a:fld>
            <a:endParaRPr lang="en-AU" dirty="0">
              <a:solidFill>
                <a:prstClr val="black">
                  <a:tint val="75000"/>
                </a:prstClr>
              </a:solidFill>
            </a:endParaRPr>
          </a:p>
        </p:txBody>
      </p:sp>
    </p:spTree>
    <p:extLst>
      <p:ext uri="{BB962C8B-B14F-4D97-AF65-F5344CB8AC3E}">
        <p14:creationId xmlns:p14="http://schemas.microsoft.com/office/powerpoint/2010/main" val="4245707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05402ED7-DE30-480D-8D7D-5B214C0E4105}" type="datetimeFigureOut">
              <a:rPr lang="en-US">
                <a:solidFill>
                  <a:prstClr val="black">
                    <a:tint val="75000"/>
                  </a:prstClr>
                </a:solidFill>
              </a:rPr>
              <a:pPr>
                <a:defRPr/>
              </a:pPr>
              <a:t>11/3/2017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099AB7A-8E7C-4F50-AE46-6245F9BDE01A}" type="slidenum">
              <a:rPr lang="en-AU">
                <a:solidFill>
                  <a:prstClr val="black">
                    <a:tint val="75000"/>
                  </a:prstClr>
                </a:solidFill>
              </a:rPr>
              <a:pPr>
                <a:defRPr/>
              </a:pPr>
              <a:t>‹#›</a:t>
            </a:fld>
            <a:endParaRPr lang="en-AU" dirty="0">
              <a:solidFill>
                <a:prstClr val="black">
                  <a:tint val="75000"/>
                </a:prstClr>
              </a:solidFill>
            </a:endParaRPr>
          </a:p>
        </p:txBody>
      </p:sp>
    </p:spTree>
    <p:extLst>
      <p:ext uri="{BB962C8B-B14F-4D97-AF65-F5344CB8AC3E}">
        <p14:creationId xmlns:p14="http://schemas.microsoft.com/office/powerpoint/2010/main" val="240928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F626F480-0097-4210-AD1A-4C4F200D04B6}" type="datetimeFigureOut">
              <a:rPr lang="en-US">
                <a:solidFill>
                  <a:prstClr val="black">
                    <a:tint val="75000"/>
                  </a:prstClr>
                </a:solidFill>
              </a:rPr>
              <a:pPr>
                <a:defRPr/>
              </a:pPr>
              <a:t>11/3/2017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DCB386-DFD3-4BD5-83E3-CE3E48D93F10}" type="slidenum">
              <a:rPr lang="en-AU">
                <a:solidFill>
                  <a:prstClr val="black">
                    <a:tint val="75000"/>
                  </a:prstClr>
                </a:solidFill>
              </a:rPr>
              <a:pPr>
                <a:defRPr/>
              </a:pPr>
              <a:t>‹#›</a:t>
            </a:fld>
            <a:endParaRPr lang="en-AU" dirty="0">
              <a:solidFill>
                <a:prstClr val="black">
                  <a:tint val="75000"/>
                </a:prstClr>
              </a:solidFill>
            </a:endParaRPr>
          </a:p>
        </p:txBody>
      </p:sp>
    </p:spTree>
    <p:extLst>
      <p:ext uri="{BB962C8B-B14F-4D97-AF65-F5344CB8AC3E}">
        <p14:creationId xmlns:p14="http://schemas.microsoft.com/office/powerpoint/2010/main" val="2908385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5CD6C0-A418-4780-8BDA-65FD3FF5225E}" type="datetimeFigureOut">
              <a:rPr lang="en-AU" smtClean="0"/>
              <a:t>3/11/2017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9CC1424-FD44-43FE-8B04-C6C9505DFB71}" type="slidenum">
              <a:rPr lang="en-AU" smtClean="0"/>
              <a:t>‹#›</a:t>
            </a:fld>
            <a:endParaRPr lang="en-AU"/>
          </a:p>
        </p:txBody>
      </p:sp>
    </p:spTree>
    <p:extLst>
      <p:ext uri="{BB962C8B-B14F-4D97-AF65-F5344CB8AC3E}">
        <p14:creationId xmlns:p14="http://schemas.microsoft.com/office/powerpoint/2010/main" val="3114353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D5CD6C0-A418-4780-8BDA-65FD3FF5225E}" type="datetimeFigureOut">
              <a:rPr lang="en-AU" smtClean="0"/>
              <a:t>3/11/2017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9CC1424-FD44-43FE-8B04-C6C9505DFB71}" type="slidenum">
              <a:rPr lang="en-AU" smtClean="0"/>
              <a:t>‹#›</a:t>
            </a:fld>
            <a:endParaRPr lang="en-AU"/>
          </a:p>
        </p:txBody>
      </p:sp>
    </p:spTree>
    <p:extLst>
      <p:ext uri="{BB962C8B-B14F-4D97-AF65-F5344CB8AC3E}">
        <p14:creationId xmlns:p14="http://schemas.microsoft.com/office/powerpoint/2010/main" val="1813514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D5CD6C0-A418-4780-8BDA-65FD3FF5225E}" type="datetimeFigureOut">
              <a:rPr lang="en-AU" smtClean="0"/>
              <a:t>3/11/2017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9CC1424-FD44-43FE-8B04-C6C9505DFB71}" type="slidenum">
              <a:rPr lang="en-AU" smtClean="0"/>
              <a:t>‹#›</a:t>
            </a:fld>
            <a:endParaRPr lang="en-AU"/>
          </a:p>
        </p:txBody>
      </p:sp>
    </p:spTree>
    <p:extLst>
      <p:ext uri="{BB962C8B-B14F-4D97-AF65-F5344CB8AC3E}">
        <p14:creationId xmlns:p14="http://schemas.microsoft.com/office/powerpoint/2010/main" val="2409067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D5CD6C0-A418-4780-8BDA-65FD3FF5225E}" type="datetimeFigureOut">
              <a:rPr lang="en-AU" smtClean="0"/>
              <a:t>3/11/2017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9CC1424-FD44-43FE-8B04-C6C9505DFB71}" type="slidenum">
              <a:rPr lang="en-AU" smtClean="0"/>
              <a:t>‹#›</a:t>
            </a:fld>
            <a:endParaRPr lang="en-AU"/>
          </a:p>
        </p:txBody>
      </p:sp>
    </p:spTree>
    <p:extLst>
      <p:ext uri="{BB962C8B-B14F-4D97-AF65-F5344CB8AC3E}">
        <p14:creationId xmlns:p14="http://schemas.microsoft.com/office/powerpoint/2010/main" val="2227880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5CD6C0-A418-4780-8BDA-65FD3FF5225E}" type="datetimeFigureOut">
              <a:rPr lang="en-AU" smtClean="0"/>
              <a:t>3/11/2017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9CC1424-FD44-43FE-8B04-C6C9505DFB71}" type="slidenum">
              <a:rPr lang="en-AU" smtClean="0"/>
              <a:t>‹#›</a:t>
            </a:fld>
            <a:endParaRPr lang="en-AU"/>
          </a:p>
        </p:txBody>
      </p:sp>
    </p:spTree>
    <p:extLst>
      <p:ext uri="{BB962C8B-B14F-4D97-AF65-F5344CB8AC3E}">
        <p14:creationId xmlns:p14="http://schemas.microsoft.com/office/powerpoint/2010/main" val="227921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5CD6C0-A418-4780-8BDA-65FD3FF5225E}" type="datetimeFigureOut">
              <a:rPr lang="en-AU" smtClean="0"/>
              <a:t>3/11/2017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9CC1424-FD44-43FE-8B04-C6C9505DFB71}" type="slidenum">
              <a:rPr lang="en-AU" smtClean="0"/>
              <a:t>‹#›</a:t>
            </a:fld>
            <a:endParaRPr lang="en-AU"/>
          </a:p>
        </p:txBody>
      </p:sp>
    </p:spTree>
    <p:extLst>
      <p:ext uri="{BB962C8B-B14F-4D97-AF65-F5344CB8AC3E}">
        <p14:creationId xmlns:p14="http://schemas.microsoft.com/office/powerpoint/2010/main" val="1760493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5CD6C0-A418-4780-8BDA-65FD3FF5225E}" type="datetimeFigureOut">
              <a:rPr lang="en-AU" smtClean="0"/>
              <a:t>3/11/2017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9CC1424-FD44-43FE-8B04-C6C9505DFB71}" type="slidenum">
              <a:rPr lang="en-AU" smtClean="0"/>
              <a:t>‹#›</a:t>
            </a:fld>
            <a:endParaRPr lang="en-AU"/>
          </a:p>
        </p:txBody>
      </p:sp>
    </p:spTree>
    <p:extLst>
      <p:ext uri="{BB962C8B-B14F-4D97-AF65-F5344CB8AC3E}">
        <p14:creationId xmlns:p14="http://schemas.microsoft.com/office/powerpoint/2010/main" val="64363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5CD6C0-A418-4780-8BDA-65FD3FF5225E}" type="datetimeFigureOut">
              <a:rPr lang="en-AU" smtClean="0"/>
              <a:t>3/11/2017</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C1424-FD44-43FE-8B04-C6C9505DFB71}" type="slidenum">
              <a:rPr lang="en-AU" smtClean="0"/>
              <a:t>‹#›</a:t>
            </a:fld>
            <a:endParaRPr lang="en-AU"/>
          </a:p>
        </p:txBody>
      </p:sp>
    </p:spTree>
    <p:extLst>
      <p:ext uri="{BB962C8B-B14F-4D97-AF65-F5344CB8AC3E}">
        <p14:creationId xmlns:p14="http://schemas.microsoft.com/office/powerpoint/2010/main" val="46049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0BBCA24-A06C-4F5B-AB5C-6379854F2DD5}" type="datetimeFigureOut">
              <a:rPr lang="en-US">
                <a:solidFill>
                  <a:prstClr val="black">
                    <a:tint val="75000"/>
                  </a:prstClr>
                </a:solidFill>
              </a:rPr>
              <a:pPr>
                <a:defRPr/>
              </a:pPr>
              <a:t>11/3/2017</a:t>
            </a:fld>
            <a:endParaRPr lang="en-AU"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mn-lt"/>
                <a:cs typeface="+mn-cs"/>
              </a:defRPr>
            </a:lvl1pPr>
          </a:lstStyle>
          <a:p>
            <a:pPr>
              <a:defRPr/>
            </a:pPr>
            <a:endParaRPr lang="en-AU">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2377A9ED-71E7-4ADE-8557-3BE7640B305A}" type="slidenum">
              <a:rPr lang="en-AU">
                <a:solidFill>
                  <a:prstClr val="black">
                    <a:tint val="75000"/>
                  </a:prstClr>
                </a:solidFill>
              </a:rPr>
              <a:pPr>
                <a:defRPr/>
              </a:pPr>
              <a:t>‹#›</a:t>
            </a:fld>
            <a:endParaRPr lang="en-AU" dirty="0">
              <a:solidFill>
                <a:prstClr val="black">
                  <a:tint val="75000"/>
                </a:prstClr>
              </a:solidFill>
            </a:endParaRPr>
          </a:p>
        </p:txBody>
      </p:sp>
    </p:spTree>
    <p:extLst>
      <p:ext uri="{BB962C8B-B14F-4D97-AF65-F5344CB8AC3E}">
        <p14:creationId xmlns:p14="http://schemas.microsoft.com/office/powerpoint/2010/main" val="2037526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es-r.gov/users/comet/tropical/textbook_2nd_edition/navmenu.php_tab_9_page_1.0.0.htm" TargetMode="External"/><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iddri.org/Evenements/Conferences-internationales/15.10.02_conf%20oceans%20sdg%20ppt%20Ove%20Guldberg.pdf"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blog.mytimezero.com/2014/01/10/stuck-in-the-doldrums-the-intertropical-convergence-zon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pnas.org/content/102/15/5326.full#ref-25" TargetMode="External"/><Relationship Id="rId3" Type="http://schemas.openxmlformats.org/officeDocument/2006/relationships/hyperlink" Target="http://www.pnas.org/content/102/15/5326.full#ref-5" TargetMode="External"/><Relationship Id="rId7" Type="http://schemas.openxmlformats.org/officeDocument/2006/relationships/hyperlink" Target="http://www.pnas.org/content/102/15/5326.full#ref-34" TargetMode="External"/><Relationship Id="rId2" Type="http://schemas.openxmlformats.org/officeDocument/2006/relationships/hyperlink" Target="http://www.pnas.org/content/102/15/5326.full#ref-33" TargetMode="External"/><Relationship Id="rId1" Type="http://schemas.openxmlformats.org/officeDocument/2006/relationships/slideLayout" Target="../slideLayouts/slideLayout2.xml"/><Relationship Id="rId6" Type="http://schemas.openxmlformats.org/officeDocument/2006/relationships/hyperlink" Target="http://www.pnas.org/content/102/15/5326.full#ref-32" TargetMode="External"/><Relationship Id="rId5" Type="http://schemas.openxmlformats.org/officeDocument/2006/relationships/hyperlink" Target="http://www.pnas.org/content/102/15/5326.full#ref-30" TargetMode="External"/><Relationship Id="rId4" Type="http://schemas.openxmlformats.org/officeDocument/2006/relationships/hyperlink" Target="http://www.pnas.org/content/102/15/5326.full#F7" TargetMode="External"/><Relationship Id="rId9" Type="http://schemas.openxmlformats.org/officeDocument/2006/relationships/hyperlink" Target="http://www.pnas.org/content/102/15/5326.full#ref-31"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pnas.org/content/102/15/5326.full#ref-35" TargetMode="External"/><Relationship Id="rId7" Type="http://schemas.openxmlformats.org/officeDocument/2006/relationships/hyperlink" Target="http://www.pnas.org/content/102/15/5326.full" TargetMode="External"/><Relationship Id="rId2" Type="http://schemas.openxmlformats.org/officeDocument/2006/relationships/hyperlink" Target="http://www.pnas.org/content/102/15/5326.full#F4" TargetMode="External"/><Relationship Id="rId1" Type="http://schemas.openxmlformats.org/officeDocument/2006/relationships/slideLayout" Target="../slideLayouts/slideLayout2.xml"/><Relationship Id="rId6" Type="http://schemas.openxmlformats.org/officeDocument/2006/relationships/hyperlink" Target="http://www.pnas.org/content/102/15/5326.full#ref-37" TargetMode="External"/><Relationship Id="rId5" Type="http://schemas.openxmlformats.org/officeDocument/2006/relationships/hyperlink" Target="http://www.pnas.org/content/102/15/5326.full#F3" TargetMode="External"/><Relationship Id="rId4" Type="http://schemas.openxmlformats.org/officeDocument/2006/relationships/hyperlink" Target="http://www.pnas.org/content/102/15/5326.full#ref-36"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www.bitsofscience.org/indian-monsoon-climate-change-347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voanews.com/content/study-warmer-world-will-produce-fewer-louds/1822952.html"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slideshare.net/srujanirulzzworld/asian-brown-cloud"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rrcap.ait.asia/abc/Documents/ABC_Report_2002_Full.pdf" TargetMode="External"/><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natureasia.com/en/nindia/article/10.1038/nindia.2016.165"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curtin.edu.au/research/cusp/local/docs/geothermal-oldmeadow-marinova.pdf" TargetMode="External"/><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KUaOOaTE2F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remss.com/research/climate"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atmos.washington.edu/~dargan/587/587_3.pdf" TargetMode="External"/><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2.cdn.cnn.com/cnnnext/dam/assets/161117134131-01-tehran-smog-1117-restricted-super-tea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707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424952"/>
            <a:ext cx="12187074" cy="1231106"/>
          </a:xfrm>
          <a:prstGeom prst="rect">
            <a:avLst/>
          </a:prstGeom>
        </p:spPr>
        <p:txBody>
          <a:bodyPr wrap="square">
            <a:spAutoFit/>
          </a:bodyPr>
          <a:lstStyle/>
          <a:p>
            <a:pPr algn="ctr"/>
            <a:r>
              <a:rPr lang="en-AU" sz="3700" b="1" dirty="0">
                <a:solidFill>
                  <a:srgbClr val="FF0000"/>
                </a:solidFill>
              </a:rPr>
              <a:t>THE URGENCY FOR THE VORTEX ENGINE TO SOLVE </a:t>
            </a:r>
            <a:r>
              <a:rPr lang="en-AU" sz="3700" b="1" dirty="0" smtClean="0">
                <a:solidFill>
                  <a:srgbClr val="FF0000"/>
                </a:solidFill>
              </a:rPr>
              <a:t>THE MIDDLE EAST AND ASIAN </a:t>
            </a:r>
            <a:r>
              <a:rPr lang="en-AU" sz="3700" b="1" dirty="0">
                <a:solidFill>
                  <a:srgbClr val="FF0000"/>
                </a:solidFill>
              </a:rPr>
              <a:t>ENERGY AND WATER </a:t>
            </a:r>
            <a:r>
              <a:rPr lang="en-AU" sz="3700" b="1" dirty="0" smtClean="0">
                <a:solidFill>
                  <a:srgbClr val="FF0000"/>
                </a:solidFill>
              </a:rPr>
              <a:t>CRISIS</a:t>
            </a:r>
            <a:endParaRPr lang="en-AU" sz="3700" b="1" dirty="0">
              <a:solidFill>
                <a:srgbClr val="FF0000"/>
              </a:solidFill>
            </a:endParaRPr>
          </a:p>
        </p:txBody>
      </p:sp>
      <p:sp>
        <p:nvSpPr>
          <p:cNvPr id="3" name="TextBox 2"/>
          <p:cNvSpPr txBox="1"/>
          <p:nvPr/>
        </p:nvSpPr>
        <p:spPr>
          <a:xfrm>
            <a:off x="9937376" y="6185647"/>
            <a:ext cx="1949824" cy="369332"/>
          </a:xfrm>
          <a:prstGeom prst="rect">
            <a:avLst/>
          </a:prstGeom>
          <a:noFill/>
        </p:spPr>
        <p:txBody>
          <a:bodyPr wrap="square" rtlCol="0">
            <a:spAutoFit/>
          </a:bodyPr>
          <a:lstStyle/>
          <a:p>
            <a:pPr algn="r"/>
            <a:r>
              <a:rPr lang="en-AU" b="1" dirty="0" smtClean="0">
                <a:solidFill>
                  <a:srgbClr val="FF0000"/>
                </a:solidFill>
              </a:rPr>
              <a:t>TEHERAN</a:t>
            </a:r>
            <a:endParaRPr lang="en-AU" b="1" dirty="0">
              <a:solidFill>
                <a:srgbClr val="FF0000"/>
              </a:solidFill>
            </a:endParaRPr>
          </a:p>
        </p:txBody>
      </p:sp>
    </p:spTree>
    <p:extLst>
      <p:ext uri="{BB962C8B-B14F-4D97-AF65-F5344CB8AC3E}">
        <p14:creationId xmlns:p14="http://schemas.microsoft.com/office/powerpoint/2010/main" val="3092792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0"/>
            <a:ext cx="8229600" cy="1143000"/>
          </a:xfrm>
        </p:spPr>
        <p:txBody>
          <a:bodyPr/>
          <a:lstStyle/>
          <a:p>
            <a:pPr algn="ctr"/>
            <a:r>
              <a:rPr lang="en-AU" sz="3200" b="1" dirty="0">
                <a:solidFill>
                  <a:srgbClr val="000000"/>
                </a:solidFill>
                <a:latin typeface="+mn-lt"/>
              </a:rPr>
              <a:t>“Stuck in the Doldrums” – </a:t>
            </a:r>
            <a:br>
              <a:rPr lang="en-AU" sz="3200" b="1" dirty="0">
                <a:solidFill>
                  <a:srgbClr val="000000"/>
                </a:solidFill>
                <a:latin typeface="+mn-lt"/>
              </a:rPr>
            </a:br>
            <a:r>
              <a:rPr lang="en-AU" sz="3200" b="1" dirty="0">
                <a:solidFill>
                  <a:srgbClr val="000000"/>
                </a:solidFill>
                <a:latin typeface="+mn-lt"/>
              </a:rPr>
              <a:t>the Intertropical Convergence Zone (ITCZ)</a:t>
            </a:r>
          </a:p>
        </p:txBody>
      </p:sp>
      <p:pic>
        <p:nvPicPr>
          <p:cNvPr id="37890" name="Picture 2" descr="https://lh6.googleusercontent.com/QYSDJGHaIWw5YFmn-alO4dOIRQJ0Lpoz-l0ptnwLOLKLc0ta8vR3YVOvteo1SQJ4MIfFEiLDJQuR-8jC0gLlEFm6s0UQuU1wlIn_iY_dcwrSC6O_MWr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67608" y="1052736"/>
            <a:ext cx="7324760" cy="42849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8565" y="5337721"/>
            <a:ext cx="10797988" cy="1200329"/>
          </a:xfrm>
          <a:prstGeom prst="rect">
            <a:avLst/>
          </a:prstGeom>
          <a:noFill/>
        </p:spPr>
        <p:txBody>
          <a:bodyPr wrap="square" rtlCol="0">
            <a:spAutoFit/>
          </a:bodyPr>
          <a:lstStyle/>
          <a:p>
            <a:r>
              <a:rPr lang="en-AU" i="1" dirty="0"/>
              <a:t>“The Intertropical Convergence Zone, is the region that circles the Earth, near the equator, where the trade winds of the Northern and Southern Hemispheres come together. </a:t>
            </a:r>
            <a:r>
              <a:rPr lang="en-AU" b="1" i="1" dirty="0"/>
              <a:t>The  water in the equator is warmed by the intense sun which in turn heats the air in the ITCZ, raising its humidity and making it buoyant</a:t>
            </a:r>
            <a:r>
              <a:rPr lang="en-AU" i="1" dirty="0" smtClean="0"/>
              <a:t>.”</a:t>
            </a:r>
          </a:p>
          <a:p>
            <a:r>
              <a:rPr lang="en-AU" b="1" i="1" dirty="0" smtClean="0">
                <a:solidFill>
                  <a:srgbClr val="FF0000"/>
                </a:solidFill>
              </a:rPr>
              <a:t>(i.e. High convective available potential energy – CAPE)</a:t>
            </a:r>
            <a:endParaRPr lang="en-AU" b="1" i="1" dirty="0">
              <a:solidFill>
                <a:srgbClr val="FF0000"/>
              </a:solidFill>
            </a:endParaRPr>
          </a:p>
        </p:txBody>
      </p:sp>
    </p:spTree>
    <p:extLst>
      <p:ext uri="{BB962C8B-B14F-4D97-AF65-F5344CB8AC3E}">
        <p14:creationId xmlns:p14="http://schemas.microsoft.com/office/powerpoint/2010/main" val="138405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oimages.gsfc.nasa.gov/images/imagerecords/7000/7079/tropical_cyclone_map_lr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0592" y="0"/>
            <a:ext cx="8097003" cy="55622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6006" y="6059831"/>
            <a:ext cx="11766176" cy="369332"/>
          </a:xfrm>
          <a:prstGeom prst="rect">
            <a:avLst/>
          </a:prstGeom>
          <a:noFill/>
        </p:spPr>
        <p:txBody>
          <a:bodyPr wrap="square" rtlCol="0">
            <a:spAutoFit/>
          </a:bodyPr>
          <a:lstStyle/>
          <a:p>
            <a:r>
              <a:rPr lang="en-AU" b="1" dirty="0" smtClean="0">
                <a:solidFill>
                  <a:srgbClr val="FF0000"/>
                </a:solidFill>
              </a:rPr>
              <a:t>Cyclones are not naturally generated at the equator because of the lack of a Coriolis effect.</a:t>
            </a:r>
            <a:endParaRPr lang="en-AU" b="1" dirty="0">
              <a:solidFill>
                <a:srgbClr val="FF0000"/>
              </a:solidFill>
            </a:endParaRPr>
          </a:p>
        </p:txBody>
      </p:sp>
      <p:sp>
        <p:nvSpPr>
          <p:cNvPr id="3" name="TextBox 2"/>
          <p:cNvSpPr txBox="1"/>
          <p:nvPr/>
        </p:nvSpPr>
        <p:spPr>
          <a:xfrm>
            <a:off x="316006" y="6396007"/>
            <a:ext cx="11766177" cy="369332"/>
          </a:xfrm>
          <a:prstGeom prst="rect">
            <a:avLst/>
          </a:prstGeom>
          <a:noFill/>
        </p:spPr>
        <p:txBody>
          <a:bodyPr wrap="square" rtlCol="0">
            <a:spAutoFit/>
          </a:bodyPr>
          <a:lstStyle/>
          <a:p>
            <a:r>
              <a:rPr lang="en-AU" b="1" dirty="0" smtClean="0">
                <a:solidFill>
                  <a:srgbClr val="FF0000"/>
                </a:solidFill>
              </a:rPr>
              <a:t>The vortex engine can easily fix this problem by imparting the required vorticity.</a:t>
            </a:r>
            <a:endParaRPr lang="en-AU" b="1" dirty="0">
              <a:solidFill>
                <a:srgbClr val="FF0000"/>
              </a:solidFill>
            </a:endParaRPr>
          </a:p>
        </p:txBody>
      </p:sp>
      <p:sp>
        <p:nvSpPr>
          <p:cNvPr id="4" name="TextBox 3"/>
          <p:cNvSpPr txBox="1"/>
          <p:nvPr/>
        </p:nvSpPr>
        <p:spPr>
          <a:xfrm>
            <a:off x="3469341" y="2017059"/>
            <a:ext cx="184731" cy="369332"/>
          </a:xfrm>
          <a:prstGeom prst="rect">
            <a:avLst/>
          </a:prstGeom>
          <a:noFill/>
        </p:spPr>
        <p:txBody>
          <a:bodyPr wrap="none" rtlCol="0">
            <a:spAutoFit/>
          </a:bodyPr>
          <a:lstStyle/>
          <a:p>
            <a:endParaRPr lang="en-AU" dirty="0"/>
          </a:p>
        </p:txBody>
      </p:sp>
      <p:sp>
        <p:nvSpPr>
          <p:cNvPr id="5" name="TextBox 4"/>
          <p:cNvSpPr txBox="1"/>
          <p:nvPr/>
        </p:nvSpPr>
        <p:spPr>
          <a:xfrm>
            <a:off x="316006" y="5562290"/>
            <a:ext cx="11436724" cy="369332"/>
          </a:xfrm>
          <a:prstGeom prst="rect">
            <a:avLst/>
          </a:prstGeom>
          <a:noFill/>
        </p:spPr>
        <p:txBody>
          <a:bodyPr wrap="square" rtlCol="0">
            <a:spAutoFit/>
          </a:bodyPr>
          <a:lstStyle/>
          <a:p>
            <a:r>
              <a:rPr lang="en-AU" dirty="0">
                <a:hlinkClick r:id="rId3"/>
              </a:rPr>
              <a:t>http://</a:t>
            </a:r>
            <a:r>
              <a:rPr lang="en-AU" dirty="0" smtClean="0">
                <a:hlinkClick r:id="rId3"/>
              </a:rPr>
              <a:t>www.goes-r.gov/users/comet/tropical/textbook_2nd_edition/navmenu.php_tab_9_page_1.0.0.htm</a:t>
            </a:r>
            <a:endParaRPr lang="en-AU" dirty="0" smtClean="0"/>
          </a:p>
        </p:txBody>
      </p:sp>
    </p:spTree>
    <p:extLst>
      <p:ext uri="{BB962C8B-B14F-4D97-AF65-F5344CB8AC3E}">
        <p14:creationId xmlns:p14="http://schemas.microsoft.com/office/powerpoint/2010/main" val="53159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95082"/>
          </a:xfrm>
        </p:spPr>
        <p:txBody>
          <a:bodyPr>
            <a:normAutofit/>
          </a:bodyPr>
          <a:lstStyle/>
          <a:p>
            <a:pPr algn="ctr"/>
            <a:r>
              <a:rPr lang="en-AU" sz="3200" b="1" dirty="0">
                <a:latin typeface="+mn-lt"/>
              </a:rPr>
              <a:t>Coral </a:t>
            </a:r>
            <a:r>
              <a:rPr lang="en-AU" sz="3200" b="1" dirty="0" smtClean="0">
                <a:latin typeface="+mn-lt"/>
              </a:rPr>
              <a:t>Bleaching</a:t>
            </a:r>
            <a:endParaRPr lang="en-AU" sz="3200" b="1" dirty="0">
              <a:latin typeface="+mn-lt"/>
            </a:endParaRPr>
          </a:p>
        </p:txBody>
      </p:sp>
      <p:pic>
        <p:nvPicPr>
          <p:cNvPr id="4" name="Content Placeholder 3"/>
          <p:cNvPicPr>
            <a:picLocks noGrp="1" noChangeAspect="1"/>
          </p:cNvPicPr>
          <p:nvPr>
            <p:ph idx="1"/>
          </p:nvPr>
        </p:nvPicPr>
        <p:blipFill rotWithShape="1">
          <a:blip r:embed="rId2"/>
          <a:srcRect l="13131" t="12082" r="12473" b="13835"/>
          <a:stretch/>
        </p:blipFill>
        <p:spPr>
          <a:xfrm>
            <a:off x="753642" y="886032"/>
            <a:ext cx="10474651" cy="5864391"/>
          </a:xfrm>
          <a:prstGeom prst="rect">
            <a:avLst/>
          </a:prstGeom>
        </p:spPr>
      </p:pic>
    </p:spTree>
    <p:extLst>
      <p:ext uri="{BB962C8B-B14F-4D97-AF65-F5344CB8AC3E}">
        <p14:creationId xmlns:p14="http://schemas.microsoft.com/office/powerpoint/2010/main" val="2449875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6141" y="161365"/>
            <a:ext cx="10676965" cy="1415772"/>
          </a:xfrm>
          <a:prstGeom prst="rect">
            <a:avLst/>
          </a:prstGeom>
          <a:noFill/>
        </p:spPr>
        <p:txBody>
          <a:bodyPr wrap="square" rtlCol="0">
            <a:spAutoFit/>
          </a:bodyPr>
          <a:lstStyle/>
          <a:p>
            <a:pPr algn="ctr"/>
            <a:r>
              <a:rPr lang="en-AU" sz="3200" b="1" dirty="0" smtClean="0"/>
              <a:t>Coral Bleaching</a:t>
            </a:r>
          </a:p>
          <a:p>
            <a:r>
              <a:rPr lang="en-AU" dirty="0">
                <a:hlinkClick r:id="rId2"/>
              </a:rPr>
              <a:t>http://</a:t>
            </a:r>
            <a:r>
              <a:rPr lang="en-AU" dirty="0" smtClean="0">
                <a:hlinkClick r:id="rId2"/>
              </a:rPr>
              <a:t>www.iddri.org/Evenements/Conferences-internationales/15.10.02_conf%20oceans%20sdg%20ppt%20Ove%20Guldberg.pdf</a:t>
            </a:r>
            <a:endParaRPr lang="en-AU" dirty="0" smtClean="0"/>
          </a:p>
          <a:p>
            <a:endParaRPr lang="en-AU" dirty="0"/>
          </a:p>
        </p:txBody>
      </p:sp>
      <p:pic>
        <p:nvPicPr>
          <p:cNvPr id="4" name="Picture 3"/>
          <p:cNvPicPr>
            <a:picLocks noChangeAspect="1"/>
          </p:cNvPicPr>
          <p:nvPr/>
        </p:nvPicPr>
        <p:blipFill rotWithShape="1">
          <a:blip r:embed="rId3"/>
          <a:srcRect l="3870" t="11581" r="2976" b="13052"/>
          <a:stretch/>
        </p:blipFill>
        <p:spPr>
          <a:xfrm>
            <a:off x="-31377" y="1371600"/>
            <a:ext cx="12223377" cy="5513294"/>
          </a:xfrm>
          <a:prstGeom prst="rect">
            <a:avLst/>
          </a:prstGeom>
        </p:spPr>
      </p:pic>
    </p:spTree>
    <p:extLst>
      <p:ext uri="{BB962C8B-B14F-4D97-AF65-F5344CB8AC3E}">
        <p14:creationId xmlns:p14="http://schemas.microsoft.com/office/powerpoint/2010/main" val="3615719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5118" y="1196788"/>
            <a:ext cx="11174506" cy="4678204"/>
          </a:xfrm>
          <a:prstGeom prst="rect">
            <a:avLst/>
          </a:prstGeom>
          <a:noFill/>
        </p:spPr>
        <p:txBody>
          <a:bodyPr wrap="square" rtlCol="0">
            <a:spAutoFit/>
          </a:bodyPr>
          <a:lstStyle/>
          <a:p>
            <a:r>
              <a:rPr lang="en-AU" sz="2800" dirty="0"/>
              <a:t>So why will the loss of our Great </a:t>
            </a:r>
            <a:r>
              <a:rPr lang="en-AU" sz="2800" dirty="0" smtClean="0"/>
              <a:t>Reefs </a:t>
            </a:r>
            <a:r>
              <a:rPr lang="en-AU" sz="2800" dirty="0"/>
              <a:t>cost the world one trillion dollars</a:t>
            </a:r>
            <a:r>
              <a:rPr lang="en-AU" sz="2800" dirty="0" smtClean="0"/>
              <a:t>?</a:t>
            </a:r>
          </a:p>
          <a:p>
            <a:endParaRPr lang="en-AU" sz="2800" dirty="0"/>
          </a:p>
          <a:p>
            <a:r>
              <a:rPr lang="en-AU" sz="2800" dirty="0"/>
              <a:t>The </a:t>
            </a:r>
            <a:r>
              <a:rPr lang="en-AU" sz="2800" dirty="0" smtClean="0"/>
              <a:t>coral reef’s </a:t>
            </a:r>
            <a:r>
              <a:rPr lang="en-AU" sz="2800" dirty="0"/>
              <a:t>monetary value comes from a 2015 report from the Director of University of Queensland’s Global Change Institute; Ove </a:t>
            </a:r>
            <a:r>
              <a:rPr lang="en-AU" sz="2800" dirty="0" err="1"/>
              <a:t>Hoegh-Guldberg</a:t>
            </a:r>
            <a:r>
              <a:rPr lang="en-AU" sz="2800" dirty="0"/>
              <a:t>. </a:t>
            </a:r>
            <a:endParaRPr lang="en-AU" sz="2800" dirty="0" smtClean="0"/>
          </a:p>
          <a:p>
            <a:endParaRPr lang="en-AU" sz="2800" dirty="0"/>
          </a:p>
          <a:p>
            <a:r>
              <a:rPr lang="en-AU" sz="2800" dirty="0" smtClean="0"/>
              <a:t>The </a:t>
            </a:r>
            <a:r>
              <a:rPr lang="en-AU" sz="2800" dirty="0"/>
              <a:t>report highlights that the </a:t>
            </a:r>
            <a:r>
              <a:rPr lang="en-AU" sz="2800" dirty="0" smtClean="0"/>
              <a:t>world’s coral reefs support </a:t>
            </a:r>
            <a:r>
              <a:rPr lang="en-AU" sz="2800" dirty="0"/>
              <a:t>500 million people across 50 different countries</a:t>
            </a:r>
            <a:r>
              <a:rPr lang="en-AU" sz="2800" dirty="0" smtClean="0"/>
              <a:t>.</a:t>
            </a:r>
          </a:p>
          <a:p>
            <a:endParaRPr lang="en-AU" sz="2800" dirty="0"/>
          </a:p>
          <a:p>
            <a:r>
              <a:rPr lang="en-AU" sz="2800" dirty="0" smtClean="0"/>
              <a:t>The reefs are in great danger of being lost due to coral bleaching caused by increases in Sea </a:t>
            </a:r>
            <a:r>
              <a:rPr lang="en-AU" sz="2800" dirty="0" err="1" smtClean="0"/>
              <a:t>SurfaceTemperature</a:t>
            </a:r>
            <a:r>
              <a:rPr lang="en-AU" sz="2800" dirty="0" smtClean="0"/>
              <a:t> (SST).</a:t>
            </a:r>
            <a:endParaRPr lang="en-AU" sz="2800" dirty="0"/>
          </a:p>
          <a:p>
            <a:endParaRPr lang="en-AU" dirty="0"/>
          </a:p>
        </p:txBody>
      </p:sp>
      <p:sp>
        <p:nvSpPr>
          <p:cNvPr id="3" name="Title 1"/>
          <p:cNvSpPr txBox="1">
            <a:spLocks/>
          </p:cNvSpPr>
          <p:nvPr/>
        </p:nvSpPr>
        <p:spPr>
          <a:xfrm>
            <a:off x="838200" y="1"/>
            <a:ext cx="10515600" cy="995082"/>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AU" sz="3200" b="1" dirty="0" smtClean="0">
                <a:latin typeface="+mn-lt"/>
              </a:rPr>
              <a:t>Coral Bleaching</a:t>
            </a:r>
            <a:endParaRPr lang="en-AU" sz="3200" dirty="0">
              <a:latin typeface="+mn-lt"/>
            </a:endParaRPr>
          </a:p>
        </p:txBody>
      </p:sp>
    </p:spTree>
    <p:extLst>
      <p:ext uri="{BB962C8B-B14F-4D97-AF65-F5344CB8AC3E}">
        <p14:creationId xmlns:p14="http://schemas.microsoft.com/office/powerpoint/2010/main" val="417384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548680"/>
          </a:xfrm>
        </p:spPr>
        <p:txBody>
          <a:bodyPr/>
          <a:lstStyle/>
          <a:p>
            <a:r>
              <a:rPr lang="en-AU" sz="3100" b="1" dirty="0">
                <a:latin typeface="+mn-lt"/>
              </a:rPr>
              <a:t>ITCZ - “The Doldrums” – perfect for the vortex engine </a:t>
            </a:r>
          </a:p>
        </p:txBody>
      </p:sp>
      <p:sp>
        <p:nvSpPr>
          <p:cNvPr id="3" name="Content Placeholder 2"/>
          <p:cNvSpPr>
            <a:spLocks noGrp="1"/>
          </p:cNvSpPr>
          <p:nvPr>
            <p:ph idx="1"/>
          </p:nvPr>
        </p:nvSpPr>
        <p:spPr>
          <a:xfrm>
            <a:off x="1733419" y="582470"/>
            <a:ext cx="8712968" cy="5976664"/>
          </a:xfrm>
        </p:spPr>
        <p:txBody>
          <a:bodyPr/>
          <a:lstStyle/>
          <a:p>
            <a:pPr marL="0" indent="0">
              <a:buNone/>
            </a:pPr>
            <a:r>
              <a:rPr lang="en-AU" sz="2400" i="1" dirty="0"/>
              <a:t>“Aided by the convergence of the trade winds, the buoyant air rises. As the air rises it expands and cools, releasing the accumulated moisture in an almost perpetual series of thunderstorms.”</a:t>
            </a:r>
          </a:p>
          <a:p>
            <a:pPr marL="0" indent="0">
              <a:buNone/>
            </a:pPr>
            <a:endParaRPr lang="en-AU" sz="800" b="1" i="1" dirty="0"/>
          </a:p>
          <a:p>
            <a:pPr marL="0" indent="0">
              <a:buNone/>
            </a:pPr>
            <a:r>
              <a:rPr lang="en-AU" sz="2400" b="1" i="1" dirty="0"/>
              <a:t>The Dreaded Belt of Calm</a:t>
            </a:r>
            <a:endParaRPr lang="en-AU" sz="2400" i="1" dirty="0"/>
          </a:p>
          <a:p>
            <a:pPr marL="0" indent="0">
              <a:buNone/>
            </a:pPr>
            <a:r>
              <a:rPr lang="en-AU" sz="2400" i="1" dirty="0"/>
              <a:t>“Early sailors named this belt of calm “the Doldrums” because of the inactivity and stagnation they found themselves in after days of no wind. In an era when wind was the only effective way to propel ships across the ocean, finding yourself in the Doldrums could mean death…”</a:t>
            </a:r>
          </a:p>
          <a:p>
            <a:pPr marL="0" indent="0">
              <a:buNone/>
            </a:pPr>
            <a:r>
              <a:rPr lang="en-AU" sz="2000" i="1" dirty="0">
                <a:hlinkClick r:id="rId2"/>
              </a:rPr>
              <a:t>https://blog.mytimezero.com/2014/01/10/stuck-in-the-doldrums-the-intertropical-convergence-zone/</a:t>
            </a:r>
            <a:endParaRPr lang="en-AU" sz="2000" i="1" dirty="0"/>
          </a:p>
          <a:p>
            <a:pPr marL="0" indent="0">
              <a:buNone/>
            </a:pPr>
            <a:endParaRPr lang="en-AU" sz="800" dirty="0"/>
          </a:p>
          <a:p>
            <a:pPr marL="0" indent="0">
              <a:buNone/>
            </a:pPr>
            <a:r>
              <a:rPr lang="en-AU" sz="2400" b="1" dirty="0"/>
              <a:t>This combination of high Convective Available Potential Energy (CAPE) and low crosswind is ideal for the operation of the vortex engine. </a:t>
            </a:r>
          </a:p>
        </p:txBody>
      </p:sp>
    </p:spTree>
    <p:extLst>
      <p:ext uri="{BB962C8B-B14F-4D97-AF65-F5344CB8AC3E}">
        <p14:creationId xmlns:p14="http://schemas.microsoft.com/office/powerpoint/2010/main" val="114747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7528" y="647202"/>
            <a:ext cx="8568952" cy="3833319"/>
          </a:xfrm>
        </p:spPr>
        <p:txBody>
          <a:bodyPr/>
          <a:lstStyle/>
          <a:p>
            <a:pPr marL="0" indent="0">
              <a:buNone/>
            </a:pPr>
            <a:r>
              <a:rPr lang="en-AU" i="1" dirty="0"/>
              <a:t>“The Asian brown cloud is created by a range of airborne particles and pollutants from combustion (e.g., woodfires, cars, and factories), biomass burning and industrial processes with incomplete burning. The cloud is associated with the winter monsoon (November/ December to April) during which there is no rain to wash pollutants from the air.”</a:t>
            </a:r>
          </a:p>
          <a:p>
            <a:pPr marL="0" indent="0" algn="r">
              <a:buNone/>
            </a:pPr>
            <a:r>
              <a:rPr lang="en-AU" i="1" dirty="0"/>
              <a:t>Wikipedia</a:t>
            </a:r>
            <a:endParaRPr lang="en-AU" dirty="0"/>
          </a:p>
        </p:txBody>
      </p:sp>
      <p:sp>
        <p:nvSpPr>
          <p:cNvPr id="4" name="Title 1"/>
          <p:cNvSpPr>
            <a:spLocks noGrp="1"/>
          </p:cNvSpPr>
          <p:nvPr>
            <p:ph type="title"/>
          </p:nvPr>
        </p:nvSpPr>
        <p:spPr>
          <a:xfrm>
            <a:off x="2017204" y="1"/>
            <a:ext cx="8229600" cy="647201"/>
          </a:xfrm>
        </p:spPr>
        <p:txBody>
          <a:bodyPr/>
          <a:lstStyle/>
          <a:p>
            <a:pPr algn="ctr"/>
            <a:r>
              <a:rPr lang="en-AU" sz="3200" b="1" dirty="0">
                <a:latin typeface="+mn-lt"/>
              </a:rPr>
              <a:t>The </a:t>
            </a:r>
            <a:r>
              <a:rPr lang="en-AU" sz="3200" b="1" dirty="0" smtClean="0">
                <a:latin typeface="+mn-lt"/>
              </a:rPr>
              <a:t>Atmospheric </a:t>
            </a:r>
            <a:r>
              <a:rPr lang="en-AU" sz="3200" b="1" dirty="0">
                <a:latin typeface="+mn-lt"/>
              </a:rPr>
              <a:t>Brown Cloud</a:t>
            </a:r>
          </a:p>
        </p:txBody>
      </p:sp>
      <p:sp>
        <p:nvSpPr>
          <p:cNvPr id="5" name="TextBox 4"/>
          <p:cNvSpPr txBox="1"/>
          <p:nvPr/>
        </p:nvSpPr>
        <p:spPr>
          <a:xfrm>
            <a:off x="739587" y="4797153"/>
            <a:ext cx="10851777" cy="1384995"/>
          </a:xfrm>
          <a:prstGeom prst="rect">
            <a:avLst/>
          </a:prstGeom>
          <a:noFill/>
        </p:spPr>
        <p:txBody>
          <a:bodyPr wrap="square" rtlCol="0">
            <a:spAutoFit/>
          </a:bodyPr>
          <a:lstStyle/>
          <a:p>
            <a:r>
              <a:rPr lang="en-AU" sz="2800" b="1" dirty="0"/>
              <a:t>The Asian Brown Cloud is </a:t>
            </a:r>
            <a:r>
              <a:rPr lang="en-AU" sz="2800" b="1" dirty="0" smtClean="0"/>
              <a:t>now referred to as the Atmospheric Brown Cloud, as it occurs around the world and is closely </a:t>
            </a:r>
            <a:r>
              <a:rPr lang="en-AU" sz="2800" b="1" dirty="0"/>
              <a:t>associated with the Inter Tropical Convergence Zone.</a:t>
            </a:r>
          </a:p>
        </p:txBody>
      </p:sp>
    </p:spTree>
    <p:extLst>
      <p:ext uri="{BB962C8B-B14F-4D97-AF65-F5344CB8AC3E}">
        <p14:creationId xmlns:p14="http://schemas.microsoft.com/office/powerpoint/2010/main" val="312340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204" y="1"/>
            <a:ext cx="8229600" cy="548680"/>
          </a:xfrm>
        </p:spPr>
        <p:txBody>
          <a:bodyPr/>
          <a:lstStyle/>
          <a:p>
            <a:pPr algn="ctr"/>
            <a:r>
              <a:rPr lang="en-AU" sz="3200" b="1" dirty="0">
                <a:latin typeface="+mn-lt"/>
              </a:rPr>
              <a:t>The </a:t>
            </a:r>
            <a:r>
              <a:rPr lang="en-AU" sz="3200" b="1" dirty="0" smtClean="0">
                <a:latin typeface="+mn-lt"/>
              </a:rPr>
              <a:t>Atmospheric </a:t>
            </a:r>
            <a:r>
              <a:rPr lang="en-AU" sz="3200" b="1" dirty="0">
                <a:latin typeface="+mn-lt"/>
              </a:rPr>
              <a:t>Brown </a:t>
            </a:r>
            <a:r>
              <a:rPr lang="en-AU" sz="3200" b="1" dirty="0" smtClean="0">
                <a:latin typeface="+mn-lt"/>
              </a:rPr>
              <a:t>Cloud (ABC)</a:t>
            </a:r>
            <a:endParaRPr lang="en-AU" sz="3200" b="1" dirty="0">
              <a:latin typeface="+mn-lt"/>
            </a:endParaRPr>
          </a:p>
        </p:txBody>
      </p:sp>
      <p:sp>
        <p:nvSpPr>
          <p:cNvPr id="3" name="Content Placeholder 2"/>
          <p:cNvSpPr>
            <a:spLocks noGrp="1"/>
          </p:cNvSpPr>
          <p:nvPr>
            <p:ph idx="1"/>
          </p:nvPr>
        </p:nvSpPr>
        <p:spPr>
          <a:xfrm>
            <a:off x="1304365" y="1133456"/>
            <a:ext cx="9453282" cy="5132873"/>
          </a:xfrm>
        </p:spPr>
        <p:txBody>
          <a:bodyPr>
            <a:normAutofit/>
          </a:bodyPr>
          <a:lstStyle/>
          <a:p>
            <a:pPr marL="514350" indent="-514350">
              <a:buAutoNum type="romanLcParenBoth"/>
            </a:pPr>
            <a:r>
              <a:rPr lang="en-AU" sz="1900" b="1" i="1" dirty="0"/>
              <a:t>Increase in aerosols can nucleate copious amounts of small droplets, which can inhibit the formation of larger raindrops and decrease precipitation efficiency </a:t>
            </a:r>
            <a:r>
              <a:rPr lang="en-AU" sz="1900" i="1" dirty="0"/>
              <a:t>(</a:t>
            </a:r>
            <a:r>
              <a:rPr lang="en-AU" sz="1900" i="1" u="sng" dirty="0">
                <a:hlinkClick r:id="rId2"/>
              </a:rPr>
              <a:t>33</a:t>
            </a:r>
            <a:r>
              <a:rPr lang="en-AU" sz="1900" i="1" dirty="0"/>
              <a:t>). </a:t>
            </a:r>
            <a:r>
              <a:rPr lang="en-AU" sz="1900" b="1" i="1" dirty="0"/>
              <a:t>This microphysical effect can suppress rainfall in polluted regions </a:t>
            </a:r>
            <a:r>
              <a:rPr lang="en-AU" sz="1900" i="1" dirty="0"/>
              <a:t>(</a:t>
            </a:r>
            <a:r>
              <a:rPr lang="en-AU" sz="1900" i="1" u="sng" dirty="0">
                <a:hlinkClick r:id="rId3"/>
              </a:rPr>
              <a:t>5</a:t>
            </a:r>
            <a:r>
              <a:rPr lang="en-AU" sz="1900" i="1" dirty="0"/>
              <a:t>) and add to the rainfall decreases simulated in the present study. </a:t>
            </a:r>
          </a:p>
          <a:p>
            <a:pPr marL="514350" indent="-514350">
              <a:buAutoNum type="romanLcParenBoth"/>
            </a:pPr>
            <a:r>
              <a:rPr lang="en-AU" sz="1900" i="1" dirty="0"/>
              <a:t>There has been a steady increase of drought frequency from the 1930s, which peaked in the 1980s (</a:t>
            </a:r>
            <a:r>
              <a:rPr lang="en-AU" sz="1900" i="1" u="sng" dirty="0">
                <a:hlinkClick r:id="rId4"/>
              </a:rPr>
              <a:t>Fig. 7</a:t>
            </a:r>
            <a:r>
              <a:rPr lang="en-AU" sz="1900" i="1" dirty="0"/>
              <a:t>), with decrease in average rainfall after the 1960s. The drought frequency abated during the 1990s (</a:t>
            </a:r>
            <a:r>
              <a:rPr lang="en-AU" sz="1900" i="1" u="sng" dirty="0">
                <a:hlinkClick r:id="rId5"/>
              </a:rPr>
              <a:t>30</a:t>
            </a:r>
            <a:r>
              <a:rPr lang="en-AU" sz="1900" i="1" dirty="0"/>
              <a:t>), but the decadal rainfall was still less than normal. During 2001–2004, two droughts have already occurred, and the average rainfall for this decade so far is 9% below normal. These negative trends lead us to speculate whether the ABC is indeed appearing to show its impact as guided by our modelling results, even though there may be other causes such as El Niño–Southern Oscillation–monsoon (</a:t>
            </a:r>
            <a:r>
              <a:rPr lang="en-AU" sz="1900" i="1" u="sng" dirty="0">
                <a:hlinkClick r:id="rId6"/>
              </a:rPr>
              <a:t>32</a:t>
            </a:r>
            <a:r>
              <a:rPr lang="en-AU" sz="1900" i="1" dirty="0"/>
              <a:t>, </a:t>
            </a:r>
            <a:r>
              <a:rPr lang="en-AU" sz="1900" i="1" u="sng" dirty="0">
                <a:hlinkClick r:id="rId7"/>
              </a:rPr>
              <a:t>34</a:t>
            </a:r>
            <a:r>
              <a:rPr lang="en-AU" sz="1900" i="1" dirty="0"/>
              <a:t>) interactions or natural variations in other slowly varying boundary conditions such as land-surface moisture, Eurasian snow cover, and others (</a:t>
            </a:r>
            <a:r>
              <a:rPr lang="en-AU" sz="1900" i="1" u="sng" dirty="0">
                <a:hlinkClick r:id="rId7"/>
              </a:rPr>
              <a:t>34</a:t>
            </a:r>
            <a:r>
              <a:rPr lang="en-AU" sz="1900" i="1" dirty="0"/>
              <a:t>). </a:t>
            </a:r>
          </a:p>
          <a:p>
            <a:pPr marL="514350" indent="-514350">
              <a:buAutoNum type="romanLcParenBoth"/>
            </a:pPr>
            <a:r>
              <a:rPr lang="en-AU" sz="1900" b="1" i="1" dirty="0"/>
              <a:t>ABCs have such a large effect on the monsoon primarily because the forcing simultaneously impacts many components of the monsoon system, including the solar heating of the surface–atmosphere system, the SST gradient, the convective instability of the troposphere, evaporation, and the Hadley circulation, which are factors that have fundamental influences on the monsoon rainfall </a:t>
            </a:r>
            <a:r>
              <a:rPr lang="en-AU" sz="1900" i="1" dirty="0"/>
              <a:t>(</a:t>
            </a:r>
            <a:r>
              <a:rPr lang="en-AU" sz="1900" i="1" u="sng" dirty="0">
                <a:hlinkClick r:id="rId8"/>
              </a:rPr>
              <a:t>25</a:t>
            </a:r>
            <a:r>
              <a:rPr lang="en-AU" sz="1900" i="1" dirty="0"/>
              <a:t>, </a:t>
            </a:r>
            <a:r>
              <a:rPr lang="en-AU" sz="1900" i="1" u="sng" dirty="0">
                <a:hlinkClick r:id="rId5"/>
              </a:rPr>
              <a:t>30</a:t>
            </a:r>
            <a:r>
              <a:rPr lang="en-AU" sz="1900" i="1" dirty="0"/>
              <a:t>, </a:t>
            </a:r>
            <a:r>
              <a:rPr lang="en-AU" sz="1900" i="1" u="sng" dirty="0">
                <a:hlinkClick r:id="rId9"/>
              </a:rPr>
              <a:t>31</a:t>
            </a:r>
            <a:r>
              <a:rPr lang="en-AU" sz="1900" i="1" dirty="0"/>
              <a:t>, </a:t>
            </a:r>
            <a:r>
              <a:rPr lang="en-AU" sz="1900" i="1" u="sng" dirty="0">
                <a:hlinkClick r:id="rId7"/>
              </a:rPr>
              <a:t>34</a:t>
            </a:r>
            <a:r>
              <a:rPr lang="en-AU" sz="1900" i="1" dirty="0"/>
              <a:t>).</a:t>
            </a:r>
          </a:p>
        </p:txBody>
      </p:sp>
      <p:sp>
        <p:nvSpPr>
          <p:cNvPr id="4" name="TextBox 3"/>
          <p:cNvSpPr txBox="1"/>
          <p:nvPr/>
        </p:nvSpPr>
        <p:spPr>
          <a:xfrm>
            <a:off x="1658472" y="548681"/>
            <a:ext cx="8902025" cy="584775"/>
          </a:xfrm>
          <a:prstGeom prst="rect">
            <a:avLst/>
          </a:prstGeom>
          <a:noFill/>
        </p:spPr>
        <p:txBody>
          <a:bodyPr wrap="square" rtlCol="0">
            <a:spAutoFit/>
          </a:bodyPr>
          <a:lstStyle/>
          <a:p>
            <a:r>
              <a:rPr lang="en-AU" sz="1600" b="1" dirty="0"/>
              <a:t>Atmospheric brown clouds: Impacts on South Asian climate and hydrological </a:t>
            </a:r>
            <a:r>
              <a:rPr lang="en-AU" sz="1600" b="1" dirty="0" smtClean="0"/>
              <a:t>cycle</a:t>
            </a:r>
          </a:p>
          <a:p>
            <a:r>
              <a:rPr lang="en-AU" sz="1600" dirty="0" smtClean="0"/>
              <a:t>http://www.pnas.org/content/102/15/5326.abstract</a:t>
            </a:r>
            <a:endParaRPr lang="en-AU" sz="1600" dirty="0"/>
          </a:p>
        </p:txBody>
      </p:sp>
      <p:sp>
        <p:nvSpPr>
          <p:cNvPr id="5" name="TextBox 4"/>
          <p:cNvSpPr txBox="1"/>
          <p:nvPr/>
        </p:nvSpPr>
        <p:spPr>
          <a:xfrm>
            <a:off x="1223682" y="6373906"/>
            <a:ext cx="9560859" cy="369332"/>
          </a:xfrm>
          <a:prstGeom prst="rect">
            <a:avLst/>
          </a:prstGeom>
          <a:noFill/>
        </p:spPr>
        <p:txBody>
          <a:bodyPr wrap="square" rtlCol="0">
            <a:spAutoFit/>
          </a:bodyPr>
          <a:lstStyle/>
          <a:p>
            <a:r>
              <a:rPr lang="en-AU" b="1" dirty="0" smtClean="0"/>
              <a:t>SST = Sea Surface Temperature</a:t>
            </a:r>
            <a:endParaRPr lang="en-AU" b="1" dirty="0"/>
          </a:p>
        </p:txBody>
      </p:sp>
    </p:spTree>
    <p:extLst>
      <p:ext uri="{BB962C8B-B14F-4D97-AF65-F5344CB8AC3E}">
        <p14:creationId xmlns:p14="http://schemas.microsoft.com/office/powerpoint/2010/main" val="206159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7528" y="668415"/>
            <a:ext cx="8640960" cy="5688632"/>
          </a:xfrm>
        </p:spPr>
        <p:txBody>
          <a:bodyPr/>
          <a:lstStyle/>
          <a:p>
            <a:pPr marL="0" indent="0">
              <a:buNone/>
            </a:pPr>
            <a:r>
              <a:rPr lang="en-AU" sz="2000" i="1" dirty="0"/>
              <a:t>“…The increase in atmospheric stability and the reduction in rainfall are important aspects of the air pollution impacts on climate. Both these effects can enhance the lifetime of aerosols because increases in low-level inversion (see </a:t>
            </a:r>
            <a:r>
              <a:rPr lang="en-AU" sz="2000" i="1" u="sng" dirty="0">
                <a:hlinkClick r:id="rId2"/>
              </a:rPr>
              <a:t>Fig. 4</a:t>
            </a:r>
            <a:r>
              <a:rPr lang="en-AU" sz="2000" i="1" dirty="0"/>
              <a:t>) can increase the persistence of brownish haze layers, and reduction in rainfall can decrease the washout of aerosols. Such feedback effects should be included in future studies to understand the full impact of the ABCs on South Asia. Of particular concern is the reduction in monsoon rainfall in India because in South Asia there is a strong positive correlation between food production and precipitation amount (</a:t>
            </a:r>
            <a:r>
              <a:rPr lang="en-AU" sz="2000" i="1" u="sng" dirty="0">
                <a:hlinkClick r:id="rId3"/>
              </a:rPr>
              <a:t>35</a:t>
            </a:r>
            <a:r>
              <a:rPr lang="en-AU" sz="2000" i="1" dirty="0"/>
              <a:t>). In addition, availability of fresh water is a major issue for the future (</a:t>
            </a:r>
            <a:r>
              <a:rPr lang="en-AU" sz="2000" i="1" u="sng" dirty="0">
                <a:hlinkClick r:id="rId4"/>
              </a:rPr>
              <a:t>36</a:t>
            </a:r>
            <a:r>
              <a:rPr lang="en-AU" sz="2000" i="1" dirty="0"/>
              <a:t>). Even with the forcing fixed at 1998 values, the rainfall decrease in India continues to worsen beyond 1998 (</a:t>
            </a:r>
            <a:r>
              <a:rPr lang="en-AU" sz="2000" i="1" u="sng" dirty="0">
                <a:hlinkClick r:id="rId5"/>
              </a:rPr>
              <a:t>Fig. 3</a:t>
            </a:r>
            <a:r>
              <a:rPr lang="en-AU" sz="2000" i="1" dirty="0">
                <a:hlinkClick r:id="rId5"/>
              </a:rPr>
              <a:t>B </a:t>
            </a:r>
            <a:r>
              <a:rPr lang="en-AU" sz="2000" i="1" dirty="0"/>
              <a:t>). The impact of the ABC on monsoon rainfall, in conjunction with the health impacts of air pollution (</a:t>
            </a:r>
            <a:r>
              <a:rPr lang="en-AU" sz="2000" i="1" u="sng" dirty="0">
                <a:hlinkClick r:id="rId6"/>
              </a:rPr>
              <a:t>37</a:t>
            </a:r>
            <a:r>
              <a:rPr lang="en-AU" sz="2000" i="1" dirty="0"/>
              <a:t>), provides a strong rationale for reducing air pollution in the developing nations.”</a:t>
            </a:r>
          </a:p>
          <a:p>
            <a:pPr marL="0" indent="0">
              <a:buNone/>
            </a:pPr>
            <a:r>
              <a:rPr lang="en-AU" sz="2000" b="1" i="1" dirty="0"/>
              <a:t>“However, a sudden reduction in air pollution without a concomitant reduction in global GHGs also can accelerate the warming in South Asia because, according to the present simulations, ABCs have masked as much as 50% of the surface warming due to GHGs.”</a:t>
            </a:r>
          </a:p>
          <a:p>
            <a:pPr marL="0" indent="0" algn="r">
              <a:buNone/>
            </a:pPr>
            <a:r>
              <a:rPr lang="en-AU" sz="2000" i="1" dirty="0">
                <a:hlinkClick r:id="rId7"/>
              </a:rPr>
              <a:t>http://www.pnas.org/content/102/15/5326.full</a:t>
            </a:r>
            <a:endParaRPr lang="en-AU" sz="2000" i="1" dirty="0"/>
          </a:p>
          <a:p>
            <a:pPr marL="0" indent="0">
              <a:buNone/>
            </a:pPr>
            <a:endParaRPr lang="en-AU" sz="2000" i="1" dirty="0"/>
          </a:p>
          <a:p>
            <a:pPr marL="0" indent="0">
              <a:buNone/>
            </a:pPr>
            <a:endParaRPr lang="en-AU" sz="2000" dirty="0"/>
          </a:p>
        </p:txBody>
      </p:sp>
      <p:sp>
        <p:nvSpPr>
          <p:cNvPr id="4" name="Title 1"/>
          <p:cNvSpPr>
            <a:spLocks noGrp="1"/>
          </p:cNvSpPr>
          <p:nvPr>
            <p:ph type="title"/>
          </p:nvPr>
        </p:nvSpPr>
        <p:spPr>
          <a:xfrm>
            <a:off x="2089212" y="1"/>
            <a:ext cx="8229600" cy="647201"/>
          </a:xfrm>
        </p:spPr>
        <p:txBody>
          <a:bodyPr/>
          <a:lstStyle/>
          <a:p>
            <a:pPr algn="ctr"/>
            <a:r>
              <a:rPr lang="en-AU" sz="3200" b="1" dirty="0">
                <a:latin typeface="+mn-lt"/>
              </a:rPr>
              <a:t>The </a:t>
            </a:r>
            <a:r>
              <a:rPr lang="en-AU" sz="3200" b="1" dirty="0" smtClean="0">
                <a:latin typeface="+mn-lt"/>
              </a:rPr>
              <a:t>Atmospheric </a:t>
            </a:r>
            <a:r>
              <a:rPr lang="en-AU" sz="3200" b="1" dirty="0">
                <a:latin typeface="+mn-lt"/>
              </a:rPr>
              <a:t>Brown Cloud</a:t>
            </a:r>
          </a:p>
        </p:txBody>
      </p:sp>
    </p:spTree>
    <p:extLst>
      <p:ext uri="{BB962C8B-B14F-4D97-AF65-F5344CB8AC3E}">
        <p14:creationId xmlns:p14="http://schemas.microsoft.com/office/powerpoint/2010/main" val="59330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7528" y="404664"/>
            <a:ext cx="8568952" cy="6192688"/>
          </a:xfrm>
        </p:spPr>
        <p:txBody>
          <a:bodyPr/>
          <a:lstStyle/>
          <a:p>
            <a:pPr marL="0" indent="0">
              <a:buNone/>
            </a:pPr>
            <a:r>
              <a:rPr lang="en-AU" sz="2200" i="1" dirty="0"/>
              <a:t>“...White </a:t>
            </a:r>
            <a:r>
              <a:rPr lang="en-AU" sz="2200" i="1" u="sng" dirty="0"/>
              <a:t>sulfur aerosols cool the climate</a:t>
            </a:r>
            <a:r>
              <a:rPr lang="en-AU" sz="2200" i="1" dirty="0"/>
              <a:t>; black carbon </a:t>
            </a:r>
            <a:r>
              <a:rPr lang="en-AU" sz="2200" i="1" u="sng" dirty="0"/>
              <a:t>soot warms the climate</a:t>
            </a:r>
            <a:r>
              <a:rPr lang="en-AU" sz="2200" i="1" dirty="0"/>
              <a:t>. So when you mix the two kinds of aerosol pollution up in the Asian brown cloud, one would expect climate effects to even out. Unfortunately in our physical world things are never that simple.”</a:t>
            </a:r>
            <a:endParaRPr lang="en-AU" sz="2200" dirty="0"/>
          </a:p>
          <a:p>
            <a:pPr marL="0" indent="0">
              <a:buNone/>
            </a:pPr>
            <a:r>
              <a:rPr lang="en-AU" sz="2200" b="1" i="1" dirty="0"/>
              <a:t>COOLING ON GROUND, WARMING IN AIR</a:t>
            </a:r>
            <a:endParaRPr lang="en-AU" sz="2200" dirty="0"/>
          </a:p>
          <a:p>
            <a:pPr marL="0" indent="0">
              <a:buNone/>
            </a:pPr>
            <a:r>
              <a:rPr lang="en-AU" sz="2200" i="1" dirty="0"/>
              <a:t>“The reason the reflective (light) and absorbing (dark) aerosols in the brownish mix do not compensate each other’s effects, is that they both block sunlight - so they both lead to cooling on the surface directly beneath the haze, which is thickest over the north of India, including the Ganges Basin. As darker-coloured soot aerosols are dominant in the mix higher up in the atmosphere, energy absorption outweighs solar reflection - so the brown haze leads to net atmospheric warming.”</a:t>
            </a:r>
            <a:endParaRPr lang="en-AU" sz="2200" dirty="0"/>
          </a:p>
          <a:p>
            <a:pPr marL="0" indent="0">
              <a:buNone/>
            </a:pPr>
            <a:r>
              <a:rPr lang="en-AU" sz="2200" i="1" dirty="0">
                <a:solidFill>
                  <a:srgbClr val="FF0000"/>
                </a:solidFill>
              </a:rPr>
              <a:t>“When you have warm air up high and cooler temperatures on the ground, you create what meteorologists call a stable atmosphere, with suppressed convection, and little precipitation. Higher air pressure at the surface makes the </a:t>
            </a:r>
            <a:r>
              <a:rPr lang="en-AU" sz="2200" i="1" dirty="0">
                <a:solidFill>
                  <a:srgbClr val="FF0000"/>
                </a:solidFill>
                <a:hlinkClick r:id="rId2" tooltip="Indian monsoon aerosol pollution"/>
              </a:rPr>
              <a:t>brown haze block the monsoon</a:t>
            </a:r>
            <a:r>
              <a:rPr lang="en-AU" sz="2200" i="1" dirty="0">
                <a:solidFill>
                  <a:srgbClr val="FF0000"/>
                </a:solidFill>
              </a:rPr>
              <a:t> …”</a:t>
            </a:r>
            <a:r>
              <a:rPr lang="en-AU" sz="2200" i="1" dirty="0"/>
              <a:t> </a:t>
            </a:r>
          </a:p>
          <a:p>
            <a:pPr marL="0" indent="0" algn="r">
              <a:buNone/>
            </a:pPr>
            <a:r>
              <a:rPr lang="en-AU" sz="1800" dirty="0">
                <a:hlinkClick r:id="rId2"/>
              </a:rPr>
              <a:t>http://www.bitsofscience.org/indian-monsoon-climate-change-3470/</a:t>
            </a:r>
            <a:endParaRPr lang="en-AU" sz="1800" dirty="0"/>
          </a:p>
          <a:p>
            <a:pPr marL="0" indent="0">
              <a:buNone/>
            </a:pPr>
            <a:endParaRPr lang="en-AU" sz="2200" dirty="0"/>
          </a:p>
        </p:txBody>
      </p:sp>
      <p:sp>
        <p:nvSpPr>
          <p:cNvPr id="2" name="TextBox 1"/>
          <p:cNvSpPr txBox="1"/>
          <p:nvPr/>
        </p:nvSpPr>
        <p:spPr>
          <a:xfrm>
            <a:off x="336176" y="6131859"/>
            <a:ext cx="11604812" cy="461665"/>
          </a:xfrm>
          <a:prstGeom prst="rect">
            <a:avLst/>
          </a:prstGeom>
          <a:noFill/>
        </p:spPr>
        <p:txBody>
          <a:bodyPr wrap="square" rtlCol="0">
            <a:spAutoFit/>
          </a:bodyPr>
          <a:lstStyle/>
          <a:p>
            <a:pPr algn="ctr"/>
            <a:r>
              <a:rPr lang="en-AU" sz="2400" b="1" dirty="0" smtClean="0">
                <a:solidFill>
                  <a:srgbClr val="FF0000"/>
                </a:solidFill>
              </a:rPr>
              <a:t>So this is a further significant barrier to atmospheric convection.</a:t>
            </a:r>
            <a:endParaRPr lang="en-AU" sz="2400" b="1" dirty="0">
              <a:solidFill>
                <a:srgbClr val="FF0000"/>
              </a:solidFill>
            </a:endParaRPr>
          </a:p>
        </p:txBody>
      </p:sp>
    </p:spTree>
    <p:extLst>
      <p:ext uri="{BB962C8B-B14F-4D97-AF65-F5344CB8AC3E}">
        <p14:creationId xmlns:p14="http://schemas.microsoft.com/office/powerpoint/2010/main" val="349601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6483" y="553999"/>
            <a:ext cx="10071846" cy="4616648"/>
          </a:xfrm>
          <a:prstGeom prst="rect">
            <a:avLst/>
          </a:prstGeom>
        </p:spPr>
        <p:txBody>
          <a:bodyPr wrap="square">
            <a:spAutoFit/>
          </a:bodyPr>
          <a:lstStyle/>
          <a:p>
            <a:pPr marL="85725" lvl="1" algn="just"/>
            <a:r>
              <a:rPr lang="en-AU" sz="3000" b="1" dirty="0">
                <a:solidFill>
                  <a:srgbClr val="FF0000"/>
                </a:solidFill>
              </a:rPr>
              <a:t>“Study: Warmer World Will Produce Fewer Clouds”  </a:t>
            </a:r>
            <a:r>
              <a:rPr lang="en-AU" sz="1400" dirty="0"/>
              <a:t>January 03, 2014</a:t>
            </a:r>
            <a:endParaRPr lang="en-AU" sz="1400" b="1" dirty="0"/>
          </a:p>
          <a:p>
            <a:pPr marL="85725" lvl="1" algn="just"/>
            <a:endParaRPr lang="en-AU" sz="1400" dirty="0">
              <a:hlinkClick r:id="rId2"/>
            </a:endParaRPr>
          </a:p>
          <a:p>
            <a:pPr marL="85725" lvl="1" algn="just"/>
            <a:r>
              <a:rPr lang="en-AU" sz="1600" dirty="0">
                <a:hlinkClick r:id="rId2"/>
              </a:rPr>
              <a:t>http://www.voanews.com/content/study-warmer-world-will-produce-fewer-louds/1822952.html</a:t>
            </a:r>
            <a:endParaRPr lang="en-AU" sz="1600" i="1" dirty="0"/>
          </a:p>
          <a:p>
            <a:pPr marL="85725" lvl="1" algn="just"/>
            <a:endParaRPr lang="en-AU" sz="1400" i="1" dirty="0"/>
          </a:p>
          <a:p>
            <a:pPr marL="85725" lvl="1" algn="just"/>
            <a:r>
              <a:rPr lang="en-AU" sz="2100" i="1" dirty="0"/>
              <a:t>Steven Sherwood, a climate scientist at Australia's Centre of Excellence for Climate System Science and lead author of the report, says the prediction of a 4</a:t>
            </a:r>
            <a:r>
              <a:rPr lang="en-AU" sz="2100" i="1" baseline="30000" dirty="0"/>
              <a:t>o</a:t>
            </a:r>
            <a:r>
              <a:rPr lang="en-AU" sz="2100" i="1" dirty="0"/>
              <a:t> Celsius </a:t>
            </a:r>
            <a:r>
              <a:rPr lang="en-AU" sz="2100" i="1" dirty="0" smtClean="0"/>
              <a:t>global warming </a:t>
            </a:r>
            <a:r>
              <a:rPr lang="en-AU" sz="2100" i="1" dirty="0"/>
              <a:t>is based on the role of water vapour in cloud formation:</a:t>
            </a:r>
          </a:p>
          <a:p>
            <a:pPr lvl="1" algn="just"/>
            <a:endParaRPr lang="en-AU" sz="1100" i="1" dirty="0"/>
          </a:p>
          <a:p>
            <a:pPr marL="349250" lvl="1" algn="just"/>
            <a:r>
              <a:rPr lang="en-AU" sz="2100" i="1" dirty="0">
                <a:solidFill>
                  <a:srgbClr val="FF0000"/>
                </a:solidFill>
              </a:rPr>
              <a:t>“What we see in the observations is that when air picks up water vapour from the ocean surface and rises up, it often only rises a few kilometres before it begins its descent back to the surface," Sherwood said. "Otherwise it might go up 10 or 15 kilometres. </a:t>
            </a:r>
            <a:r>
              <a:rPr lang="en-AU" sz="2100" b="1" i="1" dirty="0">
                <a:solidFill>
                  <a:srgbClr val="FF0000"/>
                </a:solidFill>
              </a:rPr>
              <a:t>And those shorter trajectories turn out to be crucial to giving us a higher climate sensitivity because of what they do to pull water vapour away from the surface and cause clouds to dissipate as the climate warms up.”</a:t>
            </a:r>
            <a:r>
              <a:rPr lang="en-AU" sz="2000" dirty="0">
                <a:solidFill>
                  <a:srgbClr val="FF0000"/>
                </a:solidFill>
              </a:rPr>
              <a:t> </a:t>
            </a:r>
          </a:p>
          <a:p>
            <a:pPr marL="349250" lvl="1" algn="r"/>
            <a:r>
              <a:rPr lang="en-AU" sz="2000" i="1" dirty="0">
                <a:solidFill>
                  <a:srgbClr val="FF0000"/>
                </a:solidFill>
              </a:rPr>
              <a:t>(Emphasis added)</a:t>
            </a:r>
          </a:p>
        </p:txBody>
      </p:sp>
      <p:sp>
        <p:nvSpPr>
          <p:cNvPr id="3" name="TextBox 2"/>
          <p:cNvSpPr txBox="1"/>
          <p:nvPr/>
        </p:nvSpPr>
        <p:spPr>
          <a:xfrm>
            <a:off x="1524000" y="0"/>
            <a:ext cx="9144000" cy="553998"/>
          </a:xfrm>
          <a:prstGeom prst="rect">
            <a:avLst/>
          </a:prstGeom>
          <a:noFill/>
        </p:spPr>
        <p:txBody>
          <a:bodyPr wrap="square" rtlCol="0">
            <a:spAutoFit/>
          </a:bodyPr>
          <a:lstStyle/>
          <a:p>
            <a:pPr algn="ctr"/>
            <a:r>
              <a:rPr lang="en-AU" sz="3000" b="1" dirty="0"/>
              <a:t>Problems with natural tropospheric convection</a:t>
            </a:r>
          </a:p>
        </p:txBody>
      </p:sp>
      <p:sp>
        <p:nvSpPr>
          <p:cNvPr id="5" name="TextBox 4"/>
          <p:cNvSpPr txBox="1"/>
          <p:nvPr/>
        </p:nvSpPr>
        <p:spPr>
          <a:xfrm>
            <a:off x="766484" y="5170647"/>
            <a:ext cx="10071846" cy="646331"/>
          </a:xfrm>
          <a:prstGeom prst="rect">
            <a:avLst/>
          </a:prstGeom>
          <a:noFill/>
        </p:spPr>
        <p:txBody>
          <a:bodyPr wrap="square" rtlCol="0">
            <a:spAutoFit/>
          </a:bodyPr>
          <a:lstStyle/>
          <a:p>
            <a:pPr marL="53975"/>
            <a:r>
              <a:rPr lang="en-AU" dirty="0" smtClean="0"/>
              <a:t>The Atmospheric Brown Cloud is acting to significantly inhibit convection, particularly in the tropics where it is reduced by up </a:t>
            </a:r>
            <a:r>
              <a:rPr lang="en-AU" dirty="0"/>
              <a:t>to 15</a:t>
            </a:r>
            <a:r>
              <a:rPr lang="en-AU" dirty="0" smtClean="0"/>
              <a:t>%.</a:t>
            </a:r>
            <a:endParaRPr lang="en-AU" dirty="0"/>
          </a:p>
        </p:txBody>
      </p:sp>
    </p:spTree>
    <p:extLst>
      <p:ext uri="{BB962C8B-B14F-4D97-AF65-F5344CB8AC3E}">
        <p14:creationId xmlns:p14="http://schemas.microsoft.com/office/powerpoint/2010/main" val="188531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Atmospheric Brown Cloud&#10; Widespread layers of brownish&#10;haze&#10; Regions&#10; Indo Gangetic Plain in South Asia&#10; East Asia&#10; 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16632"/>
            <a:ext cx="9142875" cy="60017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50460" y="6118412"/>
            <a:ext cx="8316416" cy="369332"/>
          </a:xfrm>
          <a:prstGeom prst="rect">
            <a:avLst/>
          </a:prstGeom>
          <a:noFill/>
        </p:spPr>
        <p:txBody>
          <a:bodyPr wrap="square" rtlCol="0">
            <a:spAutoFit/>
          </a:bodyPr>
          <a:lstStyle/>
          <a:p>
            <a:pPr algn="r"/>
            <a:r>
              <a:rPr lang="en-AU" dirty="0">
                <a:hlinkClick r:id="rId3"/>
              </a:rPr>
              <a:t>http://www.slideshare.net/srujanirulzzworld/asian-brown-cloud</a:t>
            </a:r>
            <a:endParaRPr lang="en-AU" dirty="0"/>
          </a:p>
        </p:txBody>
      </p:sp>
    </p:spTree>
    <p:extLst>
      <p:ext uri="{BB962C8B-B14F-4D97-AF65-F5344CB8AC3E}">
        <p14:creationId xmlns:p14="http://schemas.microsoft.com/office/powerpoint/2010/main" val="37721877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637928" y="-1"/>
            <a:ext cx="4243777" cy="6858001"/>
          </a:xfrm>
          <a:prstGeom prst="rect">
            <a:avLst/>
          </a:prstGeom>
        </p:spPr>
      </p:pic>
      <p:sp>
        <p:nvSpPr>
          <p:cNvPr id="6" name="TextBox 5"/>
          <p:cNvSpPr txBox="1"/>
          <p:nvPr/>
        </p:nvSpPr>
        <p:spPr>
          <a:xfrm>
            <a:off x="363070" y="2608729"/>
            <a:ext cx="7126942" cy="2062103"/>
          </a:xfrm>
          <a:prstGeom prst="rect">
            <a:avLst/>
          </a:prstGeom>
          <a:noFill/>
        </p:spPr>
        <p:txBody>
          <a:bodyPr wrap="square" rtlCol="0">
            <a:spAutoFit/>
          </a:bodyPr>
          <a:lstStyle/>
          <a:p>
            <a:r>
              <a:rPr lang="en-AU" sz="2800" b="1" dirty="0" smtClean="0"/>
              <a:t>Effect of South Asian Haze on Dry Season Surface Temperature and Rainfall</a:t>
            </a:r>
          </a:p>
          <a:p>
            <a:endParaRPr lang="en-AU" sz="2800" b="1" dirty="0"/>
          </a:p>
          <a:p>
            <a:r>
              <a:rPr lang="en-AU" sz="1600" b="1" dirty="0">
                <a:hlinkClick r:id="rId3"/>
              </a:rPr>
              <a:t>http://</a:t>
            </a:r>
            <a:r>
              <a:rPr lang="en-AU" sz="1600" b="1" dirty="0" smtClean="0">
                <a:hlinkClick r:id="rId3"/>
              </a:rPr>
              <a:t>www.rrcap.ait.asia/abc/Documents/ABC_Report_2002_Full.pdf</a:t>
            </a:r>
            <a:endParaRPr lang="en-AU" sz="1600" b="1" dirty="0" smtClean="0"/>
          </a:p>
          <a:p>
            <a:endParaRPr lang="en-AU" sz="2800" b="1" dirty="0"/>
          </a:p>
        </p:txBody>
      </p:sp>
    </p:spTree>
    <p:extLst>
      <p:ext uri="{BB962C8B-B14F-4D97-AF65-F5344CB8AC3E}">
        <p14:creationId xmlns:p14="http://schemas.microsoft.com/office/powerpoint/2010/main" val="14493948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81852" y="138499"/>
            <a:ext cx="11228294" cy="13727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7935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smtClean="0">
                <a:ln>
                  <a:noFill/>
                </a:ln>
                <a:effectLst/>
                <a:latin typeface="Helvetica Neue"/>
              </a:rPr>
              <a:t>And you think Beijing is polluted?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smtClean="0">
                <a:ln>
                  <a:noFill/>
                </a:ln>
                <a:effectLst/>
                <a:latin typeface="Helvetica Neue"/>
              </a:rPr>
              <a:t>The Chinese capital doesn’t make the top 10 list for world’s most polluted cities – and neither does Delhi. But nine cities in Asia do:</a:t>
            </a:r>
          </a:p>
        </p:txBody>
      </p:sp>
      <p:pic>
        <p:nvPicPr>
          <p:cNvPr id="1027" name="Picture 3" descr="http://www.natureasia.com/en/nindia/figures/10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8966" y="1799278"/>
            <a:ext cx="3990658" cy="48761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1852" y="2608729"/>
            <a:ext cx="3186952" cy="1200329"/>
          </a:xfrm>
          <a:prstGeom prst="rect">
            <a:avLst/>
          </a:prstGeom>
          <a:noFill/>
        </p:spPr>
        <p:txBody>
          <a:bodyPr wrap="square" rtlCol="0">
            <a:spAutoFit/>
          </a:bodyPr>
          <a:lstStyle/>
          <a:p>
            <a:pPr lvl="0" eaLnBrk="0" fontAlgn="base" hangingPunct="0">
              <a:spcBef>
                <a:spcPct val="0"/>
              </a:spcBef>
              <a:spcAft>
                <a:spcPct val="0"/>
              </a:spcAft>
            </a:pPr>
            <a:r>
              <a:rPr lang="en-US" altLang="en-US" b="1" dirty="0" err="1">
                <a:latin typeface="Helvetica Neue"/>
              </a:rPr>
              <a:t>Subhra</a:t>
            </a:r>
            <a:r>
              <a:rPr lang="en-US" altLang="en-US" b="1" dirty="0">
                <a:latin typeface="Helvetica Neue"/>
              </a:rPr>
              <a:t> </a:t>
            </a:r>
            <a:r>
              <a:rPr lang="en-US" altLang="en-US" b="1" dirty="0" err="1" smtClean="0">
                <a:latin typeface="Helvetica Neue"/>
              </a:rPr>
              <a:t>Priyadarshini</a:t>
            </a:r>
            <a:endParaRPr lang="en-US" altLang="en-US" b="1" dirty="0" smtClean="0">
              <a:latin typeface="Helvetica Neue"/>
            </a:endParaRPr>
          </a:p>
          <a:p>
            <a:pPr lvl="0" eaLnBrk="0" fontAlgn="base" hangingPunct="0">
              <a:spcBef>
                <a:spcPct val="0"/>
              </a:spcBef>
              <a:spcAft>
                <a:spcPct val="0"/>
              </a:spcAft>
            </a:pPr>
            <a:r>
              <a:rPr lang="en-US" altLang="en-US" dirty="0">
                <a:hlinkClick r:id="rId3"/>
              </a:rPr>
              <a:t>http://</a:t>
            </a:r>
            <a:r>
              <a:rPr lang="en-US" altLang="en-US" dirty="0" smtClean="0">
                <a:hlinkClick r:id="rId3"/>
              </a:rPr>
              <a:t>www.natureasia.com/en/nindia/article/10.1038/nindia.2016.165</a:t>
            </a:r>
            <a:endParaRPr lang="en-US" altLang="en-US" dirty="0" smtClean="0"/>
          </a:p>
        </p:txBody>
      </p:sp>
      <p:sp>
        <p:nvSpPr>
          <p:cNvPr id="6" name="TextBox 5"/>
          <p:cNvSpPr txBox="1"/>
          <p:nvPr/>
        </p:nvSpPr>
        <p:spPr>
          <a:xfrm>
            <a:off x="481852" y="4370294"/>
            <a:ext cx="3186952" cy="646331"/>
          </a:xfrm>
          <a:prstGeom prst="rect">
            <a:avLst/>
          </a:prstGeom>
          <a:noFill/>
        </p:spPr>
        <p:txBody>
          <a:bodyPr wrap="square" rtlCol="0">
            <a:spAutoFit/>
          </a:bodyPr>
          <a:lstStyle/>
          <a:p>
            <a:r>
              <a:rPr lang="en-AU" dirty="0" smtClean="0"/>
              <a:t>The Middle East includes particulates from dust storms</a:t>
            </a:r>
            <a:endParaRPr lang="en-AU" dirty="0"/>
          </a:p>
        </p:txBody>
      </p:sp>
    </p:spTree>
    <p:extLst>
      <p:ext uri="{BB962C8B-B14F-4D97-AF65-F5344CB8AC3E}">
        <p14:creationId xmlns:p14="http://schemas.microsoft.com/office/powerpoint/2010/main" val="140020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goes-r.gov/users/comet/tropical/textbook_2nd_edition/media/graphics/tropical_tropopause_lay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2" y="188640"/>
            <a:ext cx="8532439" cy="6408712"/>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2"/>
          <p:cNvSpPr/>
          <p:nvPr/>
        </p:nvSpPr>
        <p:spPr>
          <a:xfrm>
            <a:off x="7078057" y="416859"/>
            <a:ext cx="2220609" cy="4740335"/>
          </a:xfrm>
          <a:custGeom>
            <a:avLst/>
            <a:gdLst>
              <a:gd name="connsiteX0" fmla="*/ 2124218 w 2151390"/>
              <a:gd name="connsiteY0" fmla="*/ 3899647 h 3899647"/>
              <a:gd name="connsiteX1" fmla="*/ 2124218 w 2151390"/>
              <a:gd name="connsiteY1" fmla="*/ 2958353 h 3899647"/>
              <a:gd name="connsiteX2" fmla="*/ 1841830 w 2151390"/>
              <a:gd name="connsiteY2" fmla="*/ 2447365 h 3899647"/>
              <a:gd name="connsiteX3" fmla="*/ 1572889 w 2151390"/>
              <a:gd name="connsiteY3" fmla="*/ 2151530 h 3899647"/>
              <a:gd name="connsiteX4" fmla="*/ 1277054 w 2151390"/>
              <a:gd name="connsiteY4" fmla="*/ 1936377 h 3899647"/>
              <a:gd name="connsiteX5" fmla="*/ 994665 w 2151390"/>
              <a:gd name="connsiteY5" fmla="*/ 1721224 h 3899647"/>
              <a:gd name="connsiteX6" fmla="*/ 671936 w 2151390"/>
              <a:gd name="connsiteY6" fmla="*/ 1532965 h 3899647"/>
              <a:gd name="connsiteX7" fmla="*/ 281971 w 2151390"/>
              <a:gd name="connsiteY7" fmla="*/ 1317812 h 3899647"/>
              <a:gd name="connsiteX8" fmla="*/ 13030 w 2151390"/>
              <a:gd name="connsiteY8" fmla="*/ 1021977 h 3899647"/>
              <a:gd name="connsiteX9" fmla="*/ 66818 w 2151390"/>
              <a:gd name="connsiteY9" fmla="*/ 685800 h 3899647"/>
              <a:gd name="connsiteX10" fmla="*/ 281971 w 2151390"/>
              <a:gd name="connsiteY10" fmla="*/ 322730 h 3899647"/>
              <a:gd name="connsiteX11" fmla="*/ 470230 w 2151390"/>
              <a:gd name="connsiteY11" fmla="*/ 0 h 3899647"/>
              <a:gd name="connsiteX0" fmla="*/ 2124218 w 2151390"/>
              <a:gd name="connsiteY0" fmla="*/ 3899647 h 3899647"/>
              <a:gd name="connsiteX1" fmla="*/ 2124218 w 2151390"/>
              <a:gd name="connsiteY1" fmla="*/ 2958353 h 3899647"/>
              <a:gd name="connsiteX2" fmla="*/ 1841830 w 2151390"/>
              <a:gd name="connsiteY2" fmla="*/ 2447365 h 3899647"/>
              <a:gd name="connsiteX3" fmla="*/ 1703795 w 2151390"/>
              <a:gd name="connsiteY3" fmla="*/ 2129136 h 3899647"/>
              <a:gd name="connsiteX4" fmla="*/ 1277054 w 2151390"/>
              <a:gd name="connsiteY4" fmla="*/ 1936377 h 3899647"/>
              <a:gd name="connsiteX5" fmla="*/ 994665 w 2151390"/>
              <a:gd name="connsiteY5" fmla="*/ 1721224 h 3899647"/>
              <a:gd name="connsiteX6" fmla="*/ 671936 w 2151390"/>
              <a:gd name="connsiteY6" fmla="*/ 1532965 h 3899647"/>
              <a:gd name="connsiteX7" fmla="*/ 281971 w 2151390"/>
              <a:gd name="connsiteY7" fmla="*/ 1317812 h 3899647"/>
              <a:gd name="connsiteX8" fmla="*/ 13030 w 2151390"/>
              <a:gd name="connsiteY8" fmla="*/ 1021977 h 3899647"/>
              <a:gd name="connsiteX9" fmla="*/ 66818 w 2151390"/>
              <a:gd name="connsiteY9" fmla="*/ 685800 h 3899647"/>
              <a:gd name="connsiteX10" fmla="*/ 281971 w 2151390"/>
              <a:gd name="connsiteY10" fmla="*/ 322730 h 3899647"/>
              <a:gd name="connsiteX11" fmla="*/ 470230 w 2151390"/>
              <a:gd name="connsiteY11" fmla="*/ 0 h 3899647"/>
              <a:gd name="connsiteX0" fmla="*/ 2124218 w 2151390"/>
              <a:gd name="connsiteY0" fmla="*/ 3899647 h 3899647"/>
              <a:gd name="connsiteX1" fmla="*/ 2124218 w 2151390"/>
              <a:gd name="connsiteY1" fmla="*/ 2958353 h 3899647"/>
              <a:gd name="connsiteX2" fmla="*/ 1841830 w 2151390"/>
              <a:gd name="connsiteY2" fmla="*/ 2447365 h 3899647"/>
              <a:gd name="connsiteX3" fmla="*/ 1703795 w 2151390"/>
              <a:gd name="connsiteY3" fmla="*/ 2129136 h 3899647"/>
              <a:gd name="connsiteX4" fmla="*/ 1467463 w 2151390"/>
              <a:gd name="connsiteY4" fmla="*/ 1902786 h 3899647"/>
              <a:gd name="connsiteX5" fmla="*/ 994665 w 2151390"/>
              <a:gd name="connsiteY5" fmla="*/ 1721224 h 3899647"/>
              <a:gd name="connsiteX6" fmla="*/ 671936 w 2151390"/>
              <a:gd name="connsiteY6" fmla="*/ 1532965 h 3899647"/>
              <a:gd name="connsiteX7" fmla="*/ 281971 w 2151390"/>
              <a:gd name="connsiteY7" fmla="*/ 1317812 h 3899647"/>
              <a:gd name="connsiteX8" fmla="*/ 13030 w 2151390"/>
              <a:gd name="connsiteY8" fmla="*/ 1021977 h 3899647"/>
              <a:gd name="connsiteX9" fmla="*/ 66818 w 2151390"/>
              <a:gd name="connsiteY9" fmla="*/ 685800 h 3899647"/>
              <a:gd name="connsiteX10" fmla="*/ 281971 w 2151390"/>
              <a:gd name="connsiteY10" fmla="*/ 322730 h 3899647"/>
              <a:gd name="connsiteX11" fmla="*/ 470230 w 2151390"/>
              <a:gd name="connsiteY11" fmla="*/ 0 h 3899647"/>
              <a:gd name="connsiteX0" fmla="*/ 2124218 w 2151390"/>
              <a:gd name="connsiteY0" fmla="*/ 3899647 h 3899647"/>
              <a:gd name="connsiteX1" fmla="*/ 2124218 w 2151390"/>
              <a:gd name="connsiteY1" fmla="*/ 2958353 h 3899647"/>
              <a:gd name="connsiteX2" fmla="*/ 1841830 w 2151390"/>
              <a:gd name="connsiteY2" fmla="*/ 2447365 h 3899647"/>
              <a:gd name="connsiteX3" fmla="*/ 1703795 w 2151390"/>
              <a:gd name="connsiteY3" fmla="*/ 2129136 h 3899647"/>
              <a:gd name="connsiteX4" fmla="*/ 1467463 w 2151390"/>
              <a:gd name="connsiteY4" fmla="*/ 1902786 h 3899647"/>
              <a:gd name="connsiteX5" fmla="*/ 1161273 w 2151390"/>
              <a:gd name="connsiteY5" fmla="*/ 1654043 h 3899647"/>
              <a:gd name="connsiteX6" fmla="*/ 671936 w 2151390"/>
              <a:gd name="connsiteY6" fmla="*/ 1532965 h 3899647"/>
              <a:gd name="connsiteX7" fmla="*/ 281971 w 2151390"/>
              <a:gd name="connsiteY7" fmla="*/ 1317812 h 3899647"/>
              <a:gd name="connsiteX8" fmla="*/ 13030 w 2151390"/>
              <a:gd name="connsiteY8" fmla="*/ 1021977 h 3899647"/>
              <a:gd name="connsiteX9" fmla="*/ 66818 w 2151390"/>
              <a:gd name="connsiteY9" fmla="*/ 685800 h 3899647"/>
              <a:gd name="connsiteX10" fmla="*/ 281971 w 2151390"/>
              <a:gd name="connsiteY10" fmla="*/ 322730 h 3899647"/>
              <a:gd name="connsiteX11" fmla="*/ 470230 w 2151390"/>
              <a:gd name="connsiteY11" fmla="*/ 0 h 3899647"/>
              <a:gd name="connsiteX0" fmla="*/ 2124218 w 2151390"/>
              <a:gd name="connsiteY0" fmla="*/ 3899647 h 3899647"/>
              <a:gd name="connsiteX1" fmla="*/ 2124218 w 2151390"/>
              <a:gd name="connsiteY1" fmla="*/ 2958353 h 3899647"/>
              <a:gd name="connsiteX2" fmla="*/ 1841830 w 2151390"/>
              <a:gd name="connsiteY2" fmla="*/ 2447365 h 3899647"/>
              <a:gd name="connsiteX3" fmla="*/ 1703795 w 2151390"/>
              <a:gd name="connsiteY3" fmla="*/ 2129136 h 3899647"/>
              <a:gd name="connsiteX4" fmla="*/ 1467463 w 2151390"/>
              <a:gd name="connsiteY4" fmla="*/ 1902786 h 3899647"/>
              <a:gd name="connsiteX5" fmla="*/ 1161273 w 2151390"/>
              <a:gd name="connsiteY5" fmla="*/ 1654043 h 3899647"/>
              <a:gd name="connsiteX6" fmla="*/ 826644 w 2151390"/>
              <a:gd name="connsiteY6" fmla="*/ 1420996 h 3899647"/>
              <a:gd name="connsiteX7" fmla="*/ 281971 w 2151390"/>
              <a:gd name="connsiteY7" fmla="*/ 1317812 h 3899647"/>
              <a:gd name="connsiteX8" fmla="*/ 13030 w 2151390"/>
              <a:gd name="connsiteY8" fmla="*/ 1021977 h 3899647"/>
              <a:gd name="connsiteX9" fmla="*/ 66818 w 2151390"/>
              <a:gd name="connsiteY9" fmla="*/ 685800 h 3899647"/>
              <a:gd name="connsiteX10" fmla="*/ 281971 w 2151390"/>
              <a:gd name="connsiteY10" fmla="*/ 322730 h 3899647"/>
              <a:gd name="connsiteX11" fmla="*/ 470230 w 2151390"/>
              <a:gd name="connsiteY11" fmla="*/ 0 h 3899647"/>
              <a:gd name="connsiteX0" fmla="*/ 2134468 w 2161640"/>
              <a:gd name="connsiteY0" fmla="*/ 3899647 h 3899647"/>
              <a:gd name="connsiteX1" fmla="*/ 2134468 w 2161640"/>
              <a:gd name="connsiteY1" fmla="*/ 2958353 h 3899647"/>
              <a:gd name="connsiteX2" fmla="*/ 1852080 w 2161640"/>
              <a:gd name="connsiteY2" fmla="*/ 2447365 h 3899647"/>
              <a:gd name="connsiteX3" fmla="*/ 1714045 w 2161640"/>
              <a:gd name="connsiteY3" fmla="*/ 2129136 h 3899647"/>
              <a:gd name="connsiteX4" fmla="*/ 1477713 w 2161640"/>
              <a:gd name="connsiteY4" fmla="*/ 1902786 h 3899647"/>
              <a:gd name="connsiteX5" fmla="*/ 1171523 w 2161640"/>
              <a:gd name="connsiteY5" fmla="*/ 1654043 h 3899647"/>
              <a:gd name="connsiteX6" fmla="*/ 836894 w 2161640"/>
              <a:gd name="connsiteY6" fmla="*/ 1420996 h 3899647"/>
              <a:gd name="connsiteX7" fmla="*/ 435029 w 2161640"/>
              <a:gd name="connsiteY7" fmla="*/ 1239433 h 3899647"/>
              <a:gd name="connsiteX8" fmla="*/ 23280 w 2161640"/>
              <a:gd name="connsiteY8" fmla="*/ 1021977 h 3899647"/>
              <a:gd name="connsiteX9" fmla="*/ 77068 w 2161640"/>
              <a:gd name="connsiteY9" fmla="*/ 685800 h 3899647"/>
              <a:gd name="connsiteX10" fmla="*/ 292221 w 2161640"/>
              <a:gd name="connsiteY10" fmla="*/ 322730 h 3899647"/>
              <a:gd name="connsiteX11" fmla="*/ 480480 w 2161640"/>
              <a:gd name="connsiteY11" fmla="*/ 0 h 3899647"/>
              <a:gd name="connsiteX0" fmla="*/ 2124653 w 2151825"/>
              <a:gd name="connsiteY0" fmla="*/ 3899647 h 3899647"/>
              <a:gd name="connsiteX1" fmla="*/ 2124653 w 2151825"/>
              <a:gd name="connsiteY1" fmla="*/ 2958353 h 3899647"/>
              <a:gd name="connsiteX2" fmla="*/ 1842265 w 2151825"/>
              <a:gd name="connsiteY2" fmla="*/ 2447365 h 3899647"/>
              <a:gd name="connsiteX3" fmla="*/ 1704230 w 2151825"/>
              <a:gd name="connsiteY3" fmla="*/ 2129136 h 3899647"/>
              <a:gd name="connsiteX4" fmla="*/ 1467898 w 2151825"/>
              <a:gd name="connsiteY4" fmla="*/ 1902786 h 3899647"/>
              <a:gd name="connsiteX5" fmla="*/ 1161708 w 2151825"/>
              <a:gd name="connsiteY5" fmla="*/ 1654043 h 3899647"/>
              <a:gd name="connsiteX6" fmla="*/ 827079 w 2151825"/>
              <a:gd name="connsiteY6" fmla="*/ 1420996 h 3899647"/>
              <a:gd name="connsiteX7" fmla="*/ 425214 w 2151825"/>
              <a:gd name="connsiteY7" fmla="*/ 1239433 h 3899647"/>
              <a:gd name="connsiteX8" fmla="*/ 25365 w 2151825"/>
              <a:gd name="connsiteY8" fmla="*/ 977189 h 3899647"/>
              <a:gd name="connsiteX9" fmla="*/ 67253 w 2151825"/>
              <a:gd name="connsiteY9" fmla="*/ 685800 h 3899647"/>
              <a:gd name="connsiteX10" fmla="*/ 282406 w 2151825"/>
              <a:gd name="connsiteY10" fmla="*/ 322730 h 3899647"/>
              <a:gd name="connsiteX11" fmla="*/ 470665 w 2151825"/>
              <a:gd name="connsiteY11" fmla="*/ 0 h 3899647"/>
              <a:gd name="connsiteX0" fmla="*/ 2124653 w 2145276"/>
              <a:gd name="connsiteY0" fmla="*/ 3899647 h 3899647"/>
              <a:gd name="connsiteX1" fmla="*/ 2124653 w 2145276"/>
              <a:gd name="connsiteY1" fmla="*/ 2958353 h 3899647"/>
              <a:gd name="connsiteX2" fmla="*/ 1937470 w 2145276"/>
              <a:gd name="connsiteY2" fmla="*/ 2480956 h 3899647"/>
              <a:gd name="connsiteX3" fmla="*/ 1704230 w 2145276"/>
              <a:gd name="connsiteY3" fmla="*/ 2129136 h 3899647"/>
              <a:gd name="connsiteX4" fmla="*/ 1467898 w 2145276"/>
              <a:gd name="connsiteY4" fmla="*/ 1902786 h 3899647"/>
              <a:gd name="connsiteX5" fmla="*/ 1161708 w 2145276"/>
              <a:gd name="connsiteY5" fmla="*/ 1654043 h 3899647"/>
              <a:gd name="connsiteX6" fmla="*/ 827079 w 2145276"/>
              <a:gd name="connsiteY6" fmla="*/ 1420996 h 3899647"/>
              <a:gd name="connsiteX7" fmla="*/ 425214 w 2145276"/>
              <a:gd name="connsiteY7" fmla="*/ 1239433 h 3899647"/>
              <a:gd name="connsiteX8" fmla="*/ 25365 w 2145276"/>
              <a:gd name="connsiteY8" fmla="*/ 977189 h 3899647"/>
              <a:gd name="connsiteX9" fmla="*/ 67253 w 2145276"/>
              <a:gd name="connsiteY9" fmla="*/ 685800 h 3899647"/>
              <a:gd name="connsiteX10" fmla="*/ 282406 w 2145276"/>
              <a:gd name="connsiteY10" fmla="*/ 322730 h 3899647"/>
              <a:gd name="connsiteX11" fmla="*/ 470665 w 2145276"/>
              <a:gd name="connsiteY11" fmla="*/ 0 h 3899647"/>
              <a:gd name="connsiteX0" fmla="*/ 2373312 w 2375228"/>
              <a:gd name="connsiteY0" fmla="*/ 3922041 h 3922041"/>
              <a:gd name="connsiteX1" fmla="*/ 2124653 w 2375228"/>
              <a:gd name="connsiteY1" fmla="*/ 2958353 h 3922041"/>
              <a:gd name="connsiteX2" fmla="*/ 1937470 w 2375228"/>
              <a:gd name="connsiteY2" fmla="*/ 2480956 h 3922041"/>
              <a:gd name="connsiteX3" fmla="*/ 1704230 w 2375228"/>
              <a:gd name="connsiteY3" fmla="*/ 2129136 h 3922041"/>
              <a:gd name="connsiteX4" fmla="*/ 1467898 w 2375228"/>
              <a:gd name="connsiteY4" fmla="*/ 1902786 h 3922041"/>
              <a:gd name="connsiteX5" fmla="*/ 1161708 w 2375228"/>
              <a:gd name="connsiteY5" fmla="*/ 1654043 h 3922041"/>
              <a:gd name="connsiteX6" fmla="*/ 827079 w 2375228"/>
              <a:gd name="connsiteY6" fmla="*/ 1420996 h 3922041"/>
              <a:gd name="connsiteX7" fmla="*/ 425214 w 2375228"/>
              <a:gd name="connsiteY7" fmla="*/ 1239433 h 3922041"/>
              <a:gd name="connsiteX8" fmla="*/ 25365 w 2375228"/>
              <a:gd name="connsiteY8" fmla="*/ 977189 h 3922041"/>
              <a:gd name="connsiteX9" fmla="*/ 67253 w 2375228"/>
              <a:gd name="connsiteY9" fmla="*/ 685800 h 3922041"/>
              <a:gd name="connsiteX10" fmla="*/ 282406 w 2375228"/>
              <a:gd name="connsiteY10" fmla="*/ 322730 h 3922041"/>
              <a:gd name="connsiteX11" fmla="*/ 470665 w 2375228"/>
              <a:gd name="connsiteY11" fmla="*/ 0 h 3922041"/>
              <a:gd name="connsiteX0" fmla="*/ 2373312 w 2377163"/>
              <a:gd name="connsiteY0" fmla="*/ 3922041 h 3922041"/>
              <a:gd name="connsiteX1" fmla="*/ 2235168 w 2377163"/>
              <a:gd name="connsiteY1" fmla="*/ 3003141 h 3922041"/>
              <a:gd name="connsiteX2" fmla="*/ 1937470 w 2377163"/>
              <a:gd name="connsiteY2" fmla="*/ 2480956 h 3922041"/>
              <a:gd name="connsiteX3" fmla="*/ 1704230 w 2377163"/>
              <a:gd name="connsiteY3" fmla="*/ 2129136 h 3922041"/>
              <a:gd name="connsiteX4" fmla="*/ 1467898 w 2377163"/>
              <a:gd name="connsiteY4" fmla="*/ 1902786 h 3922041"/>
              <a:gd name="connsiteX5" fmla="*/ 1161708 w 2377163"/>
              <a:gd name="connsiteY5" fmla="*/ 1654043 h 3922041"/>
              <a:gd name="connsiteX6" fmla="*/ 827079 w 2377163"/>
              <a:gd name="connsiteY6" fmla="*/ 1420996 h 3922041"/>
              <a:gd name="connsiteX7" fmla="*/ 425214 w 2377163"/>
              <a:gd name="connsiteY7" fmla="*/ 1239433 h 3922041"/>
              <a:gd name="connsiteX8" fmla="*/ 25365 w 2377163"/>
              <a:gd name="connsiteY8" fmla="*/ 977189 h 3922041"/>
              <a:gd name="connsiteX9" fmla="*/ 67253 w 2377163"/>
              <a:gd name="connsiteY9" fmla="*/ 685800 h 3922041"/>
              <a:gd name="connsiteX10" fmla="*/ 282406 w 2377163"/>
              <a:gd name="connsiteY10" fmla="*/ 322730 h 3922041"/>
              <a:gd name="connsiteX11" fmla="*/ 470665 w 2377163"/>
              <a:gd name="connsiteY11" fmla="*/ 0 h 3922041"/>
              <a:gd name="connsiteX0" fmla="*/ 2373312 w 2376946"/>
              <a:gd name="connsiteY0" fmla="*/ 3922041 h 3922041"/>
              <a:gd name="connsiteX1" fmla="*/ 2235168 w 2376946"/>
              <a:gd name="connsiteY1" fmla="*/ 3003141 h 3922041"/>
              <a:gd name="connsiteX2" fmla="*/ 1978913 w 2376946"/>
              <a:gd name="connsiteY2" fmla="*/ 2480956 h 3922041"/>
              <a:gd name="connsiteX3" fmla="*/ 1704230 w 2376946"/>
              <a:gd name="connsiteY3" fmla="*/ 2129136 h 3922041"/>
              <a:gd name="connsiteX4" fmla="*/ 1467898 w 2376946"/>
              <a:gd name="connsiteY4" fmla="*/ 1902786 h 3922041"/>
              <a:gd name="connsiteX5" fmla="*/ 1161708 w 2376946"/>
              <a:gd name="connsiteY5" fmla="*/ 1654043 h 3922041"/>
              <a:gd name="connsiteX6" fmla="*/ 827079 w 2376946"/>
              <a:gd name="connsiteY6" fmla="*/ 1420996 h 3922041"/>
              <a:gd name="connsiteX7" fmla="*/ 425214 w 2376946"/>
              <a:gd name="connsiteY7" fmla="*/ 1239433 h 3922041"/>
              <a:gd name="connsiteX8" fmla="*/ 25365 w 2376946"/>
              <a:gd name="connsiteY8" fmla="*/ 977189 h 3922041"/>
              <a:gd name="connsiteX9" fmla="*/ 67253 w 2376946"/>
              <a:gd name="connsiteY9" fmla="*/ 685800 h 3922041"/>
              <a:gd name="connsiteX10" fmla="*/ 282406 w 2376946"/>
              <a:gd name="connsiteY10" fmla="*/ 322730 h 3922041"/>
              <a:gd name="connsiteX11" fmla="*/ 470665 w 2376946"/>
              <a:gd name="connsiteY11" fmla="*/ 0 h 3922041"/>
              <a:gd name="connsiteX0" fmla="*/ 2414203 w 2417837"/>
              <a:gd name="connsiteY0" fmla="*/ 3922041 h 3922041"/>
              <a:gd name="connsiteX1" fmla="*/ 2276059 w 2417837"/>
              <a:gd name="connsiteY1" fmla="*/ 3003141 h 3922041"/>
              <a:gd name="connsiteX2" fmla="*/ 2019804 w 2417837"/>
              <a:gd name="connsiteY2" fmla="*/ 2480956 h 3922041"/>
              <a:gd name="connsiteX3" fmla="*/ 1745121 w 2417837"/>
              <a:gd name="connsiteY3" fmla="*/ 2129136 h 3922041"/>
              <a:gd name="connsiteX4" fmla="*/ 1508789 w 2417837"/>
              <a:gd name="connsiteY4" fmla="*/ 1902786 h 3922041"/>
              <a:gd name="connsiteX5" fmla="*/ 1202599 w 2417837"/>
              <a:gd name="connsiteY5" fmla="*/ 1654043 h 3922041"/>
              <a:gd name="connsiteX6" fmla="*/ 867970 w 2417837"/>
              <a:gd name="connsiteY6" fmla="*/ 1420996 h 3922041"/>
              <a:gd name="connsiteX7" fmla="*/ 466105 w 2417837"/>
              <a:gd name="connsiteY7" fmla="*/ 1239433 h 3922041"/>
              <a:gd name="connsiteX8" fmla="*/ 66256 w 2417837"/>
              <a:gd name="connsiteY8" fmla="*/ 977189 h 3922041"/>
              <a:gd name="connsiteX9" fmla="*/ 25258 w 2417837"/>
              <a:gd name="connsiteY9" fmla="*/ 685800 h 3922041"/>
              <a:gd name="connsiteX10" fmla="*/ 323297 w 2417837"/>
              <a:gd name="connsiteY10" fmla="*/ 322730 h 3922041"/>
              <a:gd name="connsiteX11" fmla="*/ 511556 w 2417837"/>
              <a:gd name="connsiteY11" fmla="*/ 0 h 3922041"/>
              <a:gd name="connsiteX0" fmla="*/ 2406239 w 2409873"/>
              <a:gd name="connsiteY0" fmla="*/ 3922041 h 3922041"/>
              <a:gd name="connsiteX1" fmla="*/ 2268095 w 2409873"/>
              <a:gd name="connsiteY1" fmla="*/ 3003141 h 3922041"/>
              <a:gd name="connsiteX2" fmla="*/ 2011840 w 2409873"/>
              <a:gd name="connsiteY2" fmla="*/ 2480956 h 3922041"/>
              <a:gd name="connsiteX3" fmla="*/ 1737157 w 2409873"/>
              <a:gd name="connsiteY3" fmla="*/ 2129136 h 3922041"/>
              <a:gd name="connsiteX4" fmla="*/ 1500825 w 2409873"/>
              <a:gd name="connsiteY4" fmla="*/ 1902786 h 3922041"/>
              <a:gd name="connsiteX5" fmla="*/ 1194635 w 2409873"/>
              <a:gd name="connsiteY5" fmla="*/ 1654043 h 3922041"/>
              <a:gd name="connsiteX6" fmla="*/ 860006 w 2409873"/>
              <a:gd name="connsiteY6" fmla="*/ 1420996 h 3922041"/>
              <a:gd name="connsiteX7" fmla="*/ 458141 w 2409873"/>
              <a:gd name="connsiteY7" fmla="*/ 1239433 h 3922041"/>
              <a:gd name="connsiteX8" fmla="*/ 58292 w 2409873"/>
              <a:gd name="connsiteY8" fmla="*/ 977189 h 3922041"/>
              <a:gd name="connsiteX9" fmla="*/ 17294 w 2409873"/>
              <a:gd name="connsiteY9" fmla="*/ 685800 h 3922041"/>
              <a:gd name="connsiteX10" fmla="*/ 204818 w 2409873"/>
              <a:gd name="connsiteY10" fmla="*/ 322730 h 3922041"/>
              <a:gd name="connsiteX11" fmla="*/ 503592 w 2409873"/>
              <a:gd name="connsiteY11" fmla="*/ 0 h 3922041"/>
              <a:gd name="connsiteX0" fmla="*/ 2406239 w 2409873"/>
              <a:gd name="connsiteY0" fmla="*/ 3944435 h 3944435"/>
              <a:gd name="connsiteX1" fmla="*/ 2268095 w 2409873"/>
              <a:gd name="connsiteY1" fmla="*/ 3025535 h 3944435"/>
              <a:gd name="connsiteX2" fmla="*/ 2011840 w 2409873"/>
              <a:gd name="connsiteY2" fmla="*/ 2503350 h 3944435"/>
              <a:gd name="connsiteX3" fmla="*/ 1737157 w 2409873"/>
              <a:gd name="connsiteY3" fmla="*/ 2151530 h 3944435"/>
              <a:gd name="connsiteX4" fmla="*/ 1500825 w 2409873"/>
              <a:gd name="connsiteY4" fmla="*/ 1925180 h 3944435"/>
              <a:gd name="connsiteX5" fmla="*/ 1194635 w 2409873"/>
              <a:gd name="connsiteY5" fmla="*/ 1676437 h 3944435"/>
              <a:gd name="connsiteX6" fmla="*/ 860006 w 2409873"/>
              <a:gd name="connsiteY6" fmla="*/ 1443390 h 3944435"/>
              <a:gd name="connsiteX7" fmla="*/ 458141 w 2409873"/>
              <a:gd name="connsiteY7" fmla="*/ 1261827 h 3944435"/>
              <a:gd name="connsiteX8" fmla="*/ 58292 w 2409873"/>
              <a:gd name="connsiteY8" fmla="*/ 999583 h 3944435"/>
              <a:gd name="connsiteX9" fmla="*/ 17294 w 2409873"/>
              <a:gd name="connsiteY9" fmla="*/ 708194 h 3944435"/>
              <a:gd name="connsiteX10" fmla="*/ 204818 w 2409873"/>
              <a:gd name="connsiteY10" fmla="*/ 345124 h 3944435"/>
              <a:gd name="connsiteX11" fmla="*/ 337819 w 2409873"/>
              <a:gd name="connsiteY11" fmla="*/ 0 h 3944435"/>
              <a:gd name="connsiteX0" fmla="*/ 2406239 w 2409873"/>
              <a:gd name="connsiteY0" fmla="*/ 3955632 h 3955632"/>
              <a:gd name="connsiteX1" fmla="*/ 2268095 w 2409873"/>
              <a:gd name="connsiteY1" fmla="*/ 3036732 h 3955632"/>
              <a:gd name="connsiteX2" fmla="*/ 2011840 w 2409873"/>
              <a:gd name="connsiteY2" fmla="*/ 2514547 h 3955632"/>
              <a:gd name="connsiteX3" fmla="*/ 1737157 w 2409873"/>
              <a:gd name="connsiteY3" fmla="*/ 2162727 h 3955632"/>
              <a:gd name="connsiteX4" fmla="*/ 1500825 w 2409873"/>
              <a:gd name="connsiteY4" fmla="*/ 1936377 h 3955632"/>
              <a:gd name="connsiteX5" fmla="*/ 1194635 w 2409873"/>
              <a:gd name="connsiteY5" fmla="*/ 1687634 h 3955632"/>
              <a:gd name="connsiteX6" fmla="*/ 860006 w 2409873"/>
              <a:gd name="connsiteY6" fmla="*/ 1454587 h 3955632"/>
              <a:gd name="connsiteX7" fmla="*/ 458141 w 2409873"/>
              <a:gd name="connsiteY7" fmla="*/ 1273024 h 3955632"/>
              <a:gd name="connsiteX8" fmla="*/ 58292 w 2409873"/>
              <a:gd name="connsiteY8" fmla="*/ 1010780 h 3955632"/>
              <a:gd name="connsiteX9" fmla="*/ 17294 w 2409873"/>
              <a:gd name="connsiteY9" fmla="*/ 719391 h 3955632"/>
              <a:gd name="connsiteX10" fmla="*/ 204818 w 2409873"/>
              <a:gd name="connsiteY10" fmla="*/ 356321 h 3955632"/>
              <a:gd name="connsiteX11" fmla="*/ 379262 w 2409873"/>
              <a:gd name="connsiteY11" fmla="*/ 0 h 3955632"/>
              <a:gd name="connsiteX0" fmla="*/ 2464253 w 2467887"/>
              <a:gd name="connsiteY0" fmla="*/ 3955632 h 3955632"/>
              <a:gd name="connsiteX1" fmla="*/ 2326109 w 2467887"/>
              <a:gd name="connsiteY1" fmla="*/ 3036732 h 3955632"/>
              <a:gd name="connsiteX2" fmla="*/ 2069854 w 2467887"/>
              <a:gd name="connsiteY2" fmla="*/ 2514547 h 3955632"/>
              <a:gd name="connsiteX3" fmla="*/ 1795171 w 2467887"/>
              <a:gd name="connsiteY3" fmla="*/ 2162727 h 3955632"/>
              <a:gd name="connsiteX4" fmla="*/ 1558839 w 2467887"/>
              <a:gd name="connsiteY4" fmla="*/ 1936377 h 3955632"/>
              <a:gd name="connsiteX5" fmla="*/ 1252649 w 2467887"/>
              <a:gd name="connsiteY5" fmla="*/ 1687634 h 3955632"/>
              <a:gd name="connsiteX6" fmla="*/ 918020 w 2467887"/>
              <a:gd name="connsiteY6" fmla="*/ 1454587 h 3955632"/>
              <a:gd name="connsiteX7" fmla="*/ 516155 w 2467887"/>
              <a:gd name="connsiteY7" fmla="*/ 1273024 h 3955632"/>
              <a:gd name="connsiteX8" fmla="*/ 116306 w 2467887"/>
              <a:gd name="connsiteY8" fmla="*/ 1010780 h 3955632"/>
              <a:gd name="connsiteX9" fmla="*/ 6235 w 2467887"/>
              <a:gd name="connsiteY9" fmla="*/ 719391 h 3955632"/>
              <a:gd name="connsiteX10" fmla="*/ 262832 w 2467887"/>
              <a:gd name="connsiteY10" fmla="*/ 356321 h 3955632"/>
              <a:gd name="connsiteX11" fmla="*/ 437276 w 2467887"/>
              <a:gd name="connsiteY11" fmla="*/ 0 h 3955632"/>
              <a:gd name="connsiteX0" fmla="*/ 2477865 w 2481499"/>
              <a:gd name="connsiteY0" fmla="*/ 3955632 h 3955632"/>
              <a:gd name="connsiteX1" fmla="*/ 2339721 w 2481499"/>
              <a:gd name="connsiteY1" fmla="*/ 3036732 h 3955632"/>
              <a:gd name="connsiteX2" fmla="*/ 2083466 w 2481499"/>
              <a:gd name="connsiteY2" fmla="*/ 2514547 h 3955632"/>
              <a:gd name="connsiteX3" fmla="*/ 1808783 w 2481499"/>
              <a:gd name="connsiteY3" fmla="*/ 2162727 h 3955632"/>
              <a:gd name="connsiteX4" fmla="*/ 1572451 w 2481499"/>
              <a:gd name="connsiteY4" fmla="*/ 1936377 h 3955632"/>
              <a:gd name="connsiteX5" fmla="*/ 1266261 w 2481499"/>
              <a:gd name="connsiteY5" fmla="*/ 1687634 h 3955632"/>
              <a:gd name="connsiteX6" fmla="*/ 931632 w 2481499"/>
              <a:gd name="connsiteY6" fmla="*/ 1454587 h 3955632"/>
              <a:gd name="connsiteX7" fmla="*/ 529767 w 2481499"/>
              <a:gd name="connsiteY7" fmla="*/ 1273024 h 3955632"/>
              <a:gd name="connsiteX8" fmla="*/ 74660 w 2481499"/>
              <a:gd name="connsiteY8" fmla="*/ 1010780 h 3955632"/>
              <a:gd name="connsiteX9" fmla="*/ 19847 w 2481499"/>
              <a:gd name="connsiteY9" fmla="*/ 719391 h 3955632"/>
              <a:gd name="connsiteX10" fmla="*/ 276444 w 2481499"/>
              <a:gd name="connsiteY10" fmla="*/ 356321 h 3955632"/>
              <a:gd name="connsiteX11" fmla="*/ 450888 w 2481499"/>
              <a:gd name="connsiteY11" fmla="*/ 0 h 3955632"/>
              <a:gd name="connsiteX0" fmla="*/ 2474828 w 2478462"/>
              <a:gd name="connsiteY0" fmla="*/ 3955632 h 3955632"/>
              <a:gd name="connsiteX1" fmla="*/ 2336684 w 2478462"/>
              <a:gd name="connsiteY1" fmla="*/ 3036732 h 3955632"/>
              <a:gd name="connsiteX2" fmla="*/ 2080429 w 2478462"/>
              <a:gd name="connsiteY2" fmla="*/ 2514547 h 3955632"/>
              <a:gd name="connsiteX3" fmla="*/ 1805746 w 2478462"/>
              <a:gd name="connsiteY3" fmla="*/ 2162727 h 3955632"/>
              <a:gd name="connsiteX4" fmla="*/ 1569414 w 2478462"/>
              <a:gd name="connsiteY4" fmla="*/ 1936377 h 3955632"/>
              <a:gd name="connsiteX5" fmla="*/ 1263224 w 2478462"/>
              <a:gd name="connsiteY5" fmla="*/ 1687634 h 3955632"/>
              <a:gd name="connsiteX6" fmla="*/ 928595 w 2478462"/>
              <a:gd name="connsiteY6" fmla="*/ 1454587 h 3955632"/>
              <a:gd name="connsiteX7" fmla="*/ 526730 w 2478462"/>
              <a:gd name="connsiteY7" fmla="*/ 1273024 h 3955632"/>
              <a:gd name="connsiteX8" fmla="*/ 71623 w 2478462"/>
              <a:gd name="connsiteY8" fmla="*/ 1010780 h 3955632"/>
              <a:gd name="connsiteX9" fmla="*/ 16810 w 2478462"/>
              <a:gd name="connsiteY9" fmla="*/ 719391 h 3955632"/>
              <a:gd name="connsiteX10" fmla="*/ 231964 w 2478462"/>
              <a:gd name="connsiteY10" fmla="*/ 356321 h 3955632"/>
              <a:gd name="connsiteX11" fmla="*/ 447851 w 2478462"/>
              <a:gd name="connsiteY11" fmla="*/ 0 h 3955632"/>
              <a:gd name="connsiteX0" fmla="*/ 2474828 w 2478462"/>
              <a:gd name="connsiteY0" fmla="*/ 3955632 h 3955632"/>
              <a:gd name="connsiteX1" fmla="*/ 2336684 w 2478462"/>
              <a:gd name="connsiteY1" fmla="*/ 3036732 h 3955632"/>
              <a:gd name="connsiteX2" fmla="*/ 2080429 w 2478462"/>
              <a:gd name="connsiteY2" fmla="*/ 2514547 h 3955632"/>
              <a:gd name="connsiteX3" fmla="*/ 1805746 w 2478462"/>
              <a:gd name="connsiteY3" fmla="*/ 2162727 h 3955632"/>
              <a:gd name="connsiteX4" fmla="*/ 1569414 w 2478462"/>
              <a:gd name="connsiteY4" fmla="*/ 1936377 h 3955632"/>
              <a:gd name="connsiteX5" fmla="*/ 1263224 w 2478462"/>
              <a:gd name="connsiteY5" fmla="*/ 1687634 h 3955632"/>
              <a:gd name="connsiteX6" fmla="*/ 928595 w 2478462"/>
              <a:gd name="connsiteY6" fmla="*/ 1454587 h 3955632"/>
              <a:gd name="connsiteX7" fmla="*/ 526730 w 2478462"/>
              <a:gd name="connsiteY7" fmla="*/ 1273024 h 3955632"/>
              <a:gd name="connsiteX8" fmla="*/ 71623 w 2478462"/>
              <a:gd name="connsiteY8" fmla="*/ 1010780 h 3955632"/>
              <a:gd name="connsiteX9" fmla="*/ 16810 w 2478462"/>
              <a:gd name="connsiteY9" fmla="*/ 719391 h 3955632"/>
              <a:gd name="connsiteX10" fmla="*/ 231964 w 2478462"/>
              <a:gd name="connsiteY10" fmla="*/ 356321 h 3955632"/>
              <a:gd name="connsiteX11" fmla="*/ 447851 w 2478462"/>
              <a:gd name="connsiteY11" fmla="*/ 0 h 3955632"/>
              <a:gd name="connsiteX0" fmla="*/ 2474828 w 2478066"/>
              <a:gd name="connsiteY0" fmla="*/ 3955632 h 3955632"/>
              <a:gd name="connsiteX1" fmla="*/ 2336684 w 2478066"/>
              <a:gd name="connsiteY1" fmla="*/ 3036732 h 3955632"/>
              <a:gd name="connsiteX2" fmla="*/ 2168977 w 2478066"/>
              <a:gd name="connsiteY2" fmla="*/ 2514547 h 3955632"/>
              <a:gd name="connsiteX3" fmla="*/ 1805746 w 2478066"/>
              <a:gd name="connsiteY3" fmla="*/ 2162727 h 3955632"/>
              <a:gd name="connsiteX4" fmla="*/ 1569414 w 2478066"/>
              <a:gd name="connsiteY4" fmla="*/ 1936377 h 3955632"/>
              <a:gd name="connsiteX5" fmla="*/ 1263224 w 2478066"/>
              <a:gd name="connsiteY5" fmla="*/ 1687634 h 3955632"/>
              <a:gd name="connsiteX6" fmla="*/ 928595 w 2478066"/>
              <a:gd name="connsiteY6" fmla="*/ 1454587 h 3955632"/>
              <a:gd name="connsiteX7" fmla="*/ 526730 w 2478066"/>
              <a:gd name="connsiteY7" fmla="*/ 1273024 h 3955632"/>
              <a:gd name="connsiteX8" fmla="*/ 71623 w 2478066"/>
              <a:gd name="connsiteY8" fmla="*/ 1010780 h 3955632"/>
              <a:gd name="connsiteX9" fmla="*/ 16810 w 2478066"/>
              <a:gd name="connsiteY9" fmla="*/ 719391 h 3955632"/>
              <a:gd name="connsiteX10" fmla="*/ 231964 w 2478066"/>
              <a:gd name="connsiteY10" fmla="*/ 356321 h 3955632"/>
              <a:gd name="connsiteX11" fmla="*/ 447851 w 2478066"/>
              <a:gd name="connsiteY11" fmla="*/ 0 h 3955632"/>
              <a:gd name="connsiteX0" fmla="*/ 2474828 w 2478066"/>
              <a:gd name="connsiteY0" fmla="*/ 3955632 h 3955632"/>
              <a:gd name="connsiteX1" fmla="*/ 2336684 w 2478066"/>
              <a:gd name="connsiteY1" fmla="*/ 3036732 h 3955632"/>
              <a:gd name="connsiteX2" fmla="*/ 2168977 w 2478066"/>
              <a:gd name="connsiteY2" fmla="*/ 2514547 h 3955632"/>
              <a:gd name="connsiteX3" fmla="*/ 1879536 w 2478066"/>
              <a:gd name="connsiteY3" fmla="*/ 2151569 h 3955632"/>
              <a:gd name="connsiteX4" fmla="*/ 1569414 w 2478066"/>
              <a:gd name="connsiteY4" fmla="*/ 1936377 h 3955632"/>
              <a:gd name="connsiteX5" fmla="*/ 1263224 w 2478066"/>
              <a:gd name="connsiteY5" fmla="*/ 1687634 h 3955632"/>
              <a:gd name="connsiteX6" fmla="*/ 928595 w 2478066"/>
              <a:gd name="connsiteY6" fmla="*/ 1454587 h 3955632"/>
              <a:gd name="connsiteX7" fmla="*/ 526730 w 2478066"/>
              <a:gd name="connsiteY7" fmla="*/ 1273024 h 3955632"/>
              <a:gd name="connsiteX8" fmla="*/ 71623 w 2478066"/>
              <a:gd name="connsiteY8" fmla="*/ 1010780 h 3955632"/>
              <a:gd name="connsiteX9" fmla="*/ 16810 w 2478066"/>
              <a:gd name="connsiteY9" fmla="*/ 719391 h 3955632"/>
              <a:gd name="connsiteX10" fmla="*/ 231964 w 2478066"/>
              <a:gd name="connsiteY10" fmla="*/ 356321 h 3955632"/>
              <a:gd name="connsiteX11" fmla="*/ 447851 w 2478066"/>
              <a:gd name="connsiteY11" fmla="*/ 0 h 3955632"/>
              <a:gd name="connsiteX0" fmla="*/ 2474828 w 2478066"/>
              <a:gd name="connsiteY0" fmla="*/ 3955632 h 3955632"/>
              <a:gd name="connsiteX1" fmla="*/ 2336684 w 2478066"/>
              <a:gd name="connsiteY1" fmla="*/ 3036732 h 3955632"/>
              <a:gd name="connsiteX2" fmla="*/ 2168977 w 2478066"/>
              <a:gd name="connsiteY2" fmla="*/ 2514547 h 3955632"/>
              <a:gd name="connsiteX3" fmla="*/ 1879536 w 2478066"/>
              <a:gd name="connsiteY3" fmla="*/ 2151569 h 3955632"/>
              <a:gd name="connsiteX4" fmla="*/ 1702236 w 2478066"/>
              <a:gd name="connsiteY4" fmla="*/ 1947535 h 3955632"/>
              <a:gd name="connsiteX5" fmla="*/ 1263224 w 2478066"/>
              <a:gd name="connsiteY5" fmla="*/ 1687634 h 3955632"/>
              <a:gd name="connsiteX6" fmla="*/ 928595 w 2478066"/>
              <a:gd name="connsiteY6" fmla="*/ 1454587 h 3955632"/>
              <a:gd name="connsiteX7" fmla="*/ 526730 w 2478066"/>
              <a:gd name="connsiteY7" fmla="*/ 1273024 h 3955632"/>
              <a:gd name="connsiteX8" fmla="*/ 71623 w 2478066"/>
              <a:gd name="connsiteY8" fmla="*/ 1010780 h 3955632"/>
              <a:gd name="connsiteX9" fmla="*/ 16810 w 2478066"/>
              <a:gd name="connsiteY9" fmla="*/ 719391 h 3955632"/>
              <a:gd name="connsiteX10" fmla="*/ 231964 w 2478066"/>
              <a:gd name="connsiteY10" fmla="*/ 356321 h 3955632"/>
              <a:gd name="connsiteX11" fmla="*/ 447851 w 2478066"/>
              <a:gd name="connsiteY11" fmla="*/ 0 h 3955632"/>
              <a:gd name="connsiteX0" fmla="*/ 2474828 w 2479009"/>
              <a:gd name="connsiteY0" fmla="*/ 3955632 h 3955632"/>
              <a:gd name="connsiteX1" fmla="*/ 2366200 w 2479009"/>
              <a:gd name="connsiteY1" fmla="*/ 3036732 h 3955632"/>
              <a:gd name="connsiteX2" fmla="*/ 2168977 w 2479009"/>
              <a:gd name="connsiteY2" fmla="*/ 2514547 h 3955632"/>
              <a:gd name="connsiteX3" fmla="*/ 1879536 w 2479009"/>
              <a:gd name="connsiteY3" fmla="*/ 2151569 h 3955632"/>
              <a:gd name="connsiteX4" fmla="*/ 1702236 w 2479009"/>
              <a:gd name="connsiteY4" fmla="*/ 1947535 h 3955632"/>
              <a:gd name="connsiteX5" fmla="*/ 1263224 w 2479009"/>
              <a:gd name="connsiteY5" fmla="*/ 1687634 h 3955632"/>
              <a:gd name="connsiteX6" fmla="*/ 928595 w 2479009"/>
              <a:gd name="connsiteY6" fmla="*/ 1454587 h 3955632"/>
              <a:gd name="connsiteX7" fmla="*/ 526730 w 2479009"/>
              <a:gd name="connsiteY7" fmla="*/ 1273024 h 3955632"/>
              <a:gd name="connsiteX8" fmla="*/ 71623 w 2479009"/>
              <a:gd name="connsiteY8" fmla="*/ 1010780 h 3955632"/>
              <a:gd name="connsiteX9" fmla="*/ 16810 w 2479009"/>
              <a:gd name="connsiteY9" fmla="*/ 719391 h 3955632"/>
              <a:gd name="connsiteX10" fmla="*/ 231964 w 2479009"/>
              <a:gd name="connsiteY10" fmla="*/ 356321 h 3955632"/>
              <a:gd name="connsiteX11" fmla="*/ 447851 w 2479009"/>
              <a:gd name="connsiteY11" fmla="*/ 0 h 3955632"/>
              <a:gd name="connsiteX0" fmla="*/ 2474828 w 2478091"/>
              <a:gd name="connsiteY0" fmla="*/ 3955632 h 3955632"/>
              <a:gd name="connsiteX1" fmla="*/ 2366200 w 2478091"/>
              <a:gd name="connsiteY1" fmla="*/ 3036732 h 3955632"/>
              <a:gd name="connsiteX2" fmla="*/ 2168977 w 2478091"/>
              <a:gd name="connsiteY2" fmla="*/ 2514547 h 3955632"/>
              <a:gd name="connsiteX3" fmla="*/ 1879536 w 2478091"/>
              <a:gd name="connsiteY3" fmla="*/ 2151569 h 3955632"/>
              <a:gd name="connsiteX4" fmla="*/ 1702236 w 2478091"/>
              <a:gd name="connsiteY4" fmla="*/ 1947535 h 3955632"/>
              <a:gd name="connsiteX5" fmla="*/ 1263224 w 2478091"/>
              <a:gd name="connsiteY5" fmla="*/ 1687634 h 3955632"/>
              <a:gd name="connsiteX6" fmla="*/ 928595 w 2478091"/>
              <a:gd name="connsiteY6" fmla="*/ 1454587 h 3955632"/>
              <a:gd name="connsiteX7" fmla="*/ 526730 w 2478091"/>
              <a:gd name="connsiteY7" fmla="*/ 1273024 h 3955632"/>
              <a:gd name="connsiteX8" fmla="*/ 71623 w 2478091"/>
              <a:gd name="connsiteY8" fmla="*/ 1010780 h 3955632"/>
              <a:gd name="connsiteX9" fmla="*/ 16810 w 2478091"/>
              <a:gd name="connsiteY9" fmla="*/ 719391 h 3955632"/>
              <a:gd name="connsiteX10" fmla="*/ 231964 w 2478091"/>
              <a:gd name="connsiteY10" fmla="*/ 356321 h 3955632"/>
              <a:gd name="connsiteX11" fmla="*/ 447851 w 2478091"/>
              <a:gd name="connsiteY11" fmla="*/ 0 h 3955632"/>
              <a:gd name="connsiteX0" fmla="*/ 2430554 w 2437092"/>
              <a:gd name="connsiteY0" fmla="*/ 3933317 h 3933317"/>
              <a:gd name="connsiteX1" fmla="*/ 2366200 w 2437092"/>
              <a:gd name="connsiteY1" fmla="*/ 3036732 h 3933317"/>
              <a:gd name="connsiteX2" fmla="*/ 2168977 w 2437092"/>
              <a:gd name="connsiteY2" fmla="*/ 2514547 h 3933317"/>
              <a:gd name="connsiteX3" fmla="*/ 1879536 w 2437092"/>
              <a:gd name="connsiteY3" fmla="*/ 2151569 h 3933317"/>
              <a:gd name="connsiteX4" fmla="*/ 1702236 w 2437092"/>
              <a:gd name="connsiteY4" fmla="*/ 1947535 h 3933317"/>
              <a:gd name="connsiteX5" fmla="*/ 1263224 w 2437092"/>
              <a:gd name="connsiteY5" fmla="*/ 1687634 h 3933317"/>
              <a:gd name="connsiteX6" fmla="*/ 928595 w 2437092"/>
              <a:gd name="connsiteY6" fmla="*/ 1454587 h 3933317"/>
              <a:gd name="connsiteX7" fmla="*/ 526730 w 2437092"/>
              <a:gd name="connsiteY7" fmla="*/ 1273024 h 3933317"/>
              <a:gd name="connsiteX8" fmla="*/ 71623 w 2437092"/>
              <a:gd name="connsiteY8" fmla="*/ 1010780 h 3933317"/>
              <a:gd name="connsiteX9" fmla="*/ 16810 w 2437092"/>
              <a:gd name="connsiteY9" fmla="*/ 719391 h 3933317"/>
              <a:gd name="connsiteX10" fmla="*/ 231964 w 2437092"/>
              <a:gd name="connsiteY10" fmla="*/ 356321 h 3933317"/>
              <a:gd name="connsiteX11" fmla="*/ 447851 w 2437092"/>
              <a:gd name="connsiteY11" fmla="*/ 0 h 393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7092" h="3933317">
                <a:moveTo>
                  <a:pt x="2430554" y="3933317"/>
                </a:moveTo>
                <a:cubicBezTo>
                  <a:pt x="2454086" y="3583693"/>
                  <a:pt x="2409796" y="3273194"/>
                  <a:pt x="2366200" y="3036732"/>
                </a:cubicBezTo>
                <a:cubicBezTo>
                  <a:pt x="2322604" y="2800270"/>
                  <a:pt x="2250088" y="2662074"/>
                  <a:pt x="2168977" y="2514547"/>
                </a:cubicBezTo>
                <a:cubicBezTo>
                  <a:pt x="2087866" y="2367020"/>
                  <a:pt x="1957326" y="2246071"/>
                  <a:pt x="1879536" y="2151569"/>
                </a:cubicBezTo>
                <a:cubicBezTo>
                  <a:pt x="1801746" y="2057067"/>
                  <a:pt x="1804955" y="2024858"/>
                  <a:pt x="1702236" y="1947535"/>
                </a:cubicBezTo>
                <a:cubicBezTo>
                  <a:pt x="1599517" y="1870213"/>
                  <a:pt x="1392164" y="1769792"/>
                  <a:pt x="1263224" y="1687634"/>
                </a:cubicBezTo>
                <a:cubicBezTo>
                  <a:pt x="1134284" y="1605476"/>
                  <a:pt x="1051344" y="1523689"/>
                  <a:pt x="928595" y="1454587"/>
                </a:cubicBezTo>
                <a:cubicBezTo>
                  <a:pt x="805846" y="1385485"/>
                  <a:pt x="669558" y="1346992"/>
                  <a:pt x="526730" y="1273024"/>
                </a:cubicBezTo>
                <a:cubicBezTo>
                  <a:pt x="383902" y="1199056"/>
                  <a:pt x="156610" y="1103052"/>
                  <a:pt x="71623" y="1010780"/>
                </a:cubicBezTo>
                <a:cubicBezTo>
                  <a:pt x="-13364" y="918508"/>
                  <a:pt x="-9913" y="828467"/>
                  <a:pt x="16810" y="719391"/>
                </a:cubicBezTo>
                <a:cubicBezTo>
                  <a:pt x="43533" y="610315"/>
                  <a:pt x="164729" y="470621"/>
                  <a:pt x="231964" y="356321"/>
                </a:cubicBezTo>
                <a:cubicBezTo>
                  <a:pt x="299199" y="242021"/>
                  <a:pt x="429922" y="51547"/>
                  <a:pt x="447851" y="0"/>
                </a:cubicBezTo>
              </a:path>
            </a:pathLst>
          </a:custGeom>
          <a:noFill/>
          <a:ln w="381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5" name="Straight Arrow Connector 4"/>
          <p:cNvCxnSpPr/>
          <p:nvPr/>
        </p:nvCxnSpPr>
        <p:spPr>
          <a:xfrm flipV="1">
            <a:off x="8405808" y="3874616"/>
            <a:ext cx="779201" cy="7104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836025" y="4549366"/>
            <a:ext cx="3023686" cy="646331"/>
          </a:xfrm>
          <a:prstGeom prst="rect">
            <a:avLst/>
          </a:prstGeom>
          <a:noFill/>
        </p:spPr>
        <p:txBody>
          <a:bodyPr wrap="square" rtlCol="0">
            <a:spAutoFit/>
          </a:bodyPr>
          <a:lstStyle/>
          <a:p>
            <a:r>
              <a:rPr lang="en-AU" b="1" dirty="0" smtClean="0"/>
              <a:t>Reduced lapse </a:t>
            </a:r>
            <a:r>
              <a:rPr lang="en-AU" b="1" dirty="0"/>
              <a:t>rate in “brown cloud.” (Exaggerated)</a:t>
            </a:r>
          </a:p>
        </p:txBody>
      </p:sp>
      <p:cxnSp>
        <p:nvCxnSpPr>
          <p:cNvPr id="8" name="Straight Arrow Connector 7"/>
          <p:cNvCxnSpPr/>
          <p:nvPr/>
        </p:nvCxnSpPr>
        <p:spPr>
          <a:xfrm flipH="1" flipV="1">
            <a:off x="8081682" y="94129"/>
            <a:ext cx="2586318" cy="5073253"/>
          </a:xfrm>
          <a:prstGeom prst="straightConnector1">
            <a:avLst/>
          </a:prstGeom>
          <a:ln w="38100">
            <a:solidFill>
              <a:srgbClr val="FF99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64230" y="5890719"/>
            <a:ext cx="3809905"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9023888" y="4521051"/>
            <a:ext cx="1315465" cy="11986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72175" y="5502884"/>
            <a:ext cx="2563484" cy="646331"/>
          </a:xfrm>
          <a:prstGeom prst="rect">
            <a:avLst/>
          </a:prstGeom>
          <a:noFill/>
        </p:spPr>
        <p:txBody>
          <a:bodyPr wrap="square" rtlCol="0">
            <a:spAutoFit/>
          </a:bodyPr>
          <a:lstStyle/>
          <a:p>
            <a:r>
              <a:rPr lang="en-AU" b="1" dirty="0" smtClean="0"/>
              <a:t>Notional vortex engine updraft temperature</a:t>
            </a:r>
            <a:endParaRPr lang="en-AU" b="1" dirty="0"/>
          </a:p>
        </p:txBody>
      </p:sp>
      <p:cxnSp>
        <p:nvCxnSpPr>
          <p:cNvPr id="10" name="Straight Arrow Connector 9"/>
          <p:cNvCxnSpPr/>
          <p:nvPr/>
        </p:nvCxnSpPr>
        <p:spPr>
          <a:xfrm flipH="1" flipV="1">
            <a:off x="9065141" y="2047762"/>
            <a:ext cx="1582271" cy="3128683"/>
          </a:xfrm>
          <a:prstGeom prst="straightConnector1">
            <a:avLst/>
          </a:prstGeom>
          <a:ln w="38100">
            <a:solidFill>
              <a:srgbClr val="FF990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43753" y="5719678"/>
            <a:ext cx="5069541" cy="646331"/>
          </a:xfrm>
          <a:prstGeom prst="rect">
            <a:avLst/>
          </a:prstGeom>
          <a:noFill/>
        </p:spPr>
        <p:txBody>
          <a:bodyPr wrap="square" rtlCol="0">
            <a:spAutoFit/>
          </a:bodyPr>
          <a:lstStyle/>
          <a:p>
            <a:r>
              <a:rPr lang="en-AU" b="1" dirty="0" smtClean="0">
                <a:solidFill>
                  <a:srgbClr val="FF0000"/>
                </a:solidFill>
              </a:rPr>
              <a:t>The convective inhibition created by the ABC can easily be overcome by the vortex updraft </a:t>
            </a:r>
            <a:endParaRPr lang="en-AU" b="1" dirty="0">
              <a:solidFill>
                <a:srgbClr val="FF0000"/>
              </a:solidFill>
            </a:endParaRPr>
          </a:p>
        </p:txBody>
      </p:sp>
      <p:cxnSp>
        <p:nvCxnSpPr>
          <p:cNvPr id="4" name="Straight Connector 3"/>
          <p:cNvCxnSpPr/>
          <p:nvPr/>
        </p:nvCxnSpPr>
        <p:spPr>
          <a:xfrm>
            <a:off x="2057400" y="5298141"/>
            <a:ext cx="879437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029456" y="5298141"/>
            <a:ext cx="2226400" cy="461665"/>
          </a:xfrm>
          <a:prstGeom prst="rect">
            <a:avLst/>
          </a:prstGeom>
          <a:noFill/>
        </p:spPr>
        <p:txBody>
          <a:bodyPr wrap="square" rtlCol="0">
            <a:spAutoFit/>
          </a:bodyPr>
          <a:lstStyle/>
          <a:p>
            <a:pPr algn="ctr"/>
            <a:r>
              <a:rPr lang="en-AU" sz="2400" b="1" dirty="0" smtClean="0">
                <a:solidFill>
                  <a:srgbClr val="FF0000"/>
                </a:solidFill>
              </a:rPr>
              <a:t>The ITCZ</a:t>
            </a:r>
            <a:endParaRPr lang="en-AU" sz="2400" b="1" dirty="0">
              <a:solidFill>
                <a:srgbClr val="FF0000"/>
              </a:solidFill>
            </a:endParaRPr>
          </a:p>
        </p:txBody>
      </p:sp>
    </p:spTree>
    <p:extLst>
      <p:ext uri="{BB962C8B-B14F-4D97-AF65-F5344CB8AC3E}">
        <p14:creationId xmlns:p14="http://schemas.microsoft.com/office/powerpoint/2010/main" val="22955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images.slideplayer.com/27/8958438/slides/slide_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446"/>
            <a:ext cx="9177790" cy="6199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6080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atmospheric_heat_diff_en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588964"/>
            <a:ext cx="9144001" cy="5150388"/>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9120336" y="2420600"/>
            <a:ext cx="648072"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ight Arrow 3"/>
          <p:cNvSpPr/>
          <p:nvPr/>
        </p:nvSpPr>
        <p:spPr>
          <a:xfrm flipH="1">
            <a:off x="2536758" y="3856495"/>
            <a:ext cx="648072"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ight Arrow 4"/>
          <p:cNvSpPr/>
          <p:nvPr/>
        </p:nvSpPr>
        <p:spPr>
          <a:xfrm flipH="1">
            <a:off x="2536758" y="2391018"/>
            <a:ext cx="648072"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ight Arrow 5"/>
          <p:cNvSpPr/>
          <p:nvPr/>
        </p:nvSpPr>
        <p:spPr>
          <a:xfrm>
            <a:off x="9120336" y="3871286"/>
            <a:ext cx="648072"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p:cNvSpPr txBox="1"/>
          <p:nvPr/>
        </p:nvSpPr>
        <p:spPr>
          <a:xfrm>
            <a:off x="8516126" y="397949"/>
            <a:ext cx="2123728" cy="1754326"/>
          </a:xfrm>
          <a:prstGeom prst="rect">
            <a:avLst/>
          </a:prstGeom>
          <a:noFill/>
        </p:spPr>
        <p:txBody>
          <a:bodyPr wrap="square" rtlCol="0">
            <a:spAutoFit/>
          </a:bodyPr>
          <a:lstStyle/>
          <a:p>
            <a:r>
              <a:rPr lang="en-AU" b="1" dirty="0">
                <a:solidFill>
                  <a:srgbClr val="FF0000"/>
                </a:solidFill>
              </a:rPr>
              <a:t>Over 50% of Earth’s heat radiation to Space takes place from the upper layers of the Hadley cell</a:t>
            </a:r>
          </a:p>
        </p:txBody>
      </p:sp>
      <p:sp>
        <p:nvSpPr>
          <p:cNvPr id="7" name="TextBox 6"/>
          <p:cNvSpPr txBox="1"/>
          <p:nvPr/>
        </p:nvSpPr>
        <p:spPr>
          <a:xfrm>
            <a:off x="0" y="5861066"/>
            <a:ext cx="12191999" cy="523220"/>
          </a:xfrm>
          <a:prstGeom prst="rect">
            <a:avLst/>
          </a:prstGeom>
          <a:noFill/>
        </p:spPr>
        <p:txBody>
          <a:bodyPr wrap="square" rtlCol="0">
            <a:spAutoFit/>
          </a:bodyPr>
          <a:lstStyle/>
          <a:p>
            <a:pPr algn="ctr"/>
            <a:r>
              <a:rPr lang="en-AU" sz="2800" b="1" dirty="0">
                <a:solidFill>
                  <a:srgbClr val="FF0000"/>
                </a:solidFill>
              </a:rPr>
              <a:t>Efficient operation of the Hadley cell is crucial for Earth’s heat </a:t>
            </a:r>
            <a:r>
              <a:rPr lang="en-AU" sz="2800" b="1" dirty="0" smtClean="0">
                <a:solidFill>
                  <a:srgbClr val="FF0000"/>
                </a:solidFill>
              </a:rPr>
              <a:t>balance!</a:t>
            </a:r>
            <a:endParaRPr lang="en-AU" sz="2800" b="1" dirty="0">
              <a:solidFill>
                <a:srgbClr val="FF0000"/>
              </a:solidFill>
            </a:endParaRPr>
          </a:p>
        </p:txBody>
      </p:sp>
      <p:sp>
        <p:nvSpPr>
          <p:cNvPr id="8" name="TextBox 7"/>
          <p:cNvSpPr txBox="1"/>
          <p:nvPr/>
        </p:nvSpPr>
        <p:spPr>
          <a:xfrm>
            <a:off x="3832412" y="3325522"/>
            <a:ext cx="1062318" cy="400110"/>
          </a:xfrm>
          <a:prstGeom prst="rect">
            <a:avLst/>
          </a:prstGeom>
          <a:noFill/>
        </p:spPr>
        <p:txBody>
          <a:bodyPr wrap="square" rtlCol="0">
            <a:spAutoFit/>
          </a:bodyPr>
          <a:lstStyle/>
          <a:p>
            <a:r>
              <a:rPr lang="en-AU" sz="2000" b="1" dirty="0" smtClean="0">
                <a:solidFill>
                  <a:srgbClr val="FFC000"/>
                </a:solidFill>
              </a:rPr>
              <a:t>ITCZ</a:t>
            </a:r>
            <a:endParaRPr lang="en-AU" sz="2000" b="1" dirty="0">
              <a:solidFill>
                <a:srgbClr val="FFC000"/>
              </a:solidFill>
            </a:endParaRPr>
          </a:p>
        </p:txBody>
      </p:sp>
    </p:spTree>
    <p:extLst>
      <p:ext uri="{BB962C8B-B14F-4D97-AF65-F5344CB8AC3E}">
        <p14:creationId xmlns:p14="http://schemas.microsoft.com/office/powerpoint/2010/main" val="327073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3"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43824" y="476672"/>
            <a:ext cx="8556850" cy="5644623"/>
          </a:xfrm>
          <a:prstGeom prst="rect">
            <a:avLst/>
          </a:prstGeom>
        </p:spPr>
      </p:pic>
      <p:sp>
        <p:nvSpPr>
          <p:cNvPr id="5" name="Rectangle 4"/>
          <p:cNvSpPr/>
          <p:nvPr/>
        </p:nvSpPr>
        <p:spPr>
          <a:xfrm>
            <a:off x="1743824" y="5978402"/>
            <a:ext cx="9016497" cy="400110"/>
          </a:xfrm>
          <a:prstGeom prst="rect">
            <a:avLst/>
          </a:prstGeom>
        </p:spPr>
        <p:txBody>
          <a:bodyPr wrap="square">
            <a:spAutoFit/>
          </a:bodyPr>
          <a:lstStyle/>
          <a:p>
            <a:r>
              <a:rPr lang="en-AU" sz="1600" dirty="0">
                <a:hlinkClick r:id="rId3"/>
              </a:rPr>
              <a:t>http://www.curtin.edu.au/research/cusp/local/docs/geothermal-oldmeadow-marinova.pdf</a:t>
            </a:r>
            <a:endParaRPr lang="en-AU" sz="1600" dirty="0"/>
          </a:p>
          <a:p>
            <a:endParaRPr lang="en-AU" sz="400" dirty="0"/>
          </a:p>
        </p:txBody>
      </p:sp>
      <p:sp>
        <p:nvSpPr>
          <p:cNvPr id="2" name="TextBox 1"/>
          <p:cNvSpPr txBox="1"/>
          <p:nvPr/>
        </p:nvSpPr>
        <p:spPr>
          <a:xfrm>
            <a:off x="255494" y="28146"/>
            <a:ext cx="11685493" cy="630942"/>
          </a:xfrm>
          <a:prstGeom prst="rect">
            <a:avLst/>
          </a:prstGeom>
          <a:noFill/>
        </p:spPr>
        <p:txBody>
          <a:bodyPr wrap="square" rtlCol="0">
            <a:spAutoFit/>
          </a:bodyPr>
          <a:lstStyle/>
          <a:p>
            <a:pPr algn="ctr"/>
            <a:r>
              <a:rPr lang="en-AU" sz="3500" b="1" dirty="0"/>
              <a:t>Where would the </a:t>
            </a:r>
            <a:r>
              <a:rPr lang="en-AU" sz="3500" b="1" dirty="0" smtClean="0"/>
              <a:t>vortex engine systems </a:t>
            </a:r>
            <a:r>
              <a:rPr lang="en-AU" sz="3500" b="1" dirty="0"/>
              <a:t>best be located?</a:t>
            </a:r>
          </a:p>
        </p:txBody>
      </p:sp>
      <p:sp>
        <p:nvSpPr>
          <p:cNvPr id="6" name="Rectangle 5"/>
          <p:cNvSpPr/>
          <p:nvPr/>
        </p:nvSpPr>
        <p:spPr>
          <a:xfrm>
            <a:off x="3647728" y="5328072"/>
            <a:ext cx="108012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TextBox 3"/>
          <p:cNvSpPr txBox="1"/>
          <p:nvPr/>
        </p:nvSpPr>
        <p:spPr>
          <a:xfrm>
            <a:off x="1855694" y="4837727"/>
            <a:ext cx="8122024" cy="523220"/>
          </a:xfrm>
          <a:prstGeom prst="rect">
            <a:avLst/>
          </a:prstGeom>
          <a:noFill/>
        </p:spPr>
        <p:txBody>
          <a:bodyPr wrap="square" rtlCol="0">
            <a:spAutoFit/>
          </a:bodyPr>
          <a:lstStyle/>
          <a:p>
            <a:pPr algn="ctr"/>
            <a:r>
              <a:rPr lang="en-AU" sz="2800" b="1" dirty="0">
                <a:solidFill>
                  <a:srgbClr val="FF0000"/>
                </a:solidFill>
              </a:rPr>
              <a:t>Sedimentary aquifer geothermal resources</a:t>
            </a:r>
          </a:p>
        </p:txBody>
      </p:sp>
    </p:spTree>
    <p:extLst>
      <p:ext uri="{BB962C8B-B14F-4D97-AF65-F5344CB8AC3E}">
        <p14:creationId xmlns:p14="http://schemas.microsoft.com/office/powerpoint/2010/main" val="18597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6515" t="14021" r="27623" b="8990"/>
          <a:stretch/>
        </p:blipFill>
        <p:spPr bwMode="auto">
          <a:xfrm>
            <a:off x="3061908" y="592818"/>
            <a:ext cx="5852160" cy="5431464"/>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1919536" y="1"/>
            <a:ext cx="8280920" cy="646331"/>
          </a:xfrm>
          <a:prstGeom prst="rect">
            <a:avLst/>
          </a:prstGeom>
          <a:noFill/>
        </p:spPr>
        <p:txBody>
          <a:bodyPr wrap="square" rtlCol="0">
            <a:spAutoFit/>
          </a:bodyPr>
          <a:lstStyle/>
          <a:p>
            <a:pPr algn="ctr"/>
            <a:r>
              <a:rPr lang="en-AU" sz="3600" b="1" dirty="0"/>
              <a:t>Hot sedimentary aquifer example </a:t>
            </a:r>
          </a:p>
        </p:txBody>
      </p:sp>
      <p:sp>
        <p:nvSpPr>
          <p:cNvPr id="4" name="TextBox 3"/>
          <p:cNvSpPr txBox="1"/>
          <p:nvPr/>
        </p:nvSpPr>
        <p:spPr>
          <a:xfrm>
            <a:off x="2135560" y="6043026"/>
            <a:ext cx="7704856" cy="369332"/>
          </a:xfrm>
          <a:prstGeom prst="rect">
            <a:avLst/>
          </a:prstGeom>
          <a:noFill/>
        </p:spPr>
        <p:txBody>
          <a:bodyPr wrap="square" rtlCol="0">
            <a:spAutoFit/>
          </a:bodyPr>
          <a:lstStyle/>
          <a:p>
            <a:pPr algn="ctr"/>
            <a:r>
              <a:rPr lang="en-AU" b="1" dirty="0"/>
              <a:t>Total sustainable yield approximately 200 MW</a:t>
            </a:r>
            <a:r>
              <a:rPr lang="en-AU" b="1" baseline="-25000" dirty="0"/>
              <a:t>th</a:t>
            </a:r>
          </a:p>
        </p:txBody>
      </p:sp>
      <p:sp>
        <p:nvSpPr>
          <p:cNvPr id="5" name="TextBox 4"/>
          <p:cNvSpPr txBox="1"/>
          <p:nvPr/>
        </p:nvSpPr>
        <p:spPr>
          <a:xfrm>
            <a:off x="7032104" y="980729"/>
            <a:ext cx="3456384" cy="646331"/>
          </a:xfrm>
          <a:prstGeom prst="rect">
            <a:avLst/>
          </a:prstGeom>
          <a:noFill/>
        </p:spPr>
        <p:txBody>
          <a:bodyPr wrap="square" rtlCol="0">
            <a:spAutoFit/>
          </a:bodyPr>
          <a:lstStyle/>
          <a:p>
            <a:r>
              <a:rPr lang="en-AU" dirty="0"/>
              <a:t>Gnangara mound north of Perth, Western Australia</a:t>
            </a:r>
          </a:p>
        </p:txBody>
      </p:sp>
      <p:cxnSp>
        <p:nvCxnSpPr>
          <p:cNvPr id="7" name="Straight Arrow Connector 6"/>
          <p:cNvCxnSpPr>
            <a:stCxn id="5" idx="1"/>
          </p:cNvCxnSpPr>
          <p:nvPr/>
        </p:nvCxnSpPr>
        <p:spPr>
          <a:xfrm flipH="1">
            <a:off x="6312024" y="1303894"/>
            <a:ext cx="720080" cy="6129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032104" y="5733256"/>
            <a:ext cx="172819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628230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012" y="645459"/>
            <a:ext cx="10959353" cy="4370427"/>
          </a:xfrm>
          <a:prstGeom prst="rect">
            <a:avLst/>
          </a:prstGeom>
          <a:noFill/>
        </p:spPr>
        <p:txBody>
          <a:bodyPr wrap="square" rtlCol="0">
            <a:spAutoFit/>
          </a:bodyPr>
          <a:lstStyle/>
          <a:p>
            <a:r>
              <a:rPr lang="en-AU" sz="3200" dirty="0" smtClean="0"/>
              <a:t>The Arabian peninsular (including the Persian Gulf and Red Sea) and that part of Asia within the ITCZ have excellent conditions for application of the vortex engine. These include:</a:t>
            </a:r>
          </a:p>
          <a:p>
            <a:pPr marL="742950" lvl="1" indent="-285750">
              <a:buFont typeface="Arial" panose="020B0604020202020204" pitchFamily="34" charset="0"/>
              <a:buChar char="•"/>
            </a:pPr>
            <a:r>
              <a:rPr lang="en-AU" sz="3200" dirty="0" smtClean="0"/>
              <a:t>High convective available potential energy (CAPE)</a:t>
            </a:r>
          </a:p>
          <a:p>
            <a:pPr marL="742950" lvl="1" indent="-285750">
              <a:buFont typeface="Arial" panose="020B0604020202020204" pitchFamily="34" charset="0"/>
              <a:buChar char="•"/>
            </a:pPr>
            <a:r>
              <a:rPr lang="en-AU" sz="3200" dirty="0" smtClean="0"/>
              <a:t>Good medium temperature geothermal resources</a:t>
            </a:r>
          </a:p>
          <a:p>
            <a:pPr marL="742950" lvl="1" indent="-285750">
              <a:buFont typeface="Arial" panose="020B0604020202020204" pitchFamily="34" charset="0"/>
              <a:buChar char="•"/>
            </a:pPr>
            <a:r>
              <a:rPr lang="en-AU" sz="3200" dirty="0" smtClean="0"/>
              <a:t>Low crosswinds compared to temperate regions</a:t>
            </a:r>
          </a:p>
          <a:p>
            <a:pPr marL="742950" lvl="1" indent="-285750">
              <a:buFont typeface="Arial" panose="020B0604020202020204" pitchFamily="34" charset="0"/>
              <a:buChar char="•"/>
            </a:pPr>
            <a:r>
              <a:rPr lang="en-AU" sz="3200" dirty="0" smtClean="0"/>
              <a:t>High sea surface temperatures</a:t>
            </a:r>
          </a:p>
          <a:p>
            <a:endParaRPr lang="en-AU" dirty="0"/>
          </a:p>
          <a:p>
            <a:endParaRPr lang="en-AU" dirty="0" smtClean="0"/>
          </a:p>
          <a:p>
            <a:endParaRPr lang="en-AU" dirty="0"/>
          </a:p>
        </p:txBody>
      </p:sp>
    </p:spTree>
    <p:extLst>
      <p:ext uri="{BB962C8B-B14F-4D97-AF65-F5344CB8AC3E}">
        <p14:creationId xmlns:p14="http://schemas.microsoft.com/office/powerpoint/2010/main" val="16290797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981200" y="1"/>
            <a:ext cx="8229600" cy="620688"/>
          </a:xfrm>
        </p:spPr>
        <p:txBody>
          <a:bodyPr>
            <a:normAutofit fontScale="90000"/>
          </a:bodyPr>
          <a:lstStyle/>
          <a:p>
            <a:pPr algn="ctr" eaLnBrk="1" hangingPunct="1"/>
            <a:r>
              <a:rPr lang="en-US" b="1" dirty="0" smtClean="0">
                <a:latin typeface="+mn-lt"/>
              </a:rPr>
              <a:t>Will vortices work?</a:t>
            </a:r>
          </a:p>
        </p:txBody>
      </p:sp>
      <p:sp>
        <p:nvSpPr>
          <p:cNvPr id="67587" name="Rectangle 3"/>
          <p:cNvSpPr>
            <a:spLocks noGrp="1" noChangeArrowheads="1"/>
          </p:cNvSpPr>
          <p:nvPr>
            <p:ph type="body" idx="1"/>
          </p:nvPr>
        </p:nvSpPr>
        <p:spPr>
          <a:xfrm>
            <a:off x="535641" y="743453"/>
            <a:ext cx="11120718" cy="5724581"/>
          </a:xfrm>
        </p:spPr>
        <p:txBody>
          <a:bodyPr rtlCol="0">
            <a:noAutofit/>
          </a:bodyPr>
          <a:lstStyle/>
          <a:p>
            <a:pPr marL="0" indent="4763" algn="just">
              <a:buNone/>
              <a:defRPr/>
            </a:pPr>
            <a:r>
              <a:rPr lang="en-US" sz="2000" i="1" dirty="0">
                <a:latin typeface="Arial" panose="020B0604020202020204" pitchFamily="34" charset="0"/>
                <a:cs typeface="Arial" panose="020B0604020202020204" pitchFamily="34" charset="0"/>
              </a:rPr>
              <a:t>‘…</a:t>
            </a:r>
            <a:r>
              <a:rPr lang="en-US" sz="2000" b="1" i="1" dirty="0">
                <a:latin typeface="Arial" panose="020B0604020202020204" pitchFamily="34" charset="0"/>
                <a:cs typeface="Arial" panose="020B0604020202020204" pitchFamily="34" charset="0"/>
              </a:rPr>
              <a:t>Nilton Renno</a:t>
            </a:r>
            <a:r>
              <a:rPr lang="en-US" sz="2000" i="1" dirty="0">
                <a:latin typeface="Arial" panose="020B0604020202020204" pitchFamily="34" charset="0"/>
                <a:cs typeface="Arial" panose="020B0604020202020204" pitchFamily="34" charset="0"/>
              </a:rPr>
              <a:t>, a professor at the department of atmospheric, ocean and space sciences at the University of Michigan, has spent his career studying tornadoes and water spouts. He says there is no reason why [the] vortex engine wouldn’t work.’ </a:t>
            </a:r>
          </a:p>
          <a:p>
            <a:pPr marL="0" indent="0">
              <a:buNone/>
            </a:pPr>
            <a:r>
              <a:rPr lang="en-AU" sz="2000" i="1" dirty="0">
                <a:latin typeface="Arial" panose="020B0604020202020204" pitchFamily="34" charset="0"/>
                <a:cs typeface="Arial" panose="020B0604020202020204" pitchFamily="34" charset="0"/>
              </a:rPr>
              <a:t>Still, Renno isn't without reservations. He's particularly concerned about the ability to control such a powerful monster.</a:t>
            </a:r>
          </a:p>
          <a:p>
            <a:pPr marL="0" indent="0">
              <a:buNone/>
            </a:pPr>
            <a:r>
              <a:rPr lang="en-AU" sz="2000" i="1" dirty="0">
                <a:latin typeface="Arial" panose="020B0604020202020204" pitchFamily="34" charset="0"/>
                <a:cs typeface="Arial" panose="020B0604020202020204" pitchFamily="34" charset="0"/>
              </a:rPr>
              <a:t>"The amount of energy involved is huge. Once it gets going, it may be too hard to stop," he says.</a:t>
            </a:r>
          </a:p>
          <a:p>
            <a:pPr marL="0" indent="4763" algn="just">
              <a:buNone/>
              <a:defRPr/>
            </a:pPr>
            <a:endParaRPr lang="en-US" sz="400" i="1" dirty="0">
              <a:latin typeface="Arial" panose="020B0604020202020204" pitchFamily="34" charset="0"/>
              <a:cs typeface="Arial" panose="020B0604020202020204" pitchFamily="34" charset="0"/>
            </a:endParaRPr>
          </a:p>
          <a:p>
            <a:pPr marL="0" indent="4763" algn="r">
              <a:buNone/>
              <a:defRPr/>
            </a:pPr>
            <a:r>
              <a:rPr lang="en-US" sz="2000" b="1" dirty="0">
                <a:latin typeface="Arial" panose="020B0604020202020204" pitchFamily="34" charset="0"/>
                <a:cs typeface="Arial" panose="020B0604020202020204" pitchFamily="34" charset="0"/>
              </a:rPr>
              <a:t>The Toronto Star</a:t>
            </a:r>
            <a:r>
              <a:rPr lang="en-US" sz="2000" dirty="0">
                <a:latin typeface="Arial" panose="020B0604020202020204" pitchFamily="34" charset="0"/>
                <a:cs typeface="Arial" panose="020B0604020202020204" pitchFamily="34" charset="0"/>
              </a:rPr>
              <a:t>, July 21 2007</a:t>
            </a:r>
          </a:p>
          <a:p>
            <a:pPr marL="0" indent="4763" algn="just">
              <a:buNone/>
              <a:defRPr/>
            </a:pPr>
            <a:endParaRPr lang="en-US" sz="400" i="1" dirty="0">
              <a:latin typeface="Arial" panose="020B0604020202020204" pitchFamily="34" charset="0"/>
              <a:cs typeface="Arial" panose="020B0604020202020204" pitchFamily="34" charset="0"/>
            </a:endParaRPr>
          </a:p>
          <a:p>
            <a:pPr marL="0" indent="0" algn="just">
              <a:buNone/>
            </a:pPr>
            <a:r>
              <a:rPr lang="en-AU" sz="2000" i="1" dirty="0">
                <a:solidFill>
                  <a:srgbClr val="000000"/>
                </a:solidFill>
                <a:latin typeface="arial" panose="020B0604020202020204" pitchFamily="34" charset="0"/>
              </a:rPr>
              <a:t>“…‘The science is solid,’… ‘Once you induce circulation nearby, the vortex can be self-sustaining.’ ”</a:t>
            </a:r>
          </a:p>
          <a:p>
            <a:pPr marL="0" indent="0" algn="r">
              <a:buNone/>
            </a:pPr>
            <a:r>
              <a:rPr lang="en-AU" sz="2000" b="1" dirty="0">
                <a:solidFill>
                  <a:srgbClr val="000000"/>
                </a:solidFill>
                <a:latin typeface="arial" panose="020B0604020202020204" pitchFamily="34" charset="0"/>
              </a:rPr>
              <a:t>Discovery</a:t>
            </a:r>
            <a:r>
              <a:rPr lang="en-AU" sz="2000" dirty="0">
                <a:solidFill>
                  <a:srgbClr val="000000"/>
                </a:solidFill>
                <a:latin typeface="arial" panose="020B0604020202020204" pitchFamily="34" charset="0"/>
              </a:rPr>
              <a:t>, Feb 28 2013</a:t>
            </a:r>
          </a:p>
          <a:p>
            <a:pPr marL="0" indent="4763">
              <a:buNone/>
              <a:defRPr/>
            </a:pPr>
            <a:endParaRPr lang="en-US" sz="400" b="1" i="1" dirty="0">
              <a:latin typeface="Arial" panose="020B0604020202020204" pitchFamily="34" charset="0"/>
              <a:cs typeface="Arial" panose="020B0604020202020204" pitchFamily="34" charset="0"/>
            </a:endParaRPr>
          </a:p>
          <a:p>
            <a:pPr marL="0" indent="4763" algn="just">
              <a:buNone/>
              <a:defRPr/>
            </a:pPr>
            <a:r>
              <a:rPr lang="en-US" sz="2000" i="1" dirty="0">
                <a:latin typeface="Arial" panose="020B0604020202020204" pitchFamily="34" charset="0"/>
                <a:cs typeface="Arial" panose="020B0604020202020204" pitchFamily="34" charset="0"/>
              </a:rPr>
              <a:t>“…What’s necessary at this point is to do proofs of concept,” says professor </a:t>
            </a:r>
            <a:r>
              <a:rPr lang="en-US" sz="2000" b="1" i="1" dirty="0">
                <a:latin typeface="Arial" panose="020B0604020202020204" pitchFamily="34" charset="0"/>
                <a:cs typeface="Arial" panose="020B0604020202020204" pitchFamily="34" charset="0"/>
              </a:rPr>
              <a:t>Kerry Emanuel</a:t>
            </a:r>
            <a:r>
              <a:rPr lang="en-US" sz="2000" i="1" dirty="0">
                <a:latin typeface="Arial" panose="020B0604020202020204" pitchFamily="34" charset="0"/>
                <a:cs typeface="Arial" panose="020B0604020202020204" pitchFamily="34" charset="0"/>
              </a:rPr>
              <a:t>, the hurricane expert at MIT. “[The] idea is pretty simple and elegant. My own feeling is that we ought to be pouring money into all kinds of alternative energy research. There’s almost nothing to lose in trying this...” </a:t>
            </a:r>
          </a:p>
          <a:p>
            <a:pPr marL="0" indent="4763" algn="r">
              <a:buNone/>
              <a:defRPr/>
            </a:pPr>
            <a:r>
              <a:rPr lang="en-US" sz="2000" b="1" dirty="0">
                <a:latin typeface="Arial" panose="020B0604020202020204" pitchFamily="34" charset="0"/>
                <a:cs typeface="Arial" panose="020B0604020202020204" pitchFamily="34" charset="0"/>
              </a:rPr>
              <a:t>ODE Magazine</a:t>
            </a:r>
            <a:r>
              <a:rPr lang="en-US" sz="2000" dirty="0">
                <a:latin typeface="Arial" panose="020B0604020202020204" pitchFamily="34" charset="0"/>
                <a:cs typeface="Arial" panose="020B0604020202020204" pitchFamily="34" charset="0"/>
              </a:rPr>
              <a:t>, March 2008</a:t>
            </a:r>
          </a:p>
        </p:txBody>
      </p:sp>
    </p:spTree>
    <p:extLst>
      <p:ext uri="{BB962C8B-B14F-4D97-AF65-F5344CB8AC3E}">
        <p14:creationId xmlns:p14="http://schemas.microsoft.com/office/powerpoint/2010/main" val="2481513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blinds(horizontal)">
                                      <p:cBhvr>
                                        <p:cTn id="7" dur="500"/>
                                        <p:tgtEl>
                                          <p:spTgt spid="675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blinds(horizontal)">
                                      <p:cBhvr>
                                        <p:cTn id="12" dur="500"/>
                                        <p:tgtEl>
                                          <p:spTgt spid="675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7587">
                                            <p:txEl>
                                              <p:pRg st="2" end="2"/>
                                            </p:txEl>
                                          </p:spTgt>
                                        </p:tgtEl>
                                        <p:attrNameLst>
                                          <p:attrName>style.visibility</p:attrName>
                                        </p:attrNameLst>
                                      </p:cBhvr>
                                      <p:to>
                                        <p:strVal val="visible"/>
                                      </p:to>
                                    </p:set>
                                    <p:animEffect transition="in" filter="blinds(horizontal)">
                                      <p:cBhvr>
                                        <p:cTn id="17" dur="500"/>
                                        <p:tgtEl>
                                          <p:spTgt spid="67587">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67587">
                                            <p:txEl>
                                              <p:pRg st="4" end="4"/>
                                            </p:txEl>
                                          </p:spTgt>
                                        </p:tgtEl>
                                        <p:attrNameLst>
                                          <p:attrName>style.visibility</p:attrName>
                                        </p:attrNameLst>
                                      </p:cBhvr>
                                      <p:to>
                                        <p:strVal val="visible"/>
                                      </p:to>
                                    </p:set>
                                    <p:animEffect transition="in" filter="blinds(horizontal)">
                                      <p:cBhvr>
                                        <p:cTn id="20" dur="500"/>
                                        <p:tgtEl>
                                          <p:spTgt spid="67587">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67587">
                                            <p:txEl>
                                              <p:pRg st="6" end="6"/>
                                            </p:txEl>
                                          </p:spTgt>
                                        </p:tgtEl>
                                        <p:attrNameLst>
                                          <p:attrName>style.visibility</p:attrName>
                                        </p:attrNameLst>
                                      </p:cBhvr>
                                      <p:to>
                                        <p:strVal val="visible"/>
                                      </p:to>
                                    </p:set>
                                    <p:animEffect transition="in" filter="blinds(horizontal)">
                                      <p:cBhvr>
                                        <p:cTn id="23" dur="500"/>
                                        <p:tgtEl>
                                          <p:spTgt spid="67587">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67587">
                                            <p:txEl>
                                              <p:pRg st="7" end="7"/>
                                            </p:txEl>
                                          </p:spTgt>
                                        </p:tgtEl>
                                        <p:attrNameLst>
                                          <p:attrName>style.visibility</p:attrName>
                                        </p:attrNameLst>
                                      </p:cBhvr>
                                      <p:to>
                                        <p:strVal val="visible"/>
                                      </p:to>
                                    </p:set>
                                    <p:animEffect transition="in" filter="blinds(horizontal)">
                                      <p:cBhvr>
                                        <p:cTn id="26" dur="500"/>
                                        <p:tgtEl>
                                          <p:spTgt spid="67587">
                                            <p:txEl>
                                              <p:pRg st="7" end="7"/>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67587">
                                            <p:txEl>
                                              <p:pRg st="9" end="9"/>
                                            </p:txEl>
                                          </p:spTgt>
                                        </p:tgtEl>
                                        <p:attrNameLst>
                                          <p:attrName>style.visibility</p:attrName>
                                        </p:attrNameLst>
                                      </p:cBhvr>
                                      <p:to>
                                        <p:strVal val="visible"/>
                                      </p:to>
                                    </p:set>
                                    <p:animEffect transition="in" filter="blinds(horizontal)">
                                      <p:cBhvr>
                                        <p:cTn id="31" dur="500"/>
                                        <p:tgtEl>
                                          <p:spTgt spid="67587">
                                            <p:txEl>
                                              <p:pRg st="9" end="9"/>
                                            </p:txEl>
                                          </p:spTgt>
                                        </p:tgtEl>
                                      </p:cBhvr>
                                    </p:animEffect>
                                  </p:childTnLst>
                                </p:cTn>
                              </p:par>
                              <p:par>
                                <p:cTn id="32" presetID="1" presetClass="entr" presetSubtype="0" fill="hold" nodeType="withEffect">
                                  <p:stCondLst>
                                    <p:cond delay="0"/>
                                  </p:stCondLst>
                                  <p:childTnLst>
                                    <p:set>
                                      <p:cBhvr>
                                        <p:cTn id="33" dur="1" fill="hold">
                                          <p:stCondLst>
                                            <p:cond delay="0"/>
                                          </p:stCondLst>
                                        </p:cTn>
                                        <p:tgtEl>
                                          <p:spTgt spid="6758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637" t="42463" r="11484" b="12133"/>
          <a:stretch/>
        </p:blipFill>
        <p:spPr>
          <a:xfrm>
            <a:off x="549641" y="605116"/>
            <a:ext cx="10811763" cy="5029200"/>
          </a:xfrm>
          <a:prstGeom prst="rect">
            <a:avLst/>
          </a:prstGeom>
        </p:spPr>
      </p:pic>
      <p:sp>
        <p:nvSpPr>
          <p:cNvPr id="3" name="TextBox 2"/>
          <p:cNvSpPr txBox="1"/>
          <p:nvPr/>
        </p:nvSpPr>
        <p:spPr>
          <a:xfrm>
            <a:off x="954741" y="5916706"/>
            <a:ext cx="10406663" cy="645459"/>
          </a:xfrm>
          <a:prstGeom prst="rect">
            <a:avLst/>
          </a:prstGeom>
          <a:noFill/>
        </p:spPr>
        <p:txBody>
          <a:bodyPr wrap="square" rtlCol="0">
            <a:spAutoFit/>
          </a:bodyPr>
          <a:lstStyle/>
          <a:p>
            <a:pPr algn="r"/>
            <a:r>
              <a:rPr lang="en-AU" b="1" i="1" dirty="0" smtClean="0"/>
              <a:t>Divine Wind: The History and Science </a:t>
            </a:r>
            <a:r>
              <a:rPr lang="en-AU" b="1" i="1" dirty="0"/>
              <a:t>of Hurricanes</a:t>
            </a:r>
          </a:p>
          <a:p>
            <a:pPr algn="r"/>
            <a:r>
              <a:rPr lang="en-AU" dirty="0"/>
              <a:t>By Kerry Emanuel</a:t>
            </a:r>
          </a:p>
        </p:txBody>
      </p:sp>
      <p:sp>
        <p:nvSpPr>
          <p:cNvPr id="4" name="Rectangle 3"/>
          <p:cNvSpPr/>
          <p:nvPr/>
        </p:nvSpPr>
        <p:spPr>
          <a:xfrm>
            <a:off x="3993776" y="4545106"/>
            <a:ext cx="6521824" cy="712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739588" y="5472953"/>
            <a:ext cx="2124636" cy="954107"/>
          </a:xfrm>
          <a:prstGeom prst="rect">
            <a:avLst/>
          </a:prstGeom>
          <a:noFill/>
        </p:spPr>
        <p:txBody>
          <a:bodyPr wrap="square" rtlCol="0">
            <a:spAutoFit/>
          </a:bodyPr>
          <a:lstStyle/>
          <a:p>
            <a:r>
              <a:rPr lang="en-AU" sz="1400" b="1" dirty="0" smtClean="0">
                <a:solidFill>
                  <a:srgbClr val="FF0000"/>
                </a:solidFill>
              </a:rPr>
              <a:t>With eyewall convection within a cyclone, the precipitation efficiency is typically 100%</a:t>
            </a:r>
            <a:endParaRPr lang="en-AU" sz="1400" b="1" dirty="0">
              <a:solidFill>
                <a:srgbClr val="FF0000"/>
              </a:solidFill>
            </a:endParaRPr>
          </a:p>
        </p:txBody>
      </p:sp>
    </p:spTree>
    <p:extLst>
      <p:ext uri="{BB962C8B-B14F-4D97-AF65-F5344CB8AC3E}">
        <p14:creationId xmlns:p14="http://schemas.microsoft.com/office/powerpoint/2010/main" val="51636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9536" y="0"/>
            <a:ext cx="8229600" cy="6597352"/>
          </a:xfrm>
        </p:spPr>
        <p:txBody>
          <a:bodyPr/>
          <a:lstStyle/>
          <a:p>
            <a:pPr marL="0" indent="0" algn="ctr">
              <a:buNone/>
            </a:pPr>
            <a:r>
              <a:rPr lang="en-AU" sz="4000" b="1" dirty="0"/>
              <a:t>Conclusions</a:t>
            </a:r>
          </a:p>
          <a:p>
            <a:pPr algn="just"/>
            <a:r>
              <a:rPr lang="en-AU" b="1" dirty="0" smtClean="0"/>
              <a:t>Convection within the troposphere is critical in order to prevent global warming</a:t>
            </a:r>
          </a:p>
          <a:p>
            <a:pPr algn="just"/>
            <a:r>
              <a:rPr lang="en-AU" b="1" dirty="0" smtClean="0"/>
              <a:t>Convection is currently significantly inhibited  by several atmospheric  mechanisms </a:t>
            </a:r>
            <a:r>
              <a:rPr lang="en-AU" b="1" dirty="0" smtClean="0"/>
              <a:t>including:</a:t>
            </a:r>
            <a:endParaRPr lang="en-AU" b="1" dirty="0" smtClean="0"/>
          </a:p>
          <a:p>
            <a:pPr lvl="1" algn="just"/>
            <a:r>
              <a:rPr lang="en-AU" b="1" dirty="0" smtClean="0"/>
              <a:t>Inversion layers</a:t>
            </a:r>
          </a:p>
          <a:p>
            <a:pPr lvl="1" algn="just"/>
            <a:r>
              <a:rPr lang="en-AU" b="1" dirty="0" smtClean="0"/>
              <a:t>Atmospheric brown clouds</a:t>
            </a:r>
          </a:p>
          <a:p>
            <a:pPr algn="just"/>
            <a:r>
              <a:rPr lang="en-AU" b="1" dirty="0" smtClean="0">
                <a:solidFill>
                  <a:srgbClr val="FF0000"/>
                </a:solidFill>
              </a:rPr>
              <a:t>The atmospheric vortex engine can arguably  help to overcome these inhibitory factors and in doing so </a:t>
            </a:r>
            <a:r>
              <a:rPr lang="en-AU" b="1" dirty="0" smtClean="0">
                <a:solidFill>
                  <a:srgbClr val="FF0000"/>
                </a:solidFill>
              </a:rPr>
              <a:t>yield: </a:t>
            </a:r>
            <a:endParaRPr lang="en-AU" b="1" dirty="0" smtClean="0">
              <a:solidFill>
                <a:srgbClr val="FF0000"/>
              </a:solidFill>
            </a:endParaRPr>
          </a:p>
          <a:p>
            <a:pPr lvl="1" algn="just"/>
            <a:r>
              <a:rPr lang="en-AU" b="1" dirty="0" smtClean="0">
                <a:solidFill>
                  <a:srgbClr val="FF0000"/>
                </a:solidFill>
              </a:rPr>
              <a:t>significant energy </a:t>
            </a:r>
          </a:p>
          <a:p>
            <a:pPr lvl="1" algn="just"/>
            <a:r>
              <a:rPr lang="en-AU" b="1" dirty="0" smtClean="0">
                <a:solidFill>
                  <a:srgbClr val="FF0000"/>
                </a:solidFill>
              </a:rPr>
              <a:t>additional local precipitation </a:t>
            </a:r>
          </a:p>
          <a:p>
            <a:pPr lvl="1" algn="just"/>
            <a:r>
              <a:rPr lang="en-AU" b="1" dirty="0" smtClean="0">
                <a:solidFill>
                  <a:srgbClr val="FF0000"/>
                </a:solidFill>
              </a:rPr>
              <a:t>a cooler global atmosphere </a:t>
            </a:r>
            <a:endParaRPr lang="en-AU" b="1" dirty="0" smtClean="0">
              <a:solidFill>
                <a:srgbClr val="FF0000"/>
              </a:solidFill>
            </a:endParaRPr>
          </a:p>
          <a:p>
            <a:pPr lvl="1" algn="just"/>
            <a:r>
              <a:rPr lang="en-AU" b="1" smtClean="0">
                <a:solidFill>
                  <a:srgbClr val="FF0000"/>
                </a:solidFill>
              </a:rPr>
              <a:t>reduced atmospheric pollution</a:t>
            </a:r>
            <a:r>
              <a:rPr lang="en-AU" b="1" smtClean="0">
                <a:solidFill>
                  <a:srgbClr val="FF0000"/>
                </a:solidFill>
              </a:rPr>
              <a:t>  </a:t>
            </a:r>
            <a:endParaRPr lang="en-AU" b="1" dirty="0">
              <a:solidFill>
                <a:srgbClr val="FF0000"/>
              </a:solidFill>
            </a:endParaRPr>
          </a:p>
        </p:txBody>
      </p:sp>
    </p:spTree>
    <p:extLst>
      <p:ext uri="{BB962C8B-B14F-4D97-AF65-F5344CB8AC3E}">
        <p14:creationId xmlns:p14="http://schemas.microsoft.com/office/powerpoint/2010/main" val="354594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729" y="2460812"/>
            <a:ext cx="7180730" cy="707886"/>
          </a:xfrm>
          <a:prstGeom prst="rect">
            <a:avLst/>
          </a:prstGeom>
          <a:noFill/>
        </p:spPr>
        <p:txBody>
          <a:bodyPr wrap="square" rtlCol="0">
            <a:spAutoFit/>
          </a:bodyPr>
          <a:lstStyle/>
          <a:p>
            <a:pPr algn="ctr"/>
            <a:r>
              <a:rPr lang="en-AU" sz="4000" b="1" dirty="0" smtClean="0"/>
              <a:t>Thank you</a:t>
            </a:r>
            <a:endParaRPr lang="en-AU" sz="4000" b="1" dirty="0"/>
          </a:p>
        </p:txBody>
      </p:sp>
    </p:spTree>
    <p:extLst>
      <p:ext uri="{BB962C8B-B14F-4D97-AF65-F5344CB8AC3E}">
        <p14:creationId xmlns:p14="http://schemas.microsoft.com/office/powerpoint/2010/main" val="3628192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6"/>
          <p:cNvSpPr/>
          <p:nvPr/>
        </p:nvSpPr>
        <p:spPr>
          <a:xfrm>
            <a:off x="7001518" y="3040462"/>
            <a:ext cx="1268398" cy="3119718"/>
          </a:xfrm>
          <a:custGeom>
            <a:avLst/>
            <a:gdLst>
              <a:gd name="connsiteX0" fmla="*/ 0 w 1102659"/>
              <a:gd name="connsiteY0" fmla="*/ 537883 h 3119718"/>
              <a:gd name="connsiteX1" fmla="*/ 564777 w 1102659"/>
              <a:gd name="connsiteY1" fmla="*/ 0 h 3119718"/>
              <a:gd name="connsiteX2" fmla="*/ 1102659 w 1102659"/>
              <a:gd name="connsiteY2" fmla="*/ 524436 h 3119718"/>
              <a:gd name="connsiteX3" fmla="*/ 820271 w 1102659"/>
              <a:gd name="connsiteY3" fmla="*/ 537883 h 3119718"/>
              <a:gd name="connsiteX4" fmla="*/ 605118 w 1102659"/>
              <a:gd name="connsiteY4" fmla="*/ 3119718 h 3119718"/>
              <a:gd name="connsiteX5" fmla="*/ 484095 w 1102659"/>
              <a:gd name="connsiteY5" fmla="*/ 3106271 h 3119718"/>
              <a:gd name="connsiteX6" fmla="*/ 282389 w 1102659"/>
              <a:gd name="connsiteY6" fmla="*/ 537883 h 3119718"/>
              <a:gd name="connsiteX7" fmla="*/ 0 w 1102659"/>
              <a:gd name="connsiteY7" fmla="*/ 537883 h 311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59" h="3119718">
                <a:moveTo>
                  <a:pt x="0" y="537883"/>
                </a:moveTo>
                <a:lnTo>
                  <a:pt x="564777" y="0"/>
                </a:lnTo>
                <a:lnTo>
                  <a:pt x="1102659" y="524436"/>
                </a:lnTo>
                <a:lnTo>
                  <a:pt x="820271" y="537883"/>
                </a:lnTo>
                <a:lnTo>
                  <a:pt x="605118" y="3119718"/>
                </a:lnTo>
                <a:lnTo>
                  <a:pt x="484095" y="3106271"/>
                </a:lnTo>
                <a:lnTo>
                  <a:pt x="282389" y="537883"/>
                </a:lnTo>
                <a:lnTo>
                  <a:pt x="0" y="537883"/>
                </a:lnTo>
                <a:close/>
              </a:path>
            </a:pathLst>
          </a:custGeom>
          <a:solidFill>
            <a:schemeClr val="bg1">
              <a:lumMod val="95000"/>
            </a:schemeClr>
          </a:solidFill>
          <a:ln w="57150">
            <a:solidFill>
              <a:schemeClr val="tx2">
                <a:lumMod val="50000"/>
                <a:alpha val="3098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p:cNvSpPr/>
          <p:nvPr/>
        </p:nvSpPr>
        <p:spPr>
          <a:xfrm>
            <a:off x="1631504" y="116632"/>
            <a:ext cx="8928992" cy="6379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4" name="Straight Connector 3"/>
          <p:cNvCxnSpPr/>
          <p:nvPr/>
        </p:nvCxnSpPr>
        <p:spPr>
          <a:xfrm>
            <a:off x="2279576" y="6093296"/>
            <a:ext cx="7848872" cy="720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847528" y="2348880"/>
            <a:ext cx="8424936" cy="5738"/>
          </a:xfrm>
          <a:prstGeom prst="line">
            <a:avLst/>
          </a:prstGeom>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2432995" y="3804852"/>
            <a:ext cx="2522487" cy="1344706"/>
          </a:xfrm>
          <a:custGeom>
            <a:avLst/>
            <a:gdLst>
              <a:gd name="connsiteX0" fmla="*/ 221067 w 2522487"/>
              <a:gd name="connsiteY0" fmla="*/ 215153 h 1344706"/>
              <a:gd name="connsiteX1" fmla="*/ 221067 w 2522487"/>
              <a:gd name="connsiteY1" fmla="*/ 215153 h 1344706"/>
              <a:gd name="connsiteX2" fmla="*/ 5914 w 2522487"/>
              <a:gd name="connsiteY2" fmla="*/ 806824 h 1344706"/>
              <a:gd name="connsiteX3" fmla="*/ 19361 w 2522487"/>
              <a:gd name="connsiteY3" fmla="*/ 874059 h 1344706"/>
              <a:gd name="connsiteX4" fmla="*/ 73149 w 2522487"/>
              <a:gd name="connsiteY4" fmla="*/ 927847 h 1344706"/>
              <a:gd name="connsiteX5" fmla="*/ 167278 w 2522487"/>
              <a:gd name="connsiteY5" fmla="*/ 995083 h 1344706"/>
              <a:gd name="connsiteX6" fmla="*/ 261408 w 2522487"/>
              <a:gd name="connsiteY6" fmla="*/ 1062318 h 1344706"/>
              <a:gd name="connsiteX7" fmla="*/ 288302 w 2522487"/>
              <a:gd name="connsiteY7" fmla="*/ 1102659 h 1344706"/>
              <a:gd name="connsiteX8" fmla="*/ 328643 w 2522487"/>
              <a:gd name="connsiteY8" fmla="*/ 1129553 h 1344706"/>
              <a:gd name="connsiteX9" fmla="*/ 342090 w 2522487"/>
              <a:gd name="connsiteY9" fmla="*/ 1169894 h 1344706"/>
              <a:gd name="connsiteX10" fmla="*/ 449667 w 2522487"/>
              <a:gd name="connsiteY10" fmla="*/ 1277471 h 1344706"/>
              <a:gd name="connsiteX11" fmla="*/ 490008 w 2522487"/>
              <a:gd name="connsiteY11" fmla="*/ 1290918 h 1344706"/>
              <a:gd name="connsiteX12" fmla="*/ 745502 w 2522487"/>
              <a:gd name="connsiteY12" fmla="*/ 1250577 h 1344706"/>
              <a:gd name="connsiteX13" fmla="*/ 826184 w 2522487"/>
              <a:gd name="connsiteY13" fmla="*/ 1196788 h 1344706"/>
              <a:gd name="connsiteX14" fmla="*/ 866525 w 2522487"/>
              <a:gd name="connsiteY14" fmla="*/ 1183341 h 1344706"/>
              <a:gd name="connsiteX15" fmla="*/ 920314 w 2522487"/>
              <a:gd name="connsiteY15" fmla="*/ 1210235 h 1344706"/>
              <a:gd name="connsiteX16" fmla="*/ 947208 w 2522487"/>
              <a:gd name="connsiteY16" fmla="*/ 1237130 h 1344706"/>
              <a:gd name="connsiteX17" fmla="*/ 1027890 w 2522487"/>
              <a:gd name="connsiteY17" fmla="*/ 1264024 h 1344706"/>
              <a:gd name="connsiteX18" fmla="*/ 1068231 w 2522487"/>
              <a:gd name="connsiteY18" fmla="*/ 1277471 h 1344706"/>
              <a:gd name="connsiteX19" fmla="*/ 1296831 w 2522487"/>
              <a:gd name="connsiteY19" fmla="*/ 1264024 h 1344706"/>
              <a:gd name="connsiteX20" fmla="*/ 1458196 w 2522487"/>
              <a:gd name="connsiteY20" fmla="*/ 1210235 h 1344706"/>
              <a:gd name="connsiteX21" fmla="*/ 1525431 w 2522487"/>
              <a:gd name="connsiteY21" fmla="*/ 1183341 h 1344706"/>
              <a:gd name="connsiteX22" fmla="*/ 1592667 w 2522487"/>
              <a:gd name="connsiteY22" fmla="*/ 1129553 h 1344706"/>
              <a:gd name="connsiteX23" fmla="*/ 1579219 w 2522487"/>
              <a:gd name="connsiteY23" fmla="*/ 1075765 h 1344706"/>
              <a:gd name="connsiteX24" fmla="*/ 1417855 w 2522487"/>
              <a:gd name="connsiteY24" fmla="*/ 1183341 h 1344706"/>
              <a:gd name="connsiteX25" fmla="*/ 1444749 w 2522487"/>
              <a:gd name="connsiteY25" fmla="*/ 1277471 h 1344706"/>
              <a:gd name="connsiteX26" fmla="*/ 1579219 w 2522487"/>
              <a:gd name="connsiteY26" fmla="*/ 1344706 h 1344706"/>
              <a:gd name="connsiteX27" fmla="*/ 1794372 w 2522487"/>
              <a:gd name="connsiteY27" fmla="*/ 1331259 h 1344706"/>
              <a:gd name="connsiteX28" fmla="*/ 1915396 w 2522487"/>
              <a:gd name="connsiteY28" fmla="*/ 1277471 h 1344706"/>
              <a:gd name="connsiteX29" fmla="*/ 1955737 w 2522487"/>
              <a:gd name="connsiteY29" fmla="*/ 1264024 h 1344706"/>
              <a:gd name="connsiteX30" fmla="*/ 2009525 w 2522487"/>
              <a:gd name="connsiteY30" fmla="*/ 1223683 h 1344706"/>
              <a:gd name="connsiteX31" fmla="*/ 2036419 w 2522487"/>
              <a:gd name="connsiteY31" fmla="*/ 1196788 h 1344706"/>
              <a:gd name="connsiteX32" fmla="*/ 2022972 w 2522487"/>
              <a:gd name="connsiteY32" fmla="*/ 1156447 h 1344706"/>
              <a:gd name="connsiteX33" fmla="*/ 2049867 w 2522487"/>
              <a:gd name="connsiteY33" fmla="*/ 1183341 h 1344706"/>
              <a:gd name="connsiteX34" fmla="*/ 2170890 w 2522487"/>
              <a:gd name="connsiteY34" fmla="*/ 1210235 h 1344706"/>
              <a:gd name="connsiteX35" fmla="*/ 2372596 w 2522487"/>
              <a:gd name="connsiteY35" fmla="*/ 1129553 h 1344706"/>
              <a:gd name="connsiteX36" fmla="*/ 2412937 w 2522487"/>
              <a:gd name="connsiteY36" fmla="*/ 1102659 h 1344706"/>
              <a:gd name="connsiteX37" fmla="*/ 2480172 w 2522487"/>
              <a:gd name="connsiteY37" fmla="*/ 1021977 h 1344706"/>
              <a:gd name="connsiteX38" fmla="*/ 2466725 w 2522487"/>
              <a:gd name="connsiteY38" fmla="*/ 954741 h 1344706"/>
              <a:gd name="connsiteX39" fmla="*/ 2520514 w 2522487"/>
              <a:gd name="connsiteY39" fmla="*/ 941294 h 1344706"/>
              <a:gd name="connsiteX40" fmla="*/ 2453278 w 2522487"/>
              <a:gd name="connsiteY40" fmla="*/ 753035 h 1344706"/>
              <a:gd name="connsiteX41" fmla="*/ 2439831 w 2522487"/>
              <a:gd name="connsiteY41" fmla="*/ 712694 h 1344706"/>
              <a:gd name="connsiteX42" fmla="*/ 2305361 w 2522487"/>
              <a:gd name="connsiteY42" fmla="*/ 591671 h 1344706"/>
              <a:gd name="connsiteX43" fmla="*/ 2238125 w 2522487"/>
              <a:gd name="connsiteY43" fmla="*/ 578224 h 1344706"/>
              <a:gd name="connsiteX44" fmla="*/ 2117102 w 2522487"/>
              <a:gd name="connsiteY44" fmla="*/ 564777 h 1344706"/>
              <a:gd name="connsiteX45" fmla="*/ 1807819 w 2522487"/>
              <a:gd name="connsiteY45" fmla="*/ 578224 h 1344706"/>
              <a:gd name="connsiteX46" fmla="*/ 1848161 w 2522487"/>
              <a:gd name="connsiteY46" fmla="*/ 591671 h 1344706"/>
              <a:gd name="connsiteX47" fmla="*/ 1888502 w 2522487"/>
              <a:gd name="connsiteY47" fmla="*/ 578224 h 1344706"/>
              <a:gd name="connsiteX48" fmla="*/ 1915396 w 2522487"/>
              <a:gd name="connsiteY48" fmla="*/ 537883 h 1344706"/>
              <a:gd name="connsiteX49" fmla="*/ 1848161 w 2522487"/>
              <a:gd name="connsiteY49" fmla="*/ 363071 h 1344706"/>
              <a:gd name="connsiteX50" fmla="*/ 1673349 w 2522487"/>
              <a:gd name="connsiteY50" fmla="*/ 215153 h 1344706"/>
              <a:gd name="connsiteX51" fmla="*/ 1592667 w 2522487"/>
              <a:gd name="connsiteY51" fmla="*/ 161365 h 1344706"/>
              <a:gd name="connsiteX52" fmla="*/ 1552325 w 2522487"/>
              <a:gd name="connsiteY52" fmla="*/ 134471 h 1344706"/>
              <a:gd name="connsiteX53" fmla="*/ 1296831 w 2522487"/>
              <a:gd name="connsiteY53" fmla="*/ 201706 h 1344706"/>
              <a:gd name="connsiteX54" fmla="*/ 1175808 w 2522487"/>
              <a:gd name="connsiteY54" fmla="*/ 242047 h 1344706"/>
              <a:gd name="connsiteX55" fmla="*/ 1189255 w 2522487"/>
              <a:gd name="connsiteY55" fmla="*/ 201706 h 1344706"/>
              <a:gd name="connsiteX56" fmla="*/ 1068231 w 2522487"/>
              <a:gd name="connsiteY56" fmla="*/ 161365 h 1344706"/>
              <a:gd name="connsiteX57" fmla="*/ 785843 w 2522487"/>
              <a:gd name="connsiteY57" fmla="*/ 147918 h 1344706"/>
              <a:gd name="connsiteX58" fmla="*/ 732055 w 2522487"/>
              <a:gd name="connsiteY58" fmla="*/ 40341 h 1344706"/>
              <a:gd name="connsiteX59" fmla="*/ 691714 w 2522487"/>
              <a:gd name="connsiteY59" fmla="*/ 26894 h 1344706"/>
              <a:gd name="connsiteX60" fmla="*/ 624478 w 2522487"/>
              <a:gd name="connsiteY60" fmla="*/ 0 h 1344706"/>
              <a:gd name="connsiteX61" fmla="*/ 570690 w 2522487"/>
              <a:gd name="connsiteY61" fmla="*/ 26894 h 1344706"/>
              <a:gd name="connsiteX62" fmla="*/ 490008 w 2522487"/>
              <a:gd name="connsiteY62" fmla="*/ 121024 h 1344706"/>
              <a:gd name="connsiteX63" fmla="*/ 463114 w 2522487"/>
              <a:gd name="connsiteY63" fmla="*/ 188259 h 1344706"/>
              <a:gd name="connsiteX64" fmla="*/ 395878 w 2522487"/>
              <a:gd name="connsiteY64" fmla="*/ 201706 h 1344706"/>
              <a:gd name="connsiteX65" fmla="*/ 315196 w 2522487"/>
              <a:gd name="connsiteY65" fmla="*/ 174812 h 1344706"/>
              <a:gd name="connsiteX66" fmla="*/ 274855 w 2522487"/>
              <a:gd name="connsiteY66" fmla="*/ 161365 h 1344706"/>
              <a:gd name="connsiteX67" fmla="*/ 234514 w 2522487"/>
              <a:gd name="connsiteY67" fmla="*/ 188259 h 1344706"/>
              <a:gd name="connsiteX68" fmla="*/ 207619 w 2522487"/>
              <a:gd name="connsiteY68" fmla="*/ 215153 h 1344706"/>
              <a:gd name="connsiteX69" fmla="*/ 167278 w 2522487"/>
              <a:gd name="connsiteY69" fmla="*/ 295835 h 1344706"/>
              <a:gd name="connsiteX70" fmla="*/ 167278 w 2522487"/>
              <a:gd name="connsiteY70" fmla="*/ 322730 h 134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522487" h="1344706">
                <a:moveTo>
                  <a:pt x="221067" y="215153"/>
                </a:moveTo>
                <a:lnTo>
                  <a:pt x="221067" y="215153"/>
                </a:lnTo>
                <a:cubicBezTo>
                  <a:pt x="149349" y="412377"/>
                  <a:pt x="-35243" y="601041"/>
                  <a:pt x="5914" y="806824"/>
                </a:cubicBezTo>
                <a:cubicBezTo>
                  <a:pt x="10396" y="829236"/>
                  <a:pt x="8261" y="854080"/>
                  <a:pt x="19361" y="874059"/>
                </a:cubicBezTo>
                <a:cubicBezTo>
                  <a:pt x="31675" y="896224"/>
                  <a:pt x="53525" y="911791"/>
                  <a:pt x="73149" y="927847"/>
                </a:cubicBezTo>
                <a:cubicBezTo>
                  <a:pt x="102992" y="952264"/>
                  <a:pt x="137435" y="970666"/>
                  <a:pt x="167278" y="995083"/>
                </a:cubicBezTo>
                <a:cubicBezTo>
                  <a:pt x="255017" y="1066869"/>
                  <a:pt x="183637" y="1036394"/>
                  <a:pt x="261408" y="1062318"/>
                </a:cubicBezTo>
                <a:cubicBezTo>
                  <a:pt x="270373" y="1075765"/>
                  <a:pt x="276874" y="1091231"/>
                  <a:pt x="288302" y="1102659"/>
                </a:cubicBezTo>
                <a:cubicBezTo>
                  <a:pt x="299730" y="1114087"/>
                  <a:pt x="318547" y="1116933"/>
                  <a:pt x="328643" y="1129553"/>
                </a:cubicBezTo>
                <a:cubicBezTo>
                  <a:pt x="337498" y="1140621"/>
                  <a:pt x="334578" y="1157874"/>
                  <a:pt x="342090" y="1169894"/>
                </a:cubicBezTo>
                <a:cubicBezTo>
                  <a:pt x="369750" y="1214150"/>
                  <a:pt x="404252" y="1251520"/>
                  <a:pt x="449667" y="1277471"/>
                </a:cubicBezTo>
                <a:cubicBezTo>
                  <a:pt x="461974" y="1284503"/>
                  <a:pt x="476561" y="1286436"/>
                  <a:pt x="490008" y="1290918"/>
                </a:cubicBezTo>
                <a:cubicBezTo>
                  <a:pt x="575173" y="1277471"/>
                  <a:pt x="661250" y="1268893"/>
                  <a:pt x="745502" y="1250577"/>
                </a:cubicBezTo>
                <a:cubicBezTo>
                  <a:pt x="830412" y="1232118"/>
                  <a:pt x="772605" y="1228936"/>
                  <a:pt x="826184" y="1196788"/>
                </a:cubicBezTo>
                <a:cubicBezTo>
                  <a:pt x="838338" y="1189495"/>
                  <a:pt x="853078" y="1187823"/>
                  <a:pt x="866525" y="1183341"/>
                </a:cubicBezTo>
                <a:cubicBezTo>
                  <a:pt x="884455" y="1192306"/>
                  <a:pt x="903635" y="1199115"/>
                  <a:pt x="920314" y="1210235"/>
                </a:cubicBezTo>
                <a:cubicBezTo>
                  <a:pt x="930863" y="1217268"/>
                  <a:pt x="935868" y="1231460"/>
                  <a:pt x="947208" y="1237130"/>
                </a:cubicBezTo>
                <a:cubicBezTo>
                  <a:pt x="972564" y="1249808"/>
                  <a:pt x="1000996" y="1255059"/>
                  <a:pt x="1027890" y="1264024"/>
                </a:cubicBezTo>
                <a:lnTo>
                  <a:pt x="1068231" y="1277471"/>
                </a:lnTo>
                <a:cubicBezTo>
                  <a:pt x="1144431" y="1272989"/>
                  <a:pt x="1221043" y="1273119"/>
                  <a:pt x="1296831" y="1264024"/>
                </a:cubicBezTo>
                <a:cubicBezTo>
                  <a:pt x="1400386" y="1251597"/>
                  <a:pt x="1384076" y="1243178"/>
                  <a:pt x="1458196" y="1210235"/>
                </a:cubicBezTo>
                <a:cubicBezTo>
                  <a:pt x="1480254" y="1200431"/>
                  <a:pt x="1504733" y="1195760"/>
                  <a:pt x="1525431" y="1183341"/>
                </a:cubicBezTo>
                <a:cubicBezTo>
                  <a:pt x="1550042" y="1168574"/>
                  <a:pt x="1570255" y="1147482"/>
                  <a:pt x="1592667" y="1129553"/>
                </a:cubicBezTo>
                <a:cubicBezTo>
                  <a:pt x="1588184" y="1111624"/>
                  <a:pt x="1597624" y="1074092"/>
                  <a:pt x="1579219" y="1075765"/>
                </a:cubicBezTo>
                <a:cubicBezTo>
                  <a:pt x="1473530" y="1085373"/>
                  <a:pt x="1458604" y="1122218"/>
                  <a:pt x="1417855" y="1183341"/>
                </a:cubicBezTo>
                <a:cubicBezTo>
                  <a:pt x="1426820" y="1214718"/>
                  <a:pt x="1424085" y="1252215"/>
                  <a:pt x="1444749" y="1277471"/>
                </a:cubicBezTo>
                <a:cubicBezTo>
                  <a:pt x="1473258" y="1312316"/>
                  <a:pt x="1535160" y="1330020"/>
                  <a:pt x="1579219" y="1344706"/>
                </a:cubicBezTo>
                <a:cubicBezTo>
                  <a:pt x="1650937" y="1340224"/>
                  <a:pt x="1723910" y="1345351"/>
                  <a:pt x="1794372" y="1331259"/>
                </a:cubicBezTo>
                <a:cubicBezTo>
                  <a:pt x="1837661" y="1322601"/>
                  <a:pt x="1874646" y="1294450"/>
                  <a:pt x="1915396" y="1277471"/>
                </a:cubicBezTo>
                <a:cubicBezTo>
                  <a:pt x="1928480" y="1272019"/>
                  <a:pt x="1942290" y="1268506"/>
                  <a:pt x="1955737" y="1264024"/>
                </a:cubicBezTo>
                <a:cubicBezTo>
                  <a:pt x="1973666" y="1250577"/>
                  <a:pt x="1992308" y="1238031"/>
                  <a:pt x="2009525" y="1223683"/>
                </a:cubicBezTo>
                <a:cubicBezTo>
                  <a:pt x="2019265" y="1215567"/>
                  <a:pt x="2033933" y="1209220"/>
                  <a:pt x="2036419" y="1196788"/>
                </a:cubicBezTo>
                <a:cubicBezTo>
                  <a:pt x="2039199" y="1182889"/>
                  <a:pt x="2012949" y="1166469"/>
                  <a:pt x="2022972" y="1156447"/>
                </a:cubicBezTo>
                <a:cubicBezTo>
                  <a:pt x="2031937" y="1147482"/>
                  <a:pt x="2038995" y="1176818"/>
                  <a:pt x="2049867" y="1183341"/>
                </a:cubicBezTo>
                <a:cubicBezTo>
                  <a:pt x="2075332" y="1198620"/>
                  <a:pt x="2154596" y="1207519"/>
                  <a:pt x="2170890" y="1210235"/>
                </a:cubicBezTo>
                <a:cubicBezTo>
                  <a:pt x="2250598" y="1183666"/>
                  <a:pt x="2263567" y="1180433"/>
                  <a:pt x="2372596" y="1129553"/>
                </a:cubicBezTo>
                <a:cubicBezTo>
                  <a:pt x="2387241" y="1122719"/>
                  <a:pt x="2400522" y="1113005"/>
                  <a:pt x="2412937" y="1102659"/>
                </a:cubicBezTo>
                <a:cubicBezTo>
                  <a:pt x="2451764" y="1070304"/>
                  <a:pt x="2453728" y="1061643"/>
                  <a:pt x="2480172" y="1021977"/>
                </a:cubicBezTo>
                <a:cubicBezTo>
                  <a:pt x="2475690" y="999565"/>
                  <a:pt x="2456503" y="975184"/>
                  <a:pt x="2466725" y="954741"/>
                </a:cubicBezTo>
                <a:cubicBezTo>
                  <a:pt x="2474990" y="938211"/>
                  <a:pt x="2518979" y="959712"/>
                  <a:pt x="2520514" y="941294"/>
                </a:cubicBezTo>
                <a:cubicBezTo>
                  <a:pt x="2532061" y="802727"/>
                  <a:pt x="2490766" y="828013"/>
                  <a:pt x="2453278" y="753035"/>
                </a:cubicBezTo>
                <a:cubicBezTo>
                  <a:pt x="2446939" y="740357"/>
                  <a:pt x="2449409" y="723143"/>
                  <a:pt x="2439831" y="712694"/>
                </a:cubicBezTo>
                <a:cubicBezTo>
                  <a:pt x="2399082" y="668241"/>
                  <a:pt x="2355537" y="625121"/>
                  <a:pt x="2305361" y="591671"/>
                </a:cubicBezTo>
                <a:cubicBezTo>
                  <a:pt x="2286344" y="578993"/>
                  <a:pt x="2260751" y="581456"/>
                  <a:pt x="2238125" y="578224"/>
                </a:cubicBezTo>
                <a:cubicBezTo>
                  <a:pt x="2197944" y="572484"/>
                  <a:pt x="2157443" y="569259"/>
                  <a:pt x="2117102" y="564777"/>
                </a:cubicBezTo>
                <a:cubicBezTo>
                  <a:pt x="2014008" y="569259"/>
                  <a:pt x="1910499" y="567956"/>
                  <a:pt x="1807819" y="578224"/>
                </a:cubicBezTo>
                <a:cubicBezTo>
                  <a:pt x="1793715" y="579634"/>
                  <a:pt x="1833986" y="591671"/>
                  <a:pt x="1848161" y="591671"/>
                </a:cubicBezTo>
                <a:cubicBezTo>
                  <a:pt x="1862335" y="591671"/>
                  <a:pt x="1875055" y="582706"/>
                  <a:pt x="1888502" y="578224"/>
                </a:cubicBezTo>
                <a:cubicBezTo>
                  <a:pt x="1897467" y="564777"/>
                  <a:pt x="1913933" y="553978"/>
                  <a:pt x="1915396" y="537883"/>
                </a:cubicBezTo>
                <a:cubicBezTo>
                  <a:pt x="1923849" y="444898"/>
                  <a:pt x="1904304" y="424318"/>
                  <a:pt x="1848161" y="363071"/>
                </a:cubicBezTo>
                <a:cubicBezTo>
                  <a:pt x="1756244" y="262798"/>
                  <a:pt x="1772692" y="281381"/>
                  <a:pt x="1673349" y="215153"/>
                </a:cubicBezTo>
                <a:lnTo>
                  <a:pt x="1592667" y="161365"/>
                </a:lnTo>
                <a:lnTo>
                  <a:pt x="1552325" y="134471"/>
                </a:lnTo>
                <a:cubicBezTo>
                  <a:pt x="1467160" y="156883"/>
                  <a:pt x="1381507" y="177513"/>
                  <a:pt x="1296831" y="201706"/>
                </a:cubicBezTo>
                <a:cubicBezTo>
                  <a:pt x="1255944" y="213388"/>
                  <a:pt x="1175808" y="242047"/>
                  <a:pt x="1175808" y="242047"/>
                </a:cubicBezTo>
                <a:cubicBezTo>
                  <a:pt x="1180290" y="228600"/>
                  <a:pt x="1194519" y="214867"/>
                  <a:pt x="1189255" y="201706"/>
                </a:cubicBezTo>
                <a:cubicBezTo>
                  <a:pt x="1176045" y="168681"/>
                  <a:pt x="1080810" y="162297"/>
                  <a:pt x="1068231" y="161365"/>
                </a:cubicBezTo>
                <a:cubicBezTo>
                  <a:pt x="974252" y="154404"/>
                  <a:pt x="879972" y="152400"/>
                  <a:pt x="785843" y="147918"/>
                </a:cubicBezTo>
                <a:cubicBezTo>
                  <a:pt x="767914" y="112059"/>
                  <a:pt x="756669" y="71987"/>
                  <a:pt x="732055" y="40341"/>
                </a:cubicBezTo>
                <a:cubicBezTo>
                  <a:pt x="723353" y="29152"/>
                  <a:pt x="704986" y="31871"/>
                  <a:pt x="691714" y="26894"/>
                </a:cubicBezTo>
                <a:cubicBezTo>
                  <a:pt x="669112" y="18419"/>
                  <a:pt x="646890" y="8965"/>
                  <a:pt x="624478" y="0"/>
                </a:cubicBezTo>
                <a:cubicBezTo>
                  <a:pt x="606549" y="8965"/>
                  <a:pt x="587002" y="15243"/>
                  <a:pt x="570690" y="26894"/>
                </a:cubicBezTo>
                <a:cubicBezTo>
                  <a:pt x="540434" y="48506"/>
                  <a:pt x="511197" y="92771"/>
                  <a:pt x="490008" y="121024"/>
                </a:cubicBezTo>
                <a:cubicBezTo>
                  <a:pt x="516049" y="303309"/>
                  <a:pt x="524571" y="195941"/>
                  <a:pt x="463114" y="188259"/>
                </a:cubicBezTo>
                <a:cubicBezTo>
                  <a:pt x="440435" y="185424"/>
                  <a:pt x="418290" y="197224"/>
                  <a:pt x="395878" y="201706"/>
                </a:cubicBezTo>
                <a:lnTo>
                  <a:pt x="315196" y="174812"/>
                </a:lnTo>
                <a:lnTo>
                  <a:pt x="274855" y="161365"/>
                </a:lnTo>
                <a:cubicBezTo>
                  <a:pt x="261408" y="170330"/>
                  <a:pt x="247134" y="178163"/>
                  <a:pt x="234514" y="188259"/>
                </a:cubicBezTo>
                <a:cubicBezTo>
                  <a:pt x="224614" y="196179"/>
                  <a:pt x="215539" y="205253"/>
                  <a:pt x="207619" y="215153"/>
                </a:cubicBezTo>
                <a:cubicBezTo>
                  <a:pt x="186465" y="241595"/>
                  <a:pt x="173906" y="262696"/>
                  <a:pt x="167278" y="295835"/>
                </a:cubicBezTo>
                <a:cubicBezTo>
                  <a:pt x="165520" y="304626"/>
                  <a:pt x="167278" y="313765"/>
                  <a:pt x="167278" y="322730"/>
                </a:cubicBezTo>
              </a:path>
            </a:pathLst>
          </a:custGeom>
          <a:noFill/>
          <a:ln w="76200">
            <a:solidFill>
              <a:srgbClr val="385D8A">
                <a:alpha val="5294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Down Arrow 7"/>
          <p:cNvSpPr/>
          <p:nvPr/>
        </p:nvSpPr>
        <p:spPr>
          <a:xfrm flipV="1">
            <a:off x="3090118" y="5247176"/>
            <a:ext cx="1079668" cy="866257"/>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0" name="Straight Arrow Connector 9"/>
          <p:cNvCxnSpPr/>
          <p:nvPr/>
        </p:nvCxnSpPr>
        <p:spPr>
          <a:xfrm>
            <a:off x="1627853" y="1474997"/>
            <a:ext cx="1371803" cy="23177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655081" y="251268"/>
            <a:ext cx="2135353" cy="36068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279576" y="137332"/>
            <a:ext cx="2558943" cy="42455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6741541" y="1676527"/>
            <a:ext cx="3714655" cy="1344706"/>
          </a:xfrm>
          <a:custGeom>
            <a:avLst/>
            <a:gdLst>
              <a:gd name="connsiteX0" fmla="*/ 221067 w 2522487"/>
              <a:gd name="connsiteY0" fmla="*/ 215153 h 1344706"/>
              <a:gd name="connsiteX1" fmla="*/ 221067 w 2522487"/>
              <a:gd name="connsiteY1" fmla="*/ 215153 h 1344706"/>
              <a:gd name="connsiteX2" fmla="*/ 5914 w 2522487"/>
              <a:gd name="connsiteY2" fmla="*/ 806824 h 1344706"/>
              <a:gd name="connsiteX3" fmla="*/ 19361 w 2522487"/>
              <a:gd name="connsiteY3" fmla="*/ 874059 h 1344706"/>
              <a:gd name="connsiteX4" fmla="*/ 73149 w 2522487"/>
              <a:gd name="connsiteY4" fmla="*/ 927847 h 1344706"/>
              <a:gd name="connsiteX5" fmla="*/ 167278 w 2522487"/>
              <a:gd name="connsiteY5" fmla="*/ 995083 h 1344706"/>
              <a:gd name="connsiteX6" fmla="*/ 261408 w 2522487"/>
              <a:gd name="connsiteY6" fmla="*/ 1062318 h 1344706"/>
              <a:gd name="connsiteX7" fmla="*/ 288302 w 2522487"/>
              <a:gd name="connsiteY7" fmla="*/ 1102659 h 1344706"/>
              <a:gd name="connsiteX8" fmla="*/ 328643 w 2522487"/>
              <a:gd name="connsiteY8" fmla="*/ 1129553 h 1344706"/>
              <a:gd name="connsiteX9" fmla="*/ 342090 w 2522487"/>
              <a:gd name="connsiteY9" fmla="*/ 1169894 h 1344706"/>
              <a:gd name="connsiteX10" fmla="*/ 449667 w 2522487"/>
              <a:gd name="connsiteY10" fmla="*/ 1277471 h 1344706"/>
              <a:gd name="connsiteX11" fmla="*/ 490008 w 2522487"/>
              <a:gd name="connsiteY11" fmla="*/ 1290918 h 1344706"/>
              <a:gd name="connsiteX12" fmla="*/ 745502 w 2522487"/>
              <a:gd name="connsiteY12" fmla="*/ 1250577 h 1344706"/>
              <a:gd name="connsiteX13" fmla="*/ 826184 w 2522487"/>
              <a:gd name="connsiteY13" fmla="*/ 1196788 h 1344706"/>
              <a:gd name="connsiteX14" fmla="*/ 866525 w 2522487"/>
              <a:gd name="connsiteY14" fmla="*/ 1183341 h 1344706"/>
              <a:gd name="connsiteX15" fmla="*/ 920314 w 2522487"/>
              <a:gd name="connsiteY15" fmla="*/ 1210235 h 1344706"/>
              <a:gd name="connsiteX16" fmla="*/ 947208 w 2522487"/>
              <a:gd name="connsiteY16" fmla="*/ 1237130 h 1344706"/>
              <a:gd name="connsiteX17" fmla="*/ 1027890 w 2522487"/>
              <a:gd name="connsiteY17" fmla="*/ 1264024 h 1344706"/>
              <a:gd name="connsiteX18" fmla="*/ 1068231 w 2522487"/>
              <a:gd name="connsiteY18" fmla="*/ 1277471 h 1344706"/>
              <a:gd name="connsiteX19" fmla="*/ 1296831 w 2522487"/>
              <a:gd name="connsiteY19" fmla="*/ 1264024 h 1344706"/>
              <a:gd name="connsiteX20" fmla="*/ 1458196 w 2522487"/>
              <a:gd name="connsiteY20" fmla="*/ 1210235 h 1344706"/>
              <a:gd name="connsiteX21" fmla="*/ 1525431 w 2522487"/>
              <a:gd name="connsiteY21" fmla="*/ 1183341 h 1344706"/>
              <a:gd name="connsiteX22" fmla="*/ 1592667 w 2522487"/>
              <a:gd name="connsiteY22" fmla="*/ 1129553 h 1344706"/>
              <a:gd name="connsiteX23" fmla="*/ 1579219 w 2522487"/>
              <a:gd name="connsiteY23" fmla="*/ 1075765 h 1344706"/>
              <a:gd name="connsiteX24" fmla="*/ 1417855 w 2522487"/>
              <a:gd name="connsiteY24" fmla="*/ 1183341 h 1344706"/>
              <a:gd name="connsiteX25" fmla="*/ 1444749 w 2522487"/>
              <a:gd name="connsiteY25" fmla="*/ 1277471 h 1344706"/>
              <a:gd name="connsiteX26" fmla="*/ 1579219 w 2522487"/>
              <a:gd name="connsiteY26" fmla="*/ 1344706 h 1344706"/>
              <a:gd name="connsiteX27" fmla="*/ 1794372 w 2522487"/>
              <a:gd name="connsiteY27" fmla="*/ 1331259 h 1344706"/>
              <a:gd name="connsiteX28" fmla="*/ 1915396 w 2522487"/>
              <a:gd name="connsiteY28" fmla="*/ 1277471 h 1344706"/>
              <a:gd name="connsiteX29" fmla="*/ 1955737 w 2522487"/>
              <a:gd name="connsiteY29" fmla="*/ 1264024 h 1344706"/>
              <a:gd name="connsiteX30" fmla="*/ 2009525 w 2522487"/>
              <a:gd name="connsiteY30" fmla="*/ 1223683 h 1344706"/>
              <a:gd name="connsiteX31" fmla="*/ 2036419 w 2522487"/>
              <a:gd name="connsiteY31" fmla="*/ 1196788 h 1344706"/>
              <a:gd name="connsiteX32" fmla="*/ 2022972 w 2522487"/>
              <a:gd name="connsiteY32" fmla="*/ 1156447 h 1344706"/>
              <a:gd name="connsiteX33" fmla="*/ 2049867 w 2522487"/>
              <a:gd name="connsiteY33" fmla="*/ 1183341 h 1344706"/>
              <a:gd name="connsiteX34" fmla="*/ 2170890 w 2522487"/>
              <a:gd name="connsiteY34" fmla="*/ 1210235 h 1344706"/>
              <a:gd name="connsiteX35" fmla="*/ 2372596 w 2522487"/>
              <a:gd name="connsiteY35" fmla="*/ 1129553 h 1344706"/>
              <a:gd name="connsiteX36" fmla="*/ 2412937 w 2522487"/>
              <a:gd name="connsiteY36" fmla="*/ 1102659 h 1344706"/>
              <a:gd name="connsiteX37" fmla="*/ 2480172 w 2522487"/>
              <a:gd name="connsiteY37" fmla="*/ 1021977 h 1344706"/>
              <a:gd name="connsiteX38" fmla="*/ 2466725 w 2522487"/>
              <a:gd name="connsiteY38" fmla="*/ 954741 h 1344706"/>
              <a:gd name="connsiteX39" fmla="*/ 2520514 w 2522487"/>
              <a:gd name="connsiteY39" fmla="*/ 941294 h 1344706"/>
              <a:gd name="connsiteX40" fmla="*/ 2453278 w 2522487"/>
              <a:gd name="connsiteY40" fmla="*/ 753035 h 1344706"/>
              <a:gd name="connsiteX41" fmla="*/ 2439831 w 2522487"/>
              <a:gd name="connsiteY41" fmla="*/ 712694 h 1344706"/>
              <a:gd name="connsiteX42" fmla="*/ 2305361 w 2522487"/>
              <a:gd name="connsiteY42" fmla="*/ 591671 h 1344706"/>
              <a:gd name="connsiteX43" fmla="*/ 2238125 w 2522487"/>
              <a:gd name="connsiteY43" fmla="*/ 578224 h 1344706"/>
              <a:gd name="connsiteX44" fmla="*/ 2117102 w 2522487"/>
              <a:gd name="connsiteY44" fmla="*/ 564777 h 1344706"/>
              <a:gd name="connsiteX45" fmla="*/ 1807819 w 2522487"/>
              <a:gd name="connsiteY45" fmla="*/ 578224 h 1344706"/>
              <a:gd name="connsiteX46" fmla="*/ 1848161 w 2522487"/>
              <a:gd name="connsiteY46" fmla="*/ 591671 h 1344706"/>
              <a:gd name="connsiteX47" fmla="*/ 1888502 w 2522487"/>
              <a:gd name="connsiteY47" fmla="*/ 578224 h 1344706"/>
              <a:gd name="connsiteX48" fmla="*/ 1915396 w 2522487"/>
              <a:gd name="connsiteY48" fmla="*/ 537883 h 1344706"/>
              <a:gd name="connsiteX49" fmla="*/ 1848161 w 2522487"/>
              <a:gd name="connsiteY49" fmla="*/ 363071 h 1344706"/>
              <a:gd name="connsiteX50" fmla="*/ 1673349 w 2522487"/>
              <a:gd name="connsiteY50" fmla="*/ 215153 h 1344706"/>
              <a:gd name="connsiteX51" fmla="*/ 1592667 w 2522487"/>
              <a:gd name="connsiteY51" fmla="*/ 161365 h 1344706"/>
              <a:gd name="connsiteX52" fmla="*/ 1552325 w 2522487"/>
              <a:gd name="connsiteY52" fmla="*/ 134471 h 1344706"/>
              <a:gd name="connsiteX53" fmla="*/ 1296831 w 2522487"/>
              <a:gd name="connsiteY53" fmla="*/ 201706 h 1344706"/>
              <a:gd name="connsiteX54" fmla="*/ 1175808 w 2522487"/>
              <a:gd name="connsiteY54" fmla="*/ 242047 h 1344706"/>
              <a:gd name="connsiteX55" fmla="*/ 1189255 w 2522487"/>
              <a:gd name="connsiteY55" fmla="*/ 201706 h 1344706"/>
              <a:gd name="connsiteX56" fmla="*/ 1068231 w 2522487"/>
              <a:gd name="connsiteY56" fmla="*/ 161365 h 1344706"/>
              <a:gd name="connsiteX57" fmla="*/ 785843 w 2522487"/>
              <a:gd name="connsiteY57" fmla="*/ 147918 h 1344706"/>
              <a:gd name="connsiteX58" fmla="*/ 732055 w 2522487"/>
              <a:gd name="connsiteY58" fmla="*/ 40341 h 1344706"/>
              <a:gd name="connsiteX59" fmla="*/ 691714 w 2522487"/>
              <a:gd name="connsiteY59" fmla="*/ 26894 h 1344706"/>
              <a:gd name="connsiteX60" fmla="*/ 624478 w 2522487"/>
              <a:gd name="connsiteY60" fmla="*/ 0 h 1344706"/>
              <a:gd name="connsiteX61" fmla="*/ 570690 w 2522487"/>
              <a:gd name="connsiteY61" fmla="*/ 26894 h 1344706"/>
              <a:gd name="connsiteX62" fmla="*/ 490008 w 2522487"/>
              <a:gd name="connsiteY62" fmla="*/ 121024 h 1344706"/>
              <a:gd name="connsiteX63" fmla="*/ 463114 w 2522487"/>
              <a:gd name="connsiteY63" fmla="*/ 188259 h 1344706"/>
              <a:gd name="connsiteX64" fmla="*/ 395878 w 2522487"/>
              <a:gd name="connsiteY64" fmla="*/ 201706 h 1344706"/>
              <a:gd name="connsiteX65" fmla="*/ 315196 w 2522487"/>
              <a:gd name="connsiteY65" fmla="*/ 174812 h 1344706"/>
              <a:gd name="connsiteX66" fmla="*/ 274855 w 2522487"/>
              <a:gd name="connsiteY66" fmla="*/ 161365 h 1344706"/>
              <a:gd name="connsiteX67" fmla="*/ 234514 w 2522487"/>
              <a:gd name="connsiteY67" fmla="*/ 188259 h 1344706"/>
              <a:gd name="connsiteX68" fmla="*/ 207619 w 2522487"/>
              <a:gd name="connsiteY68" fmla="*/ 215153 h 1344706"/>
              <a:gd name="connsiteX69" fmla="*/ 167278 w 2522487"/>
              <a:gd name="connsiteY69" fmla="*/ 295835 h 1344706"/>
              <a:gd name="connsiteX70" fmla="*/ 167278 w 2522487"/>
              <a:gd name="connsiteY70" fmla="*/ 322730 h 134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522487" h="1344706">
                <a:moveTo>
                  <a:pt x="221067" y="215153"/>
                </a:moveTo>
                <a:lnTo>
                  <a:pt x="221067" y="215153"/>
                </a:lnTo>
                <a:cubicBezTo>
                  <a:pt x="149349" y="412377"/>
                  <a:pt x="-35243" y="601041"/>
                  <a:pt x="5914" y="806824"/>
                </a:cubicBezTo>
                <a:cubicBezTo>
                  <a:pt x="10396" y="829236"/>
                  <a:pt x="8261" y="854080"/>
                  <a:pt x="19361" y="874059"/>
                </a:cubicBezTo>
                <a:cubicBezTo>
                  <a:pt x="31675" y="896224"/>
                  <a:pt x="53525" y="911791"/>
                  <a:pt x="73149" y="927847"/>
                </a:cubicBezTo>
                <a:cubicBezTo>
                  <a:pt x="102992" y="952264"/>
                  <a:pt x="137435" y="970666"/>
                  <a:pt x="167278" y="995083"/>
                </a:cubicBezTo>
                <a:cubicBezTo>
                  <a:pt x="255017" y="1066869"/>
                  <a:pt x="183637" y="1036394"/>
                  <a:pt x="261408" y="1062318"/>
                </a:cubicBezTo>
                <a:cubicBezTo>
                  <a:pt x="270373" y="1075765"/>
                  <a:pt x="276874" y="1091231"/>
                  <a:pt x="288302" y="1102659"/>
                </a:cubicBezTo>
                <a:cubicBezTo>
                  <a:pt x="299730" y="1114087"/>
                  <a:pt x="318547" y="1116933"/>
                  <a:pt x="328643" y="1129553"/>
                </a:cubicBezTo>
                <a:cubicBezTo>
                  <a:pt x="337498" y="1140621"/>
                  <a:pt x="334578" y="1157874"/>
                  <a:pt x="342090" y="1169894"/>
                </a:cubicBezTo>
                <a:cubicBezTo>
                  <a:pt x="369750" y="1214150"/>
                  <a:pt x="404252" y="1251520"/>
                  <a:pt x="449667" y="1277471"/>
                </a:cubicBezTo>
                <a:cubicBezTo>
                  <a:pt x="461974" y="1284503"/>
                  <a:pt x="476561" y="1286436"/>
                  <a:pt x="490008" y="1290918"/>
                </a:cubicBezTo>
                <a:cubicBezTo>
                  <a:pt x="575173" y="1277471"/>
                  <a:pt x="661250" y="1268893"/>
                  <a:pt x="745502" y="1250577"/>
                </a:cubicBezTo>
                <a:cubicBezTo>
                  <a:pt x="830412" y="1232118"/>
                  <a:pt x="772605" y="1228936"/>
                  <a:pt x="826184" y="1196788"/>
                </a:cubicBezTo>
                <a:cubicBezTo>
                  <a:pt x="838338" y="1189495"/>
                  <a:pt x="853078" y="1187823"/>
                  <a:pt x="866525" y="1183341"/>
                </a:cubicBezTo>
                <a:cubicBezTo>
                  <a:pt x="884455" y="1192306"/>
                  <a:pt x="903635" y="1199115"/>
                  <a:pt x="920314" y="1210235"/>
                </a:cubicBezTo>
                <a:cubicBezTo>
                  <a:pt x="930863" y="1217268"/>
                  <a:pt x="935868" y="1231460"/>
                  <a:pt x="947208" y="1237130"/>
                </a:cubicBezTo>
                <a:cubicBezTo>
                  <a:pt x="972564" y="1249808"/>
                  <a:pt x="1000996" y="1255059"/>
                  <a:pt x="1027890" y="1264024"/>
                </a:cubicBezTo>
                <a:lnTo>
                  <a:pt x="1068231" y="1277471"/>
                </a:lnTo>
                <a:cubicBezTo>
                  <a:pt x="1144431" y="1272989"/>
                  <a:pt x="1221043" y="1273119"/>
                  <a:pt x="1296831" y="1264024"/>
                </a:cubicBezTo>
                <a:cubicBezTo>
                  <a:pt x="1400386" y="1251597"/>
                  <a:pt x="1384076" y="1243178"/>
                  <a:pt x="1458196" y="1210235"/>
                </a:cubicBezTo>
                <a:cubicBezTo>
                  <a:pt x="1480254" y="1200431"/>
                  <a:pt x="1504733" y="1195760"/>
                  <a:pt x="1525431" y="1183341"/>
                </a:cubicBezTo>
                <a:cubicBezTo>
                  <a:pt x="1550042" y="1168574"/>
                  <a:pt x="1570255" y="1147482"/>
                  <a:pt x="1592667" y="1129553"/>
                </a:cubicBezTo>
                <a:cubicBezTo>
                  <a:pt x="1588184" y="1111624"/>
                  <a:pt x="1597624" y="1074092"/>
                  <a:pt x="1579219" y="1075765"/>
                </a:cubicBezTo>
                <a:cubicBezTo>
                  <a:pt x="1473530" y="1085373"/>
                  <a:pt x="1458604" y="1122218"/>
                  <a:pt x="1417855" y="1183341"/>
                </a:cubicBezTo>
                <a:cubicBezTo>
                  <a:pt x="1426820" y="1214718"/>
                  <a:pt x="1424085" y="1252215"/>
                  <a:pt x="1444749" y="1277471"/>
                </a:cubicBezTo>
                <a:cubicBezTo>
                  <a:pt x="1473258" y="1312316"/>
                  <a:pt x="1535160" y="1330020"/>
                  <a:pt x="1579219" y="1344706"/>
                </a:cubicBezTo>
                <a:cubicBezTo>
                  <a:pt x="1650937" y="1340224"/>
                  <a:pt x="1723910" y="1345351"/>
                  <a:pt x="1794372" y="1331259"/>
                </a:cubicBezTo>
                <a:cubicBezTo>
                  <a:pt x="1837661" y="1322601"/>
                  <a:pt x="1874646" y="1294450"/>
                  <a:pt x="1915396" y="1277471"/>
                </a:cubicBezTo>
                <a:cubicBezTo>
                  <a:pt x="1928480" y="1272019"/>
                  <a:pt x="1942290" y="1268506"/>
                  <a:pt x="1955737" y="1264024"/>
                </a:cubicBezTo>
                <a:cubicBezTo>
                  <a:pt x="1973666" y="1250577"/>
                  <a:pt x="1992308" y="1238031"/>
                  <a:pt x="2009525" y="1223683"/>
                </a:cubicBezTo>
                <a:cubicBezTo>
                  <a:pt x="2019265" y="1215567"/>
                  <a:pt x="2033933" y="1209220"/>
                  <a:pt x="2036419" y="1196788"/>
                </a:cubicBezTo>
                <a:cubicBezTo>
                  <a:pt x="2039199" y="1182889"/>
                  <a:pt x="2012949" y="1166469"/>
                  <a:pt x="2022972" y="1156447"/>
                </a:cubicBezTo>
                <a:cubicBezTo>
                  <a:pt x="2031937" y="1147482"/>
                  <a:pt x="2038995" y="1176818"/>
                  <a:pt x="2049867" y="1183341"/>
                </a:cubicBezTo>
                <a:cubicBezTo>
                  <a:pt x="2075332" y="1198620"/>
                  <a:pt x="2154596" y="1207519"/>
                  <a:pt x="2170890" y="1210235"/>
                </a:cubicBezTo>
                <a:cubicBezTo>
                  <a:pt x="2250598" y="1183666"/>
                  <a:pt x="2263567" y="1180433"/>
                  <a:pt x="2372596" y="1129553"/>
                </a:cubicBezTo>
                <a:cubicBezTo>
                  <a:pt x="2387241" y="1122719"/>
                  <a:pt x="2400522" y="1113005"/>
                  <a:pt x="2412937" y="1102659"/>
                </a:cubicBezTo>
                <a:cubicBezTo>
                  <a:pt x="2451764" y="1070304"/>
                  <a:pt x="2453728" y="1061643"/>
                  <a:pt x="2480172" y="1021977"/>
                </a:cubicBezTo>
                <a:cubicBezTo>
                  <a:pt x="2475690" y="999565"/>
                  <a:pt x="2456503" y="975184"/>
                  <a:pt x="2466725" y="954741"/>
                </a:cubicBezTo>
                <a:cubicBezTo>
                  <a:pt x="2474990" y="938211"/>
                  <a:pt x="2518979" y="959712"/>
                  <a:pt x="2520514" y="941294"/>
                </a:cubicBezTo>
                <a:cubicBezTo>
                  <a:pt x="2532061" y="802727"/>
                  <a:pt x="2490766" y="828013"/>
                  <a:pt x="2453278" y="753035"/>
                </a:cubicBezTo>
                <a:cubicBezTo>
                  <a:pt x="2446939" y="740357"/>
                  <a:pt x="2449409" y="723143"/>
                  <a:pt x="2439831" y="712694"/>
                </a:cubicBezTo>
                <a:cubicBezTo>
                  <a:pt x="2399082" y="668241"/>
                  <a:pt x="2355537" y="625121"/>
                  <a:pt x="2305361" y="591671"/>
                </a:cubicBezTo>
                <a:cubicBezTo>
                  <a:pt x="2286344" y="578993"/>
                  <a:pt x="2260751" y="581456"/>
                  <a:pt x="2238125" y="578224"/>
                </a:cubicBezTo>
                <a:cubicBezTo>
                  <a:pt x="2197944" y="572484"/>
                  <a:pt x="2157443" y="569259"/>
                  <a:pt x="2117102" y="564777"/>
                </a:cubicBezTo>
                <a:cubicBezTo>
                  <a:pt x="2014008" y="569259"/>
                  <a:pt x="1910499" y="567956"/>
                  <a:pt x="1807819" y="578224"/>
                </a:cubicBezTo>
                <a:cubicBezTo>
                  <a:pt x="1793715" y="579634"/>
                  <a:pt x="1833986" y="591671"/>
                  <a:pt x="1848161" y="591671"/>
                </a:cubicBezTo>
                <a:cubicBezTo>
                  <a:pt x="1862335" y="591671"/>
                  <a:pt x="1875055" y="582706"/>
                  <a:pt x="1888502" y="578224"/>
                </a:cubicBezTo>
                <a:cubicBezTo>
                  <a:pt x="1897467" y="564777"/>
                  <a:pt x="1913933" y="553978"/>
                  <a:pt x="1915396" y="537883"/>
                </a:cubicBezTo>
                <a:cubicBezTo>
                  <a:pt x="1923849" y="444898"/>
                  <a:pt x="1904304" y="424318"/>
                  <a:pt x="1848161" y="363071"/>
                </a:cubicBezTo>
                <a:cubicBezTo>
                  <a:pt x="1756244" y="262798"/>
                  <a:pt x="1772692" y="281381"/>
                  <a:pt x="1673349" y="215153"/>
                </a:cubicBezTo>
                <a:lnTo>
                  <a:pt x="1592667" y="161365"/>
                </a:lnTo>
                <a:lnTo>
                  <a:pt x="1552325" y="134471"/>
                </a:lnTo>
                <a:cubicBezTo>
                  <a:pt x="1467160" y="156883"/>
                  <a:pt x="1381507" y="177513"/>
                  <a:pt x="1296831" y="201706"/>
                </a:cubicBezTo>
                <a:cubicBezTo>
                  <a:pt x="1255944" y="213388"/>
                  <a:pt x="1175808" y="242047"/>
                  <a:pt x="1175808" y="242047"/>
                </a:cubicBezTo>
                <a:cubicBezTo>
                  <a:pt x="1180290" y="228600"/>
                  <a:pt x="1194519" y="214867"/>
                  <a:pt x="1189255" y="201706"/>
                </a:cubicBezTo>
                <a:cubicBezTo>
                  <a:pt x="1176045" y="168681"/>
                  <a:pt x="1080810" y="162297"/>
                  <a:pt x="1068231" y="161365"/>
                </a:cubicBezTo>
                <a:cubicBezTo>
                  <a:pt x="974252" y="154404"/>
                  <a:pt x="879972" y="152400"/>
                  <a:pt x="785843" y="147918"/>
                </a:cubicBezTo>
                <a:cubicBezTo>
                  <a:pt x="767914" y="112059"/>
                  <a:pt x="756669" y="71987"/>
                  <a:pt x="732055" y="40341"/>
                </a:cubicBezTo>
                <a:cubicBezTo>
                  <a:pt x="723353" y="29152"/>
                  <a:pt x="704986" y="31871"/>
                  <a:pt x="691714" y="26894"/>
                </a:cubicBezTo>
                <a:cubicBezTo>
                  <a:pt x="669112" y="18419"/>
                  <a:pt x="646890" y="8965"/>
                  <a:pt x="624478" y="0"/>
                </a:cubicBezTo>
                <a:cubicBezTo>
                  <a:pt x="606549" y="8965"/>
                  <a:pt x="587002" y="15243"/>
                  <a:pt x="570690" y="26894"/>
                </a:cubicBezTo>
                <a:cubicBezTo>
                  <a:pt x="540434" y="48506"/>
                  <a:pt x="511197" y="92771"/>
                  <a:pt x="490008" y="121024"/>
                </a:cubicBezTo>
                <a:cubicBezTo>
                  <a:pt x="516049" y="303309"/>
                  <a:pt x="524571" y="195941"/>
                  <a:pt x="463114" y="188259"/>
                </a:cubicBezTo>
                <a:cubicBezTo>
                  <a:pt x="440435" y="185424"/>
                  <a:pt x="418290" y="197224"/>
                  <a:pt x="395878" y="201706"/>
                </a:cubicBezTo>
                <a:lnTo>
                  <a:pt x="315196" y="174812"/>
                </a:lnTo>
                <a:lnTo>
                  <a:pt x="274855" y="161365"/>
                </a:lnTo>
                <a:cubicBezTo>
                  <a:pt x="261408" y="170330"/>
                  <a:pt x="247134" y="178163"/>
                  <a:pt x="234514" y="188259"/>
                </a:cubicBezTo>
                <a:cubicBezTo>
                  <a:pt x="224614" y="196179"/>
                  <a:pt x="215539" y="205253"/>
                  <a:pt x="207619" y="215153"/>
                </a:cubicBezTo>
                <a:cubicBezTo>
                  <a:pt x="186465" y="241595"/>
                  <a:pt x="173906" y="262696"/>
                  <a:pt x="167278" y="295835"/>
                </a:cubicBezTo>
                <a:cubicBezTo>
                  <a:pt x="165520" y="304626"/>
                  <a:pt x="167278" y="313765"/>
                  <a:pt x="167278" y="32273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3" name="Straight Arrow Connector 12"/>
          <p:cNvCxnSpPr>
            <a:endCxn id="11" idx="69"/>
          </p:cNvCxnSpPr>
          <p:nvPr/>
        </p:nvCxnSpPr>
        <p:spPr>
          <a:xfrm>
            <a:off x="5805436" y="584684"/>
            <a:ext cx="1182441" cy="13876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734007" y="584684"/>
            <a:ext cx="1083585" cy="13642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562099" y="584684"/>
            <a:ext cx="1076051" cy="14170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69"/>
          </p:cNvCxnSpPr>
          <p:nvPr/>
        </p:nvCxnSpPr>
        <p:spPr>
          <a:xfrm flipV="1">
            <a:off x="6987877" y="542293"/>
            <a:ext cx="1044185" cy="14300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808435" y="523064"/>
            <a:ext cx="1125939" cy="14308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53"/>
          </p:cNvCxnSpPr>
          <p:nvPr/>
        </p:nvCxnSpPr>
        <p:spPr>
          <a:xfrm flipV="1">
            <a:off x="8651275" y="611511"/>
            <a:ext cx="1040937" cy="12667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855247" y="1959039"/>
            <a:ext cx="2152707" cy="369332"/>
          </a:xfrm>
          <a:prstGeom prst="rect">
            <a:avLst/>
          </a:prstGeom>
          <a:noFill/>
        </p:spPr>
        <p:txBody>
          <a:bodyPr wrap="square" rtlCol="0">
            <a:spAutoFit/>
          </a:bodyPr>
          <a:lstStyle/>
          <a:p>
            <a:r>
              <a:rPr lang="en-AU" dirty="0"/>
              <a:t>tropopause</a:t>
            </a:r>
          </a:p>
        </p:txBody>
      </p:sp>
      <p:cxnSp>
        <p:nvCxnSpPr>
          <p:cNvPr id="9" name="Straight Arrow Connector 8"/>
          <p:cNvCxnSpPr>
            <a:stCxn id="11" idx="16"/>
          </p:cNvCxnSpPr>
          <p:nvPr/>
        </p:nvCxnSpPr>
        <p:spPr>
          <a:xfrm>
            <a:off x="8136415" y="2913657"/>
            <a:ext cx="767898" cy="3199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553538" y="2956611"/>
            <a:ext cx="718023" cy="3159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1" idx="20"/>
          </p:cNvCxnSpPr>
          <p:nvPr/>
        </p:nvCxnSpPr>
        <p:spPr>
          <a:xfrm>
            <a:off x="8888904" y="2886762"/>
            <a:ext cx="831073" cy="32566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847529" y="6157918"/>
            <a:ext cx="4592263" cy="338554"/>
          </a:xfrm>
          <a:prstGeom prst="rect">
            <a:avLst/>
          </a:prstGeom>
          <a:noFill/>
        </p:spPr>
        <p:txBody>
          <a:bodyPr wrap="square" rtlCol="0">
            <a:spAutoFit/>
          </a:bodyPr>
          <a:lstStyle/>
          <a:p>
            <a:r>
              <a:rPr lang="en-AU" sz="1600" b="1" dirty="0"/>
              <a:t>Non-rotating updrafts lead to global warming.</a:t>
            </a:r>
          </a:p>
        </p:txBody>
      </p:sp>
      <p:sp>
        <p:nvSpPr>
          <p:cNvPr id="25" name="TextBox 24"/>
          <p:cNvSpPr txBox="1"/>
          <p:nvPr/>
        </p:nvSpPr>
        <p:spPr>
          <a:xfrm>
            <a:off x="6312024" y="6165303"/>
            <a:ext cx="4248472" cy="338554"/>
          </a:xfrm>
          <a:prstGeom prst="rect">
            <a:avLst/>
          </a:prstGeom>
          <a:noFill/>
        </p:spPr>
        <p:txBody>
          <a:bodyPr wrap="square" rtlCol="0">
            <a:spAutoFit/>
          </a:bodyPr>
          <a:lstStyle/>
          <a:p>
            <a:r>
              <a:rPr lang="en-AU" sz="1600" b="1" dirty="0">
                <a:solidFill>
                  <a:srgbClr val="FF0000"/>
                </a:solidFill>
              </a:rPr>
              <a:t>Rotating updrafts reduce global warming. </a:t>
            </a:r>
          </a:p>
        </p:txBody>
      </p:sp>
      <p:sp>
        <p:nvSpPr>
          <p:cNvPr id="26" name="TextBox 25"/>
          <p:cNvSpPr txBox="1"/>
          <p:nvPr/>
        </p:nvSpPr>
        <p:spPr>
          <a:xfrm>
            <a:off x="2351585" y="107053"/>
            <a:ext cx="7368391" cy="584775"/>
          </a:xfrm>
          <a:prstGeom prst="rect">
            <a:avLst/>
          </a:prstGeom>
          <a:noFill/>
        </p:spPr>
        <p:txBody>
          <a:bodyPr wrap="square" rtlCol="0">
            <a:spAutoFit/>
          </a:bodyPr>
          <a:lstStyle/>
          <a:p>
            <a:pPr algn="ctr"/>
            <a:r>
              <a:rPr lang="en-AU" sz="3200" b="1" dirty="0"/>
              <a:t>What this means</a:t>
            </a:r>
          </a:p>
        </p:txBody>
      </p:sp>
      <p:sp>
        <p:nvSpPr>
          <p:cNvPr id="27" name="TextBox 26"/>
          <p:cNvSpPr txBox="1"/>
          <p:nvPr/>
        </p:nvSpPr>
        <p:spPr>
          <a:xfrm>
            <a:off x="4727848" y="5733256"/>
            <a:ext cx="1077588" cy="369332"/>
          </a:xfrm>
          <a:prstGeom prst="rect">
            <a:avLst/>
          </a:prstGeom>
          <a:noFill/>
        </p:spPr>
        <p:txBody>
          <a:bodyPr wrap="square" rtlCol="0">
            <a:spAutoFit/>
          </a:bodyPr>
          <a:lstStyle/>
          <a:p>
            <a:r>
              <a:rPr lang="en-AU" dirty="0" smtClean="0"/>
              <a:t>Earth</a:t>
            </a:r>
            <a:endParaRPr lang="en-AU" dirty="0"/>
          </a:p>
        </p:txBody>
      </p:sp>
      <p:sp>
        <p:nvSpPr>
          <p:cNvPr id="5" name="TextBox 4"/>
          <p:cNvSpPr txBox="1"/>
          <p:nvPr/>
        </p:nvSpPr>
        <p:spPr>
          <a:xfrm>
            <a:off x="1631504" y="5301208"/>
            <a:ext cx="1458614" cy="369332"/>
          </a:xfrm>
          <a:prstGeom prst="rect">
            <a:avLst/>
          </a:prstGeom>
          <a:noFill/>
        </p:spPr>
        <p:txBody>
          <a:bodyPr wrap="square" rtlCol="0">
            <a:spAutoFit/>
          </a:bodyPr>
          <a:lstStyle/>
          <a:p>
            <a:r>
              <a:rPr lang="en-AU" dirty="0"/>
              <a:t>convection</a:t>
            </a:r>
          </a:p>
        </p:txBody>
      </p:sp>
      <p:sp>
        <p:nvSpPr>
          <p:cNvPr id="28" name="TextBox 27"/>
          <p:cNvSpPr txBox="1"/>
          <p:nvPr/>
        </p:nvSpPr>
        <p:spPr>
          <a:xfrm>
            <a:off x="1775520" y="1824471"/>
            <a:ext cx="1112810" cy="369332"/>
          </a:xfrm>
          <a:prstGeom prst="rect">
            <a:avLst/>
          </a:prstGeom>
          <a:noFill/>
        </p:spPr>
        <p:txBody>
          <a:bodyPr wrap="square" rtlCol="0">
            <a:spAutoFit/>
          </a:bodyPr>
          <a:lstStyle/>
          <a:p>
            <a:r>
              <a:rPr lang="en-AU" dirty="0"/>
              <a:t>-70</a:t>
            </a:r>
            <a:r>
              <a:rPr lang="en-AU" baseline="30000" dirty="0"/>
              <a:t>o</a:t>
            </a:r>
            <a:r>
              <a:rPr lang="en-AU" dirty="0"/>
              <a:t>C</a:t>
            </a:r>
          </a:p>
        </p:txBody>
      </p:sp>
      <p:sp>
        <p:nvSpPr>
          <p:cNvPr id="31" name="TextBox 30"/>
          <p:cNvSpPr txBox="1"/>
          <p:nvPr/>
        </p:nvSpPr>
        <p:spPr>
          <a:xfrm>
            <a:off x="7979112" y="1312933"/>
            <a:ext cx="2504312" cy="369332"/>
          </a:xfrm>
          <a:prstGeom prst="rect">
            <a:avLst/>
          </a:prstGeom>
          <a:noFill/>
        </p:spPr>
        <p:txBody>
          <a:bodyPr wrap="square" rtlCol="0">
            <a:spAutoFit/>
          </a:bodyPr>
          <a:lstStyle/>
          <a:p>
            <a:r>
              <a:rPr lang="en-AU" dirty="0"/>
              <a:t>reflection to Space</a:t>
            </a:r>
          </a:p>
        </p:txBody>
      </p:sp>
      <p:sp>
        <p:nvSpPr>
          <p:cNvPr id="32" name="TextBox 31"/>
          <p:cNvSpPr txBox="1"/>
          <p:nvPr/>
        </p:nvSpPr>
        <p:spPr>
          <a:xfrm>
            <a:off x="8786329" y="3867354"/>
            <a:ext cx="1458614" cy="369332"/>
          </a:xfrm>
          <a:prstGeom prst="rect">
            <a:avLst/>
          </a:prstGeom>
          <a:noFill/>
        </p:spPr>
        <p:txBody>
          <a:bodyPr wrap="square" rtlCol="0">
            <a:spAutoFit/>
          </a:bodyPr>
          <a:lstStyle/>
          <a:p>
            <a:r>
              <a:rPr lang="en-AU" dirty="0"/>
              <a:t>precipitation</a:t>
            </a:r>
          </a:p>
        </p:txBody>
      </p:sp>
      <p:sp>
        <p:nvSpPr>
          <p:cNvPr id="33" name="Freeform 32"/>
          <p:cNvSpPr/>
          <p:nvPr/>
        </p:nvSpPr>
        <p:spPr>
          <a:xfrm>
            <a:off x="2434025" y="3827914"/>
            <a:ext cx="2522487" cy="1344706"/>
          </a:xfrm>
          <a:custGeom>
            <a:avLst/>
            <a:gdLst>
              <a:gd name="connsiteX0" fmla="*/ 221067 w 2522487"/>
              <a:gd name="connsiteY0" fmla="*/ 215153 h 1344706"/>
              <a:gd name="connsiteX1" fmla="*/ 221067 w 2522487"/>
              <a:gd name="connsiteY1" fmla="*/ 215153 h 1344706"/>
              <a:gd name="connsiteX2" fmla="*/ 5914 w 2522487"/>
              <a:gd name="connsiteY2" fmla="*/ 806824 h 1344706"/>
              <a:gd name="connsiteX3" fmla="*/ 19361 w 2522487"/>
              <a:gd name="connsiteY3" fmla="*/ 874059 h 1344706"/>
              <a:gd name="connsiteX4" fmla="*/ 73149 w 2522487"/>
              <a:gd name="connsiteY4" fmla="*/ 927847 h 1344706"/>
              <a:gd name="connsiteX5" fmla="*/ 167278 w 2522487"/>
              <a:gd name="connsiteY5" fmla="*/ 995083 h 1344706"/>
              <a:gd name="connsiteX6" fmla="*/ 261408 w 2522487"/>
              <a:gd name="connsiteY6" fmla="*/ 1062318 h 1344706"/>
              <a:gd name="connsiteX7" fmla="*/ 288302 w 2522487"/>
              <a:gd name="connsiteY7" fmla="*/ 1102659 h 1344706"/>
              <a:gd name="connsiteX8" fmla="*/ 328643 w 2522487"/>
              <a:gd name="connsiteY8" fmla="*/ 1129553 h 1344706"/>
              <a:gd name="connsiteX9" fmla="*/ 342090 w 2522487"/>
              <a:gd name="connsiteY9" fmla="*/ 1169894 h 1344706"/>
              <a:gd name="connsiteX10" fmla="*/ 449667 w 2522487"/>
              <a:gd name="connsiteY10" fmla="*/ 1277471 h 1344706"/>
              <a:gd name="connsiteX11" fmla="*/ 490008 w 2522487"/>
              <a:gd name="connsiteY11" fmla="*/ 1290918 h 1344706"/>
              <a:gd name="connsiteX12" fmla="*/ 745502 w 2522487"/>
              <a:gd name="connsiteY12" fmla="*/ 1250577 h 1344706"/>
              <a:gd name="connsiteX13" fmla="*/ 826184 w 2522487"/>
              <a:gd name="connsiteY13" fmla="*/ 1196788 h 1344706"/>
              <a:gd name="connsiteX14" fmla="*/ 866525 w 2522487"/>
              <a:gd name="connsiteY14" fmla="*/ 1183341 h 1344706"/>
              <a:gd name="connsiteX15" fmla="*/ 920314 w 2522487"/>
              <a:gd name="connsiteY15" fmla="*/ 1210235 h 1344706"/>
              <a:gd name="connsiteX16" fmla="*/ 947208 w 2522487"/>
              <a:gd name="connsiteY16" fmla="*/ 1237130 h 1344706"/>
              <a:gd name="connsiteX17" fmla="*/ 1027890 w 2522487"/>
              <a:gd name="connsiteY17" fmla="*/ 1264024 h 1344706"/>
              <a:gd name="connsiteX18" fmla="*/ 1068231 w 2522487"/>
              <a:gd name="connsiteY18" fmla="*/ 1277471 h 1344706"/>
              <a:gd name="connsiteX19" fmla="*/ 1296831 w 2522487"/>
              <a:gd name="connsiteY19" fmla="*/ 1264024 h 1344706"/>
              <a:gd name="connsiteX20" fmla="*/ 1458196 w 2522487"/>
              <a:gd name="connsiteY20" fmla="*/ 1210235 h 1344706"/>
              <a:gd name="connsiteX21" fmla="*/ 1525431 w 2522487"/>
              <a:gd name="connsiteY21" fmla="*/ 1183341 h 1344706"/>
              <a:gd name="connsiteX22" fmla="*/ 1592667 w 2522487"/>
              <a:gd name="connsiteY22" fmla="*/ 1129553 h 1344706"/>
              <a:gd name="connsiteX23" fmla="*/ 1579219 w 2522487"/>
              <a:gd name="connsiteY23" fmla="*/ 1075765 h 1344706"/>
              <a:gd name="connsiteX24" fmla="*/ 1417855 w 2522487"/>
              <a:gd name="connsiteY24" fmla="*/ 1183341 h 1344706"/>
              <a:gd name="connsiteX25" fmla="*/ 1444749 w 2522487"/>
              <a:gd name="connsiteY25" fmla="*/ 1277471 h 1344706"/>
              <a:gd name="connsiteX26" fmla="*/ 1579219 w 2522487"/>
              <a:gd name="connsiteY26" fmla="*/ 1344706 h 1344706"/>
              <a:gd name="connsiteX27" fmla="*/ 1794372 w 2522487"/>
              <a:gd name="connsiteY27" fmla="*/ 1331259 h 1344706"/>
              <a:gd name="connsiteX28" fmla="*/ 1915396 w 2522487"/>
              <a:gd name="connsiteY28" fmla="*/ 1277471 h 1344706"/>
              <a:gd name="connsiteX29" fmla="*/ 1955737 w 2522487"/>
              <a:gd name="connsiteY29" fmla="*/ 1264024 h 1344706"/>
              <a:gd name="connsiteX30" fmla="*/ 2009525 w 2522487"/>
              <a:gd name="connsiteY30" fmla="*/ 1223683 h 1344706"/>
              <a:gd name="connsiteX31" fmla="*/ 2036419 w 2522487"/>
              <a:gd name="connsiteY31" fmla="*/ 1196788 h 1344706"/>
              <a:gd name="connsiteX32" fmla="*/ 2022972 w 2522487"/>
              <a:gd name="connsiteY32" fmla="*/ 1156447 h 1344706"/>
              <a:gd name="connsiteX33" fmla="*/ 2049867 w 2522487"/>
              <a:gd name="connsiteY33" fmla="*/ 1183341 h 1344706"/>
              <a:gd name="connsiteX34" fmla="*/ 2170890 w 2522487"/>
              <a:gd name="connsiteY34" fmla="*/ 1210235 h 1344706"/>
              <a:gd name="connsiteX35" fmla="*/ 2372596 w 2522487"/>
              <a:gd name="connsiteY35" fmla="*/ 1129553 h 1344706"/>
              <a:gd name="connsiteX36" fmla="*/ 2412937 w 2522487"/>
              <a:gd name="connsiteY36" fmla="*/ 1102659 h 1344706"/>
              <a:gd name="connsiteX37" fmla="*/ 2480172 w 2522487"/>
              <a:gd name="connsiteY37" fmla="*/ 1021977 h 1344706"/>
              <a:gd name="connsiteX38" fmla="*/ 2466725 w 2522487"/>
              <a:gd name="connsiteY38" fmla="*/ 954741 h 1344706"/>
              <a:gd name="connsiteX39" fmla="*/ 2520514 w 2522487"/>
              <a:gd name="connsiteY39" fmla="*/ 941294 h 1344706"/>
              <a:gd name="connsiteX40" fmla="*/ 2453278 w 2522487"/>
              <a:gd name="connsiteY40" fmla="*/ 753035 h 1344706"/>
              <a:gd name="connsiteX41" fmla="*/ 2439831 w 2522487"/>
              <a:gd name="connsiteY41" fmla="*/ 712694 h 1344706"/>
              <a:gd name="connsiteX42" fmla="*/ 2305361 w 2522487"/>
              <a:gd name="connsiteY42" fmla="*/ 591671 h 1344706"/>
              <a:gd name="connsiteX43" fmla="*/ 2238125 w 2522487"/>
              <a:gd name="connsiteY43" fmla="*/ 578224 h 1344706"/>
              <a:gd name="connsiteX44" fmla="*/ 2117102 w 2522487"/>
              <a:gd name="connsiteY44" fmla="*/ 564777 h 1344706"/>
              <a:gd name="connsiteX45" fmla="*/ 1807819 w 2522487"/>
              <a:gd name="connsiteY45" fmla="*/ 578224 h 1344706"/>
              <a:gd name="connsiteX46" fmla="*/ 1848161 w 2522487"/>
              <a:gd name="connsiteY46" fmla="*/ 591671 h 1344706"/>
              <a:gd name="connsiteX47" fmla="*/ 1888502 w 2522487"/>
              <a:gd name="connsiteY47" fmla="*/ 578224 h 1344706"/>
              <a:gd name="connsiteX48" fmla="*/ 1915396 w 2522487"/>
              <a:gd name="connsiteY48" fmla="*/ 537883 h 1344706"/>
              <a:gd name="connsiteX49" fmla="*/ 1848161 w 2522487"/>
              <a:gd name="connsiteY49" fmla="*/ 363071 h 1344706"/>
              <a:gd name="connsiteX50" fmla="*/ 1673349 w 2522487"/>
              <a:gd name="connsiteY50" fmla="*/ 215153 h 1344706"/>
              <a:gd name="connsiteX51" fmla="*/ 1592667 w 2522487"/>
              <a:gd name="connsiteY51" fmla="*/ 161365 h 1344706"/>
              <a:gd name="connsiteX52" fmla="*/ 1552325 w 2522487"/>
              <a:gd name="connsiteY52" fmla="*/ 134471 h 1344706"/>
              <a:gd name="connsiteX53" fmla="*/ 1296831 w 2522487"/>
              <a:gd name="connsiteY53" fmla="*/ 201706 h 1344706"/>
              <a:gd name="connsiteX54" fmla="*/ 1175808 w 2522487"/>
              <a:gd name="connsiteY54" fmla="*/ 242047 h 1344706"/>
              <a:gd name="connsiteX55" fmla="*/ 1189255 w 2522487"/>
              <a:gd name="connsiteY55" fmla="*/ 201706 h 1344706"/>
              <a:gd name="connsiteX56" fmla="*/ 1068231 w 2522487"/>
              <a:gd name="connsiteY56" fmla="*/ 161365 h 1344706"/>
              <a:gd name="connsiteX57" fmla="*/ 785843 w 2522487"/>
              <a:gd name="connsiteY57" fmla="*/ 147918 h 1344706"/>
              <a:gd name="connsiteX58" fmla="*/ 732055 w 2522487"/>
              <a:gd name="connsiteY58" fmla="*/ 40341 h 1344706"/>
              <a:gd name="connsiteX59" fmla="*/ 691714 w 2522487"/>
              <a:gd name="connsiteY59" fmla="*/ 26894 h 1344706"/>
              <a:gd name="connsiteX60" fmla="*/ 624478 w 2522487"/>
              <a:gd name="connsiteY60" fmla="*/ 0 h 1344706"/>
              <a:gd name="connsiteX61" fmla="*/ 570690 w 2522487"/>
              <a:gd name="connsiteY61" fmla="*/ 26894 h 1344706"/>
              <a:gd name="connsiteX62" fmla="*/ 490008 w 2522487"/>
              <a:gd name="connsiteY62" fmla="*/ 121024 h 1344706"/>
              <a:gd name="connsiteX63" fmla="*/ 463114 w 2522487"/>
              <a:gd name="connsiteY63" fmla="*/ 188259 h 1344706"/>
              <a:gd name="connsiteX64" fmla="*/ 395878 w 2522487"/>
              <a:gd name="connsiteY64" fmla="*/ 201706 h 1344706"/>
              <a:gd name="connsiteX65" fmla="*/ 315196 w 2522487"/>
              <a:gd name="connsiteY65" fmla="*/ 174812 h 1344706"/>
              <a:gd name="connsiteX66" fmla="*/ 274855 w 2522487"/>
              <a:gd name="connsiteY66" fmla="*/ 161365 h 1344706"/>
              <a:gd name="connsiteX67" fmla="*/ 234514 w 2522487"/>
              <a:gd name="connsiteY67" fmla="*/ 188259 h 1344706"/>
              <a:gd name="connsiteX68" fmla="*/ 207619 w 2522487"/>
              <a:gd name="connsiteY68" fmla="*/ 215153 h 1344706"/>
              <a:gd name="connsiteX69" fmla="*/ 167278 w 2522487"/>
              <a:gd name="connsiteY69" fmla="*/ 295835 h 1344706"/>
              <a:gd name="connsiteX70" fmla="*/ 167278 w 2522487"/>
              <a:gd name="connsiteY70" fmla="*/ 322730 h 1344706"/>
              <a:gd name="connsiteX0" fmla="*/ 221067 w 2522487"/>
              <a:gd name="connsiteY0" fmla="*/ 215153 h 1344706"/>
              <a:gd name="connsiteX1" fmla="*/ 221067 w 2522487"/>
              <a:gd name="connsiteY1" fmla="*/ 215153 h 1344706"/>
              <a:gd name="connsiteX2" fmla="*/ 5914 w 2522487"/>
              <a:gd name="connsiteY2" fmla="*/ 806824 h 1344706"/>
              <a:gd name="connsiteX3" fmla="*/ 19361 w 2522487"/>
              <a:gd name="connsiteY3" fmla="*/ 874059 h 1344706"/>
              <a:gd name="connsiteX4" fmla="*/ 73149 w 2522487"/>
              <a:gd name="connsiteY4" fmla="*/ 927847 h 1344706"/>
              <a:gd name="connsiteX5" fmla="*/ 167278 w 2522487"/>
              <a:gd name="connsiteY5" fmla="*/ 995083 h 1344706"/>
              <a:gd name="connsiteX6" fmla="*/ 261408 w 2522487"/>
              <a:gd name="connsiteY6" fmla="*/ 1062318 h 1344706"/>
              <a:gd name="connsiteX7" fmla="*/ 288302 w 2522487"/>
              <a:gd name="connsiteY7" fmla="*/ 1102659 h 1344706"/>
              <a:gd name="connsiteX8" fmla="*/ 328643 w 2522487"/>
              <a:gd name="connsiteY8" fmla="*/ 1129553 h 1344706"/>
              <a:gd name="connsiteX9" fmla="*/ 342090 w 2522487"/>
              <a:gd name="connsiteY9" fmla="*/ 1169894 h 1344706"/>
              <a:gd name="connsiteX10" fmla="*/ 449667 w 2522487"/>
              <a:gd name="connsiteY10" fmla="*/ 1277471 h 1344706"/>
              <a:gd name="connsiteX11" fmla="*/ 490008 w 2522487"/>
              <a:gd name="connsiteY11" fmla="*/ 1290918 h 1344706"/>
              <a:gd name="connsiteX12" fmla="*/ 745502 w 2522487"/>
              <a:gd name="connsiteY12" fmla="*/ 1250577 h 1344706"/>
              <a:gd name="connsiteX13" fmla="*/ 826184 w 2522487"/>
              <a:gd name="connsiteY13" fmla="*/ 1196788 h 1344706"/>
              <a:gd name="connsiteX14" fmla="*/ 866525 w 2522487"/>
              <a:gd name="connsiteY14" fmla="*/ 1183341 h 1344706"/>
              <a:gd name="connsiteX15" fmla="*/ 920314 w 2522487"/>
              <a:gd name="connsiteY15" fmla="*/ 1210235 h 1344706"/>
              <a:gd name="connsiteX16" fmla="*/ 947208 w 2522487"/>
              <a:gd name="connsiteY16" fmla="*/ 1237130 h 1344706"/>
              <a:gd name="connsiteX17" fmla="*/ 1027890 w 2522487"/>
              <a:gd name="connsiteY17" fmla="*/ 1264024 h 1344706"/>
              <a:gd name="connsiteX18" fmla="*/ 1068231 w 2522487"/>
              <a:gd name="connsiteY18" fmla="*/ 1277471 h 1344706"/>
              <a:gd name="connsiteX19" fmla="*/ 1296831 w 2522487"/>
              <a:gd name="connsiteY19" fmla="*/ 1264024 h 1344706"/>
              <a:gd name="connsiteX20" fmla="*/ 1458196 w 2522487"/>
              <a:gd name="connsiteY20" fmla="*/ 1210235 h 1344706"/>
              <a:gd name="connsiteX21" fmla="*/ 1525431 w 2522487"/>
              <a:gd name="connsiteY21" fmla="*/ 1183341 h 1344706"/>
              <a:gd name="connsiteX22" fmla="*/ 1592667 w 2522487"/>
              <a:gd name="connsiteY22" fmla="*/ 1129553 h 1344706"/>
              <a:gd name="connsiteX23" fmla="*/ 1579219 w 2522487"/>
              <a:gd name="connsiteY23" fmla="*/ 1075765 h 1344706"/>
              <a:gd name="connsiteX24" fmla="*/ 1417855 w 2522487"/>
              <a:gd name="connsiteY24" fmla="*/ 1183341 h 1344706"/>
              <a:gd name="connsiteX25" fmla="*/ 1444749 w 2522487"/>
              <a:gd name="connsiteY25" fmla="*/ 1277471 h 1344706"/>
              <a:gd name="connsiteX26" fmla="*/ 1579219 w 2522487"/>
              <a:gd name="connsiteY26" fmla="*/ 1344706 h 1344706"/>
              <a:gd name="connsiteX27" fmla="*/ 1794372 w 2522487"/>
              <a:gd name="connsiteY27" fmla="*/ 1331259 h 1344706"/>
              <a:gd name="connsiteX28" fmla="*/ 1915396 w 2522487"/>
              <a:gd name="connsiteY28" fmla="*/ 1277471 h 1344706"/>
              <a:gd name="connsiteX29" fmla="*/ 1955737 w 2522487"/>
              <a:gd name="connsiteY29" fmla="*/ 1264024 h 1344706"/>
              <a:gd name="connsiteX30" fmla="*/ 2009525 w 2522487"/>
              <a:gd name="connsiteY30" fmla="*/ 1223683 h 1344706"/>
              <a:gd name="connsiteX31" fmla="*/ 2036419 w 2522487"/>
              <a:gd name="connsiteY31" fmla="*/ 1196788 h 1344706"/>
              <a:gd name="connsiteX32" fmla="*/ 2022972 w 2522487"/>
              <a:gd name="connsiteY32" fmla="*/ 1156447 h 1344706"/>
              <a:gd name="connsiteX33" fmla="*/ 2049867 w 2522487"/>
              <a:gd name="connsiteY33" fmla="*/ 1183341 h 1344706"/>
              <a:gd name="connsiteX34" fmla="*/ 2170890 w 2522487"/>
              <a:gd name="connsiteY34" fmla="*/ 1210235 h 1344706"/>
              <a:gd name="connsiteX35" fmla="*/ 2372596 w 2522487"/>
              <a:gd name="connsiteY35" fmla="*/ 1129553 h 1344706"/>
              <a:gd name="connsiteX36" fmla="*/ 2412937 w 2522487"/>
              <a:gd name="connsiteY36" fmla="*/ 1102659 h 1344706"/>
              <a:gd name="connsiteX37" fmla="*/ 2480172 w 2522487"/>
              <a:gd name="connsiteY37" fmla="*/ 1021977 h 1344706"/>
              <a:gd name="connsiteX38" fmla="*/ 2466725 w 2522487"/>
              <a:gd name="connsiteY38" fmla="*/ 954741 h 1344706"/>
              <a:gd name="connsiteX39" fmla="*/ 2520514 w 2522487"/>
              <a:gd name="connsiteY39" fmla="*/ 941294 h 1344706"/>
              <a:gd name="connsiteX40" fmla="*/ 2453278 w 2522487"/>
              <a:gd name="connsiteY40" fmla="*/ 753035 h 1344706"/>
              <a:gd name="connsiteX41" fmla="*/ 2439831 w 2522487"/>
              <a:gd name="connsiteY41" fmla="*/ 712694 h 1344706"/>
              <a:gd name="connsiteX42" fmla="*/ 2305361 w 2522487"/>
              <a:gd name="connsiteY42" fmla="*/ 591671 h 1344706"/>
              <a:gd name="connsiteX43" fmla="*/ 2238125 w 2522487"/>
              <a:gd name="connsiteY43" fmla="*/ 578224 h 1344706"/>
              <a:gd name="connsiteX44" fmla="*/ 2117102 w 2522487"/>
              <a:gd name="connsiteY44" fmla="*/ 564777 h 1344706"/>
              <a:gd name="connsiteX45" fmla="*/ 1807819 w 2522487"/>
              <a:gd name="connsiteY45" fmla="*/ 578224 h 1344706"/>
              <a:gd name="connsiteX46" fmla="*/ 1969184 w 2522487"/>
              <a:gd name="connsiteY46" fmla="*/ 551330 h 1344706"/>
              <a:gd name="connsiteX47" fmla="*/ 1888502 w 2522487"/>
              <a:gd name="connsiteY47" fmla="*/ 578224 h 1344706"/>
              <a:gd name="connsiteX48" fmla="*/ 1915396 w 2522487"/>
              <a:gd name="connsiteY48" fmla="*/ 537883 h 1344706"/>
              <a:gd name="connsiteX49" fmla="*/ 1848161 w 2522487"/>
              <a:gd name="connsiteY49" fmla="*/ 363071 h 1344706"/>
              <a:gd name="connsiteX50" fmla="*/ 1673349 w 2522487"/>
              <a:gd name="connsiteY50" fmla="*/ 215153 h 1344706"/>
              <a:gd name="connsiteX51" fmla="*/ 1592667 w 2522487"/>
              <a:gd name="connsiteY51" fmla="*/ 161365 h 1344706"/>
              <a:gd name="connsiteX52" fmla="*/ 1552325 w 2522487"/>
              <a:gd name="connsiteY52" fmla="*/ 134471 h 1344706"/>
              <a:gd name="connsiteX53" fmla="*/ 1296831 w 2522487"/>
              <a:gd name="connsiteY53" fmla="*/ 201706 h 1344706"/>
              <a:gd name="connsiteX54" fmla="*/ 1175808 w 2522487"/>
              <a:gd name="connsiteY54" fmla="*/ 242047 h 1344706"/>
              <a:gd name="connsiteX55" fmla="*/ 1189255 w 2522487"/>
              <a:gd name="connsiteY55" fmla="*/ 201706 h 1344706"/>
              <a:gd name="connsiteX56" fmla="*/ 1068231 w 2522487"/>
              <a:gd name="connsiteY56" fmla="*/ 161365 h 1344706"/>
              <a:gd name="connsiteX57" fmla="*/ 785843 w 2522487"/>
              <a:gd name="connsiteY57" fmla="*/ 147918 h 1344706"/>
              <a:gd name="connsiteX58" fmla="*/ 732055 w 2522487"/>
              <a:gd name="connsiteY58" fmla="*/ 40341 h 1344706"/>
              <a:gd name="connsiteX59" fmla="*/ 691714 w 2522487"/>
              <a:gd name="connsiteY59" fmla="*/ 26894 h 1344706"/>
              <a:gd name="connsiteX60" fmla="*/ 624478 w 2522487"/>
              <a:gd name="connsiteY60" fmla="*/ 0 h 1344706"/>
              <a:gd name="connsiteX61" fmla="*/ 570690 w 2522487"/>
              <a:gd name="connsiteY61" fmla="*/ 26894 h 1344706"/>
              <a:gd name="connsiteX62" fmla="*/ 490008 w 2522487"/>
              <a:gd name="connsiteY62" fmla="*/ 121024 h 1344706"/>
              <a:gd name="connsiteX63" fmla="*/ 463114 w 2522487"/>
              <a:gd name="connsiteY63" fmla="*/ 188259 h 1344706"/>
              <a:gd name="connsiteX64" fmla="*/ 395878 w 2522487"/>
              <a:gd name="connsiteY64" fmla="*/ 201706 h 1344706"/>
              <a:gd name="connsiteX65" fmla="*/ 315196 w 2522487"/>
              <a:gd name="connsiteY65" fmla="*/ 174812 h 1344706"/>
              <a:gd name="connsiteX66" fmla="*/ 274855 w 2522487"/>
              <a:gd name="connsiteY66" fmla="*/ 161365 h 1344706"/>
              <a:gd name="connsiteX67" fmla="*/ 234514 w 2522487"/>
              <a:gd name="connsiteY67" fmla="*/ 188259 h 1344706"/>
              <a:gd name="connsiteX68" fmla="*/ 207619 w 2522487"/>
              <a:gd name="connsiteY68" fmla="*/ 215153 h 1344706"/>
              <a:gd name="connsiteX69" fmla="*/ 167278 w 2522487"/>
              <a:gd name="connsiteY69" fmla="*/ 295835 h 1344706"/>
              <a:gd name="connsiteX70" fmla="*/ 167278 w 2522487"/>
              <a:gd name="connsiteY70" fmla="*/ 322730 h 1344706"/>
              <a:gd name="connsiteX0" fmla="*/ 221067 w 2522487"/>
              <a:gd name="connsiteY0" fmla="*/ 215153 h 1344706"/>
              <a:gd name="connsiteX1" fmla="*/ 221067 w 2522487"/>
              <a:gd name="connsiteY1" fmla="*/ 215153 h 1344706"/>
              <a:gd name="connsiteX2" fmla="*/ 5914 w 2522487"/>
              <a:gd name="connsiteY2" fmla="*/ 806824 h 1344706"/>
              <a:gd name="connsiteX3" fmla="*/ 19361 w 2522487"/>
              <a:gd name="connsiteY3" fmla="*/ 874059 h 1344706"/>
              <a:gd name="connsiteX4" fmla="*/ 73149 w 2522487"/>
              <a:gd name="connsiteY4" fmla="*/ 927847 h 1344706"/>
              <a:gd name="connsiteX5" fmla="*/ 167278 w 2522487"/>
              <a:gd name="connsiteY5" fmla="*/ 995083 h 1344706"/>
              <a:gd name="connsiteX6" fmla="*/ 261408 w 2522487"/>
              <a:gd name="connsiteY6" fmla="*/ 1062318 h 1344706"/>
              <a:gd name="connsiteX7" fmla="*/ 288302 w 2522487"/>
              <a:gd name="connsiteY7" fmla="*/ 1102659 h 1344706"/>
              <a:gd name="connsiteX8" fmla="*/ 328643 w 2522487"/>
              <a:gd name="connsiteY8" fmla="*/ 1129553 h 1344706"/>
              <a:gd name="connsiteX9" fmla="*/ 342090 w 2522487"/>
              <a:gd name="connsiteY9" fmla="*/ 1169894 h 1344706"/>
              <a:gd name="connsiteX10" fmla="*/ 449667 w 2522487"/>
              <a:gd name="connsiteY10" fmla="*/ 1277471 h 1344706"/>
              <a:gd name="connsiteX11" fmla="*/ 490008 w 2522487"/>
              <a:gd name="connsiteY11" fmla="*/ 1290918 h 1344706"/>
              <a:gd name="connsiteX12" fmla="*/ 745502 w 2522487"/>
              <a:gd name="connsiteY12" fmla="*/ 1250577 h 1344706"/>
              <a:gd name="connsiteX13" fmla="*/ 826184 w 2522487"/>
              <a:gd name="connsiteY13" fmla="*/ 1196788 h 1344706"/>
              <a:gd name="connsiteX14" fmla="*/ 866525 w 2522487"/>
              <a:gd name="connsiteY14" fmla="*/ 1183341 h 1344706"/>
              <a:gd name="connsiteX15" fmla="*/ 920314 w 2522487"/>
              <a:gd name="connsiteY15" fmla="*/ 1210235 h 1344706"/>
              <a:gd name="connsiteX16" fmla="*/ 947208 w 2522487"/>
              <a:gd name="connsiteY16" fmla="*/ 1237130 h 1344706"/>
              <a:gd name="connsiteX17" fmla="*/ 1027890 w 2522487"/>
              <a:gd name="connsiteY17" fmla="*/ 1264024 h 1344706"/>
              <a:gd name="connsiteX18" fmla="*/ 1068231 w 2522487"/>
              <a:gd name="connsiteY18" fmla="*/ 1277471 h 1344706"/>
              <a:gd name="connsiteX19" fmla="*/ 1296831 w 2522487"/>
              <a:gd name="connsiteY19" fmla="*/ 1264024 h 1344706"/>
              <a:gd name="connsiteX20" fmla="*/ 1458196 w 2522487"/>
              <a:gd name="connsiteY20" fmla="*/ 1210235 h 1344706"/>
              <a:gd name="connsiteX21" fmla="*/ 1525431 w 2522487"/>
              <a:gd name="connsiteY21" fmla="*/ 1183341 h 1344706"/>
              <a:gd name="connsiteX22" fmla="*/ 1592667 w 2522487"/>
              <a:gd name="connsiteY22" fmla="*/ 1129553 h 1344706"/>
              <a:gd name="connsiteX23" fmla="*/ 1579219 w 2522487"/>
              <a:gd name="connsiteY23" fmla="*/ 1075765 h 1344706"/>
              <a:gd name="connsiteX24" fmla="*/ 1417855 w 2522487"/>
              <a:gd name="connsiteY24" fmla="*/ 1183341 h 1344706"/>
              <a:gd name="connsiteX25" fmla="*/ 1444749 w 2522487"/>
              <a:gd name="connsiteY25" fmla="*/ 1277471 h 1344706"/>
              <a:gd name="connsiteX26" fmla="*/ 1579219 w 2522487"/>
              <a:gd name="connsiteY26" fmla="*/ 1344706 h 1344706"/>
              <a:gd name="connsiteX27" fmla="*/ 1794372 w 2522487"/>
              <a:gd name="connsiteY27" fmla="*/ 1331259 h 1344706"/>
              <a:gd name="connsiteX28" fmla="*/ 1915396 w 2522487"/>
              <a:gd name="connsiteY28" fmla="*/ 1277471 h 1344706"/>
              <a:gd name="connsiteX29" fmla="*/ 1955737 w 2522487"/>
              <a:gd name="connsiteY29" fmla="*/ 1264024 h 1344706"/>
              <a:gd name="connsiteX30" fmla="*/ 2009525 w 2522487"/>
              <a:gd name="connsiteY30" fmla="*/ 1223683 h 1344706"/>
              <a:gd name="connsiteX31" fmla="*/ 2036419 w 2522487"/>
              <a:gd name="connsiteY31" fmla="*/ 1196788 h 1344706"/>
              <a:gd name="connsiteX32" fmla="*/ 2022972 w 2522487"/>
              <a:gd name="connsiteY32" fmla="*/ 1156447 h 1344706"/>
              <a:gd name="connsiteX33" fmla="*/ 2049867 w 2522487"/>
              <a:gd name="connsiteY33" fmla="*/ 1183341 h 1344706"/>
              <a:gd name="connsiteX34" fmla="*/ 2170890 w 2522487"/>
              <a:gd name="connsiteY34" fmla="*/ 1210235 h 1344706"/>
              <a:gd name="connsiteX35" fmla="*/ 2372596 w 2522487"/>
              <a:gd name="connsiteY35" fmla="*/ 1129553 h 1344706"/>
              <a:gd name="connsiteX36" fmla="*/ 2412937 w 2522487"/>
              <a:gd name="connsiteY36" fmla="*/ 1102659 h 1344706"/>
              <a:gd name="connsiteX37" fmla="*/ 2480172 w 2522487"/>
              <a:gd name="connsiteY37" fmla="*/ 1021977 h 1344706"/>
              <a:gd name="connsiteX38" fmla="*/ 2466725 w 2522487"/>
              <a:gd name="connsiteY38" fmla="*/ 954741 h 1344706"/>
              <a:gd name="connsiteX39" fmla="*/ 2520514 w 2522487"/>
              <a:gd name="connsiteY39" fmla="*/ 941294 h 1344706"/>
              <a:gd name="connsiteX40" fmla="*/ 2453278 w 2522487"/>
              <a:gd name="connsiteY40" fmla="*/ 753035 h 1344706"/>
              <a:gd name="connsiteX41" fmla="*/ 2439831 w 2522487"/>
              <a:gd name="connsiteY41" fmla="*/ 712694 h 1344706"/>
              <a:gd name="connsiteX42" fmla="*/ 2305361 w 2522487"/>
              <a:gd name="connsiteY42" fmla="*/ 591671 h 1344706"/>
              <a:gd name="connsiteX43" fmla="*/ 2238125 w 2522487"/>
              <a:gd name="connsiteY43" fmla="*/ 578224 h 1344706"/>
              <a:gd name="connsiteX44" fmla="*/ 2117102 w 2522487"/>
              <a:gd name="connsiteY44" fmla="*/ 564777 h 1344706"/>
              <a:gd name="connsiteX45" fmla="*/ 1942289 w 2522487"/>
              <a:gd name="connsiteY45" fmla="*/ 564777 h 1344706"/>
              <a:gd name="connsiteX46" fmla="*/ 1969184 w 2522487"/>
              <a:gd name="connsiteY46" fmla="*/ 551330 h 1344706"/>
              <a:gd name="connsiteX47" fmla="*/ 1888502 w 2522487"/>
              <a:gd name="connsiteY47" fmla="*/ 578224 h 1344706"/>
              <a:gd name="connsiteX48" fmla="*/ 1915396 w 2522487"/>
              <a:gd name="connsiteY48" fmla="*/ 537883 h 1344706"/>
              <a:gd name="connsiteX49" fmla="*/ 1848161 w 2522487"/>
              <a:gd name="connsiteY49" fmla="*/ 363071 h 1344706"/>
              <a:gd name="connsiteX50" fmla="*/ 1673349 w 2522487"/>
              <a:gd name="connsiteY50" fmla="*/ 215153 h 1344706"/>
              <a:gd name="connsiteX51" fmla="*/ 1592667 w 2522487"/>
              <a:gd name="connsiteY51" fmla="*/ 161365 h 1344706"/>
              <a:gd name="connsiteX52" fmla="*/ 1552325 w 2522487"/>
              <a:gd name="connsiteY52" fmla="*/ 134471 h 1344706"/>
              <a:gd name="connsiteX53" fmla="*/ 1296831 w 2522487"/>
              <a:gd name="connsiteY53" fmla="*/ 201706 h 1344706"/>
              <a:gd name="connsiteX54" fmla="*/ 1175808 w 2522487"/>
              <a:gd name="connsiteY54" fmla="*/ 242047 h 1344706"/>
              <a:gd name="connsiteX55" fmla="*/ 1189255 w 2522487"/>
              <a:gd name="connsiteY55" fmla="*/ 201706 h 1344706"/>
              <a:gd name="connsiteX56" fmla="*/ 1068231 w 2522487"/>
              <a:gd name="connsiteY56" fmla="*/ 161365 h 1344706"/>
              <a:gd name="connsiteX57" fmla="*/ 785843 w 2522487"/>
              <a:gd name="connsiteY57" fmla="*/ 147918 h 1344706"/>
              <a:gd name="connsiteX58" fmla="*/ 732055 w 2522487"/>
              <a:gd name="connsiteY58" fmla="*/ 40341 h 1344706"/>
              <a:gd name="connsiteX59" fmla="*/ 691714 w 2522487"/>
              <a:gd name="connsiteY59" fmla="*/ 26894 h 1344706"/>
              <a:gd name="connsiteX60" fmla="*/ 624478 w 2522487"/>
              <a:gd name="connsiteY60" fmla="*/ 0 h 1344706"/>
              <a:gd name="connsiteX61" fmla="*/ 570690 w 2522487"/>
              <a:gd name="connsiteY61" fmla="*/ 26894 h 1344706"/>
              <a:gd name="connsiteX62" fmla="*/ 490008 w 2522487"/>
              <a:gd name="connsiteY62" fmla="*/ 121024 h 1344706"/>
              <a:gd name="connsiteX63" fmla="*/ 463114 w 2522487"/>
              <a:gd name="connsiteY63" fmla="*/ 188259 h 1344706"/>
              <a:gd name="connsiteX64" fmla="*/ 395878 w 2522487"/>
              <a:gd name="connsiteY64" fmla="*/ 201706 h 1344706"/>
              <a:gd name="connsiteX65" fmla="*/ 315196 w 2522487"/>
              <a:gd name="connsiteY65" fmla="*/ 174812 h 1344706"/>
              <a:gd name="connsiteX66" fmla="*/ 274855 w 2522487"/>
              <a:gd name="connsiteY66" fmla="*/ 161365 h 1344706"/>
              <a:gd name="connsiteX67" fmla="*/ 234514 w 2522487"/>
              <a:gd name="connsiteY67" fmla="*/ 188259 h 1344706"/>
              <a:gd name="connsiteX68" fmla="*/ 207619 w 2522487"/>
              <a:gd name="connsiteY68" fmla="*/ 215153 h 1344706"/>
              <a:gd name="connsiteX69" fmla="*/ 167278 w 2522487"/>
              <a:gd name="connsiteY69" fmla="*/ 295835 h 1344706"/>
              <a:gd name="connsiteX70" fmla="*/ 167278 w 2522487"/>
              <a:gd name="connsiteY70" fmla="*/ 322730 h 1344706"/>
              <a:gd name="connsiteX0" fmla="*/ 221067 w 2522487"/>
              <a:gd name="connsiteY0" fmla="*/ 215153 h 1344706"/>
              <a:gd name="connsiteX1" fmla="*/ 221067 w 2522487"/>
              <a:gd name="connsiteY1" fmla="*/ 215153 h 1344706"/>
              <a:gd name="connsiteX2" fmla="*/ 5914 w 2522487"/>
              <a:gd name="connsiteY2" fmla="*/ 806824 h 1344706"/>
              <a:gd name="connsiteX3" fmla="*/ 19361 w 2522487"/>
              <a:gd name="connsiteY3" fmla="*/ 874059 h 1344706"/>
              <a:gd name="connsiteX4" fmla="*/ 73149 w 2522487"/>
              <a:gd name="connsiteY4" fmla="*/ 927847 h 1344706"/>
              <a:gd name="connsiteX5" fmla="*/ 167278 w 2522487"/>
              <a:gd name="connsiteY5" fmla="*/ 995083 h 1344706"/>
              <a:gd name="connsiteX6" fmla="*/ 261408 w 2522487"/>
              <a:gd name="connsiteY6" fmla="*/ 1062318 h 1344706"/>
              <a:gd name="connsiteX7" fmla="*/ 288302 w 2522487"/>
              <a:gd name="connsiteY7" fmla="*/ 1102659 h 1344706"/>
              <a:gd name="connsiteX8" fmla="*/ 328643 w 2522487"/>
              <a:gd name="connsiteY8" fmla="*/ 1129553 h 1344706"/>
              <a:gd name="connsiteX9" fmla="*/ 342090 w 2522487"/>
              <a:gd name="connsiteY9" fmla="*/ 1169894 h 1344706"/>
              <a:gd name="connsiteX10" fmla="*/ 449667 w 2522487"/>
              <a:gd name="connsiteY10" fmla="*/ 1277471 h 1344706"/>
              <a:gd name="connsiteX11" fmla="*/ 490008 w 2522487"/>
              <a:gd name="connsiteY11" fmla="*/ 1290918 h 1344706"/>
              <a:gd name="connsiteX12" fmla="*/ 745502 w 2522487"/>
              <a:gd name="connsiteY12" fmla="*/ 1250577 h 1344706"/>
              <a:gd name="connsiteX13" fmla="*/ 826184 w 2522487"/>
              <a:gd name="connsiteY13" fmla="*/ 1196788 h 1344706"/>
              <a:gd name="connsiteX14" fmla="*/ 866525 w 2522487"/>
              <a:gd name="connsiteY14" fmla="*/ 1183341 h 1344706"/>
              <a:gd name="connsiteX15" fmla="*/ 920314 w 2522487"/>
              <a:gd name="connsiteY15" fmla="*/ 1210235 h 1344706"/>
              <a:gd name="connsiteX16" fmla="*/ 947208 w 2522487"/>
              <a:gd name="connsiteY16" fmla="*/ 1237130 h 1344706"/>
              <a:gd name="connsiteX17" fmla="*/ 1027890 w 2522487"/>
              <a:gd name="connsiteY17" fmla="*/ 1264024 h 1344706"/>
              <a:gd name="connsiteX18" fmla="*/ 1068231 w 2522487"/>
              <a:gd name="connsiteY18" fmla="*/ 1277471 h 1344706"/>
              <a:gd name="connsiteX19" fmla="*/ 1296831 w 2522487"/>
              <a:gd name="connsiteY19" fmla="*/ 1264024 h 1344706"/>
              <a:gd name="connsiteX20" fmla="*/ 1458196 w 2522487"/>
              <a:gd name="connsiteY20" fmla="*/ 1210235 h 1344706"/>
              <a:gd name="connsiteX21" fmla="*/ 1525431 w 2522487"/>
              <a:gd name="connsiteY21" fmla="*/ 1183341 h 1344706"/>
              <a:gd name="connsiteX22" fmla="*/ 1592667 w 2522487"/>
              <a:gd name="connsiteY22" fmla="*/ 1129553 h 1344706"/>
              <a:gd name="connsiteX23" fmla="*/ 1579219 w 2522487"/>
              <a:gd name="connsiteY23" fmla="*/ 1075765 h 1344706"/>
              <a:gd name="connsiteX24" fmla="*/ 1417855 w 2522487"/>
              <a:gd name="connsiteY24" fmla="*/ 1183341 h 1344706"/>
              <a:gd name="connsiteX25" fmla="*/ 1444749 w 2522487"/>
              <a:gd name="connsiteY25" fmla="*/ 1277471 h 1344706"/>
              <a:gd name="connsiteX26" fmla="*/ 1579219 w 2522487"/>
              <a:gd name="connsiteY26" fmla="*/ 1344706 h 1344706"/>
              <a:gd name="connsiteX27" fmla="*/ 1794372 w 2522487"/>
              <a:gd name="connsiteY27" fmla="*/ 1331259 h 1344706"/>
              <a:gd name="connsiteX28" fmla="*/ 1915396 w 2522487"/>
              <a:gd name="connsiteY28" fmla="*/ 1277471 h 1344706"/>
              <a:gd name="connsiteX29" fmla="*/ 1955737 w 2522487"/>
              <a:gd name="connsiteY29" fmla="*/ 1264024 h 1344706"/>
              <a:gd name="connsiteX30" fmla="*/ 2009525 w 2522487"/>
              <a:gd name="connsiteY30" fmla="*/ 1223683 h 1344706"/>
              <a:gd name="connsiteX31" fmla="*/ 2036419 w 2522487"/>
              <a:gd name="connsiteY31" fmla="*/ 1196788 h 1344706"/>
              <a:gd name="connsiteX32" fmla="*/ 2022972 w 2522487"/>
              <a:gd name="connsiteY32" fmla="*/ 1156447 h 1344706"/>
              <a:gd name="connsiteX33" fmla="*/ 2049867 w 2522487"/>
              <a:gd name="connsiteY33" fmla="*/ 1183341 h 1344706"/>
              <a:gd name="connsiteX34" fmla="*/ 2170890 w 2522487"/>
              <a:gd name="connsiteY34" fmla="*/ 1210235 h 1344706"/>
              <a:gd name="connsiteX35" fmla="*/ 2372596 w 2522487"/>
              <a:gd name="connsiteY35" fmla="*/ 1129553 h 1344706"/>
              <a:gd name="connsiteX36" fmla="*/ 2412937 w 2522487"/>
              <a:gd name="connsiteY36" fmla="*/ 1102659 h 1344706"/>
              <a:gd name="connsiteX37" fmla="*/ 2480172 w 2522487"/>
              <a:gd name="connsiteY37" fmla="*/ 1021977 h 1344706"/>
              <a:gd name="connsiteX38" fmla="*/ 2466725 w 2522487"/>
              <a:gd name="connsiteY38" fmla="*/ 954741 h 1344706"/>
              <a:gd name="connsiteX39" fmla="*/ 2520514 w 2522487"/>
              <a:gd name="connsiteY39" fmla="*/ 941294 h 1344706"/>
              <a:gd name="connsiteX40" fmla="*/ 2453278 w 2522487"/>
              <a:gd name="connsiteY40" fmla="*/ 753035 h 1344706"/>
              <a:gd name="connsiteX41" fmla="*/ 2439831 w 2522487"/>
              <a:gd name="connsiteY41" fmla="*/ 712694 h 1344706"/>
              <a:gd name="connsiteX42" fmla="*/ 2305361 w 2522487"/>
              <a:gd name="connsiteY42" fmla="*/ 591671 h 1344706"/>
              <a:gd name="connsiteX43" fmla="*/ 2238125 w 2522487"/>
              <a:gd name="connsiteY43" fmla="*/ 578224 h 1344706"/>
              <a:gd name="connsiteX44" fmla="*/ 2117102 w 2522487"/>
              <a:gd name="connsiteY44" fmla="*/ 564777 h 1344706"/>
              <a:gd name="connsiteX45" fmla="*/ 1942289 w 2522487"/>
              <a:gd name="connsiteY45" fmla="*/ 564777 h 1344706"/>
              <a:gd name="connsiteX46" fmla="*/ 1969184 w 2522487"/>
              <a:gd name="connsiteY46" fmla="*/ 551330 h 1344706"/>
              <a:gd name="connsiteX47" fmla="*/ 2022973 w 2522487"/>
              <a:gd name="connsiteY47" fmla="*/ 537883 h 1344706"/>
              <a:gd name="connsiteX48" fmla="*/ 1915396 w 2522487"/>
              <a:gd name="connsiteY48" fmla="*/ 537883 h 1344706"/>
              <a:gd name="connsiteX49" fmla="*/ 1848161 w 2522487"/>
              <a:gd name="connsiteY49" fmla="*/ 363071 h 1344706"/>
              <a:gd name="connsiteX50" fmla="*/ 1673349 w 2522487"/>
              <a:gd name="connsiteY50" fmla="*/ 215153 h 1344706"/>
              <a:gd name="connsiteX51" fmla="*/ 1592667 w 2522487"/>
              <a:gd name="connsiteY51" fmla="*/ 161365 h 1344706"/>
              <a:gd name="connsiteX52" fmla="*/ 1552325 w 2522487"/>
              <a:gd name="connsiteY52" fmla="*/ 134471 h 1344706"/>
              <a:gd name="connsiteX53" fmla="*/ 1296831 w 2522487"/>
              <a:gd name="connsiteY53" fmla="*/ 201706 h 1344706"/>
              <a:gd name="connsiteX54" fmla="*/ 1175808 w 2522487"/>
              <a:gd name="connsiteY54" fmla="*/ 242047 h 1344706"/>
              <a:gd name="connsiteX55" fmla="*/ 1189255 w 2522487"/>
              <a:gd name="connsiteY55" fmla="*/ 201706 h 1344706"/>
              <a:gd name="connsiteX56" fmla="*/ 1068231 w 2522487"/>
              <a:gd name="connsiteY56" fmla="*/ 161365 h 1344706"/>
              <a:gd name="connsiteX57" fmla="*/ 785843 w 2522487"/>
              <a:gd name="connsiteY57" fmla="*/ 147918 h 1344706"/>
              <a:gd name="connsiteX58" fmla="*/ 732055 w 2522487"/>
              <a:gd name="connsiteY58" fmla="*/ 40341 h 1344706"/>
              <a:gd name="connsiteX59" fmla="*/ 691714 w 2522487"/>
              <a:gd name="connsiteY59" fmla="*/ 26894 h 1344706"/>
              <a:gd name="connsiteX60" fmla="*/ 624478 w 2522487"/>
              <a:gd name="connsiteY60" fmla="*/ 0 h 1344706"/>
              <a:gd name="connsiteX61" fmla="*/ 570690 w 2522487"/>
              <a:gd name="connsiteY61" fmla="*/ 26894 h 1344706"/>
              <a:gd name="connsiteX62" fmla="*/ 490008 w 2522487"/>
              <a:gd name="connsiteY62" fmla="*/ 121024 h 1344706"/>
              <a:gd name="connsiteX63" fmla="*/ 463114 w 2522487"/>
              <a:gd name="connsiteY63" fmla="*/ 188259 h 1344706"/>
              <a:gd name="connsiteX64" fmla="*/ 395878 w 2522487"/>
              <a:gd name="connsiteY64" fmla="*/ 201706 h 1344706"/>
              <a:gd name="connsiteX65" fmla="*/ 315196 w 2522487"/>
              <a:gd name="connsiteY65" fmla="*/ 174812 h 1344706"/>
              <a:gd name="connsiteX66" fmla="*/ 274855 w 2522487"/>
              <a:gd name="connsiteY66" fmla="*/ 161365 h 1344706"/>
              <a:gd name="connsiteX67" fmla="*/ 234514 w 2522487"/>
              <a:gd name="connsiteY67" fmla="*/ 188259 h 1344706"/>
              <a:gd name="connsiteX68" fmla="*/ 207619 w 2522487"/>
              <a:gd name="connsiteY68" fmla="*/ 215153 h 1344706"/>
              <a:gd name="connsiteX69" fmla="*/ 167278 w 2522487"/>
              <a:gd name="connsiteY69" fmla="*/ 295835 h 1344706"/>
              <a:gd name="connsiteX70" fmla="*/ 167278 w 2522487"/>
              <a:gd name="connsiteY70" fmla="*/ 322730 h 134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522487" h="1344706">
                <a:moveTo>
                  <a:pt x="221067" y="215153"/>
                </a:moveTo>
                <a:lnTo>
                  <a:pt x="221067" y="215153"/>
                </a:lnTo>
                <a:cubicBezTo>
                  <a:pt x="149349" y="412377"/>
                  <a:pt x="-35243" y="601041"/>
                  <a:pt x="5914" y="806824"/>
                </a:cubicBezTo>
                <a:cubicBezTo>
                  <a:pt x="10396" y="829236"/>
                  <a:pt x="8261" y="854080"/>
                  <a:pt x="19361" y="874059"/>
                </a:cubicBezTo>
                <a:cubicBezTo>
                  <a:pt x="31675" y="896224"/>
                  <a:pt x="53525" y="911791"/>
                  <a:pt x="73149" y="927847"/>
                </a:cubicBezTo>
                <a:cubicBezTo>
                  <a:pt x="102992" y="952264"/>
                  <a:pt x="137435" y="970666"/>
                  <a:pt x="167278" y="995083"/>
                </a:cubicBezTo>
                <a:cubicBezTo>
                  <a:pt x="255017" y="1066869"/>
                  <a:pt x="183637" y="1036394"/>
                  <a:pt x="261408" y="1062318"/>
                </a:cubicBezTo>
                <a:cubicBezTo>
                  <a:pt x="270373" y="1075765"/>
                  <a:pt x="276874" y="1091231"/>
                  <a:pt x="288302" y="1102659"/>
                </a:cubicBezTo>
                <a:cubicBezTo>
                  <a:pt x="299730" y="1114087"/>
                  <a:pt x="318547" y="1116933"/>
                  <a:pt x="328643" y="1129553"/>
                </a:cubicBezTo>
                <a:cubicBezTo>
                  <a:pt x="337498" y="1140621"/>
                  <a:pt x="334578" y="1157874"/>
                  <a:pt x="342090" y="1169894"/>
                </a:cubicBezTo>
                <a:cubicBezTo>
                  <a:pt x="369750" y="1214150"/>
                  <a:pt x="404252" y="1251520"/>
                  <a:pt x="449667" y="1277471"/>
                </a:cubicBezTo>
                <a:cubicBezTo>
                  <a:pt x="461974" y="1284503"/>
                  <a:pt x="476561" y="1286436"/>
                  <a:pt x="490008" y="1290918"/>
                </a:cubicBezTo>
                <a:cubicBezTo>
                  <a:pt x="575173" y="1277471"/>
                  <a:pt x="661250" y="1268893"/>
                  <a:pt x="745502" y="1250577"/>
                </a:cubicBezTo>
                <a:cubicBezTo>
                  <a:pt x="830412" y="1232118"/>
                  <a:pt x="772605" y="1228936"/>
                  <a:pt x="826184" y="1196788"/>
                </a:cubicBezTo>
                <a:cubicBezTo>
                  <a:pt x="838338" y="1189495"/>
                  <a:pt x="853078" y="1187823"/>
                  <a:pt x="866525" y="1183341"/>
                </a:cubicBezTo>
                <a:cubicBezTo>
                  <a:pt x="884455" y="1192306"/>
                  <a:pt x="903635" y="1199115"/>
                  <a:pt x="920314" y="1210235"/>
                </a:cubicBezTo>
                <a:cubicBezTo>
                  <a:pt x="930863" y="1217268"/>
                  <a:pt x="935868" y="1231460"/>
                  <a:pt x="947208" y="1237130"/>
                </a:cubicBezTo>
                <a:cubicBezTo>
                  <a:pt x="972564" y="1249808"/>
                  <a:pt x="1000996" y="1255059"/>
                  <a:pt x="1027890" y="1264024"/>
                </a:cubicBezTo>
                <a:lnTo>
                  <a:pt x="1068231" y="1277471"/>
                </a:lnTo>
                <a:cubicBezTo>
                  <a:pt x="1144431" y="1272989"/>
                  <a:pt x="1221043" y="1273119"/>
                  <a:pt x="1296831" y="1264024"/>
                </a:cubicBezTo>
                <a:cubicBezTo>
                  <a:pt x="1400386" y="1251597"/>
                  <a:pt x="1384076" y="1243178"/>
                  <a:pt x="1458196" y="1210235"/>
                </a:cubicBezTo>
                <a:cubicBezTo>
                  <a:pt x="1480254" y="1200431"/>
                  <a:pt x="1504733" y="1195760"/>
                  <a:pt x="1525431" y="1183341"/>
                </a:cubicBezTo>
                <a:cubicBezTo>
                  <a:pt x="1550042" y="1168574"/>
                  <a:pt x="1570255" y="1147482"/>
                  <a:pt x="1592667" y="1129553"/>
                </a:cubicBezTo>
                <a:cubicBezTo>
                  <a:pt x="1588184" y="1111624"/>
                  <a:pt x="1597624" y="1074092"/>
                  <a:pt x="1579219" y="1075765"/>
                </a:cubicBezTo>
                <a:cubicBezTo>
                  <a:pt x="1473530" y="1085373"/>
                  <a:pt x="1458604" y="1122218"/>
                  <a:pt x="1417855" y="1183341"/>
                </a:cubicBezTo>
                <a:cubicBezTo>
                  <a:pt x="1426820" y="1214718"/>
                  <a:pt x="1424085" y="1252215"/>
                  <a:pt x="1444749" y="1277471"/>
                </a:cubicBezTo>
                <a:cubicBezTo>
                  <a:pt x="1473258" y="1312316"/>
                  <a:pt x="1535160" y="1330020"/>
                  <a:pt x="1579219" y="1344706"/>
                </a:cubicBezTo>
                <a:cubicBezTo>
                  <a:pt x="1650937" y="1340224"/>
                  <a:pt x="1723910" y="1345351"/>
                  <a:pt x="1794372" y="1331259"/>
                </a:cubicBezTo>
                <a:cubicBezTo>
                  <a:pt x="1837661" y="1322601"/>
                  <a:pt x="1874646" y="1294450"/>
                  <a:pt x="1915396" y="1277471"/>
                </a:cubicBezTo>
                <a:cubicBezTo>
                  <a:pt x="1928480" y="1272019"/>
                  <a:pt x="1942290" y="1268506"/>
                  <a:pt x="1955737" y="1264024"/>
                </a:cubicBezTo>
                <a:cubicBezTo>
                  <a:pt x="1973666" y="1250577"/>
                  <a:pt x="1992308" y="1238031"/>
                  <a:pt x="2009525" y="1223683"/>
                </a:cubicBezTo>
                <a:cubicBezTo>
                  <a:pt x="2019265" y="1215567"/>
                  <a:pt x="2033933" y="1209220"/>
                  <a:pt x="2036419" y="1196788"/>
                </a:cubicBezTo>
                <a:cubicBezTo>
                  <a:pt x="2039199" y="1182889"/>
                  <a:pt x="2012949" y="1166469"/>
                  <a:pt x="2022972" y="1156447"/>
                </a:cubicBezTo>
                <a:cubicBezTo>
                  <a:pt x="2031937" y="1147482"/>
                  <a:pt x="2038995" y="1176818"/>
                  <a:pt x="2049867" y="1183341"/>
                </a:cubicBezTo>
                <a:cubicBezTo>
                  <a:pt x="2075332" y="1198620"/>
                  <a:pt x="2154596" y="1207519"/>
                  <a:pt x="2170890" y="1210235"/>
                </a:cubicBezTo>
                <a:cubicBezTo>
                  <a:pt x="2250598" y="1183666"/>
                  <a:pt x="2263567" y="1180433"/>
                  <a:pt x="2372596" y="1129553"/>
                </a:cubicBezTo>
                <a:cubicBezTo>
                  <a:pt x="2387241" y="1122719"/>
                  <a:pt x="2400522" y="1113005"/>
                  <a:pt x="2412937" y="1102659"/>
                </a:cubicBezTo>
                <a:cubicBezTo>
                  <a:pt x="2451764" y="1070304"/>
                  <a:pt x="2453728" y="1061643"/>
                  <a:pt x="2480172" y="1021977"/>
                </a:cubicBezTo>
                <a:cubicBezTo>
                  <a:pt x="2475690" y="999565"/>
                  <a:pt x="2456503" y="975184"/>
                  <a:pt x="2466725" y="954741"/>
                </a:cubicBezTo>
                <a:cubicBezTo>
                  <a:pt x="2474990" y="938211"/>
                  <a:pt x="2518979" y="959712"/>
                  <a:pt x="2520514" y="941294"/>
                </a:cubicBezTo>
                <a:cubicBezTo>
                  <a:pt x="2532061" y="802727"/>
                  <a:pt x="2490766" y="828013"/>
                  <a:pt x="2453278" y="753035"/>
                </a:cubicBezTo>
                <a:cubicBezTo>
                  <a:pt x="2446939" y="740357"/>
                  <a:pt x="2449409" y="723143"/>
                  <a:pt x="2439831" y="712694"/>
                </a:cubicBezTo>
                <a:cubicBezTo>
                  <a:pt x="2399082" y="668241"/>
                  <a:pt x="2355537" y="625121"/>
                  <a:pt x="2305361" y="591671"/>
                </a:cubicBezTo>
                <a:cubicBezTo>
                  <a:pt x="2286344" y="578993"/>
                  <a:pt x="2260751" y="581456"/>
                  <a:pt x="2238125" y="578224"/>
                </a:cubicBezTo>
                <a:cubicBezTo>
                  <a:pt x="2197944" y="572484"/>
                  <a:pt x="2157443" y="569259"/>
                  <a:pt x="2117102" y="564777"/>
                </a:cubicBezTo>
                <a:cubicBezTo>
                  <a:pt x="2014008" y="569259"/>
                  <a:pt x="1966942" y="567018"/>
                  <a:pt x="1942289" y="564777"/>
                </a:cubicBezTo>
                <a:cubicBezTo>
                  <a:pt x="1917636" y="562536"/>
                  <a:pt x="1955737" y="555812"/>
                  <a:pt x="1969184" y="551330"/>
                </a:cubicBezTo>
                <a:cubicBezTo>
                  <a:pt x="1982631" y="546848"/>
                  <a:pt x="2009526" y="542365"/>
                  <a:pt x="2022973" y="537883"/>
                </a:cubicBezTo>
                <a:cubicBezTo>
                  <a:pt x="2031938" y="524436"/>
                  <a:pt x="1944531" y="567018"/>
                  <a:pt x="1915396" y="537883"/>
                </a:cubicBezTo>
                <a:cubicBezTo>
                  <a:pt x="1886261" y="508748"/>
                  <a:pt x="1904304" y="424318"/>
                  <a:pt x="1848161" y="363071"/>
                </a:cubicBezTo>
                <a:cubicBezTo>
                  <a:pt x="1756244" y="262798"/>
                  <a:pt x="1772692" y="281381"/>
                  <a:pt x="1673349" y="215153"/>
                </a:cubicBezTo>
                <a:lnTo>
                  <a:pt x="1592667" y="161365"/>
                </a:lnTo>
                <a:lnTo>
                  <a:pt x="1552325" y="134471"/>
                </a:lnTo>
                <a:cubicBezTo>
                  <a:pt x="1467160" y="156883"/>
                  <a:pt x="1381507" y="177513"/>
                  <a:pt x="1296831" y="201706"/>
                </a:cubicBezTo>
                <a:cubicBezTo>
                  <a:pt x="1255944" y="213388"/>
                  <a:pt x="1175808" y="242047"/>
                  <a:pt x="1175808" y="242047"/>
                </a:cubicBezTo>
                <a:cubicBezTo>
                  <a:pt x="1180290" y="228600"/>
                  <a:pt x="1194519" y="214867"/>
                  <a:pt x="1189255" y="201706"/>
                </a:cubicBezTo>
                <a:cubicBezTo>
                  <a:pt x="1176045" y="168681"/>
                  <a:pt x="1080810" y="162297"/>
                  <a:pt x="1068231" y="161365"/>
                </a:cubicBezTo>
                <a:cubicBezTo>
                  <a:pt x="974252" y="154404"/>
                  <a:pt x="879972" y="152400"/>
                  <a:pt x="785843" y="147918"/>
                </a:cubicBezTo>
                <a:cubicBezTo>
                  <a:pt x="767914" y="112059"/>
                  <a:pt x="756669" y="71987"/>
                  <a:pt x="732055" y="40341"/>
                </a:cubicBezTo>
                <a:cubicBezTo>
                  <a:pt x="723353" y="29152"/>
                  <a:pt x="704986" y="31871"/>
                  <a:pt x="691714" y="26894"/>
                </a:cubicBezTo>
                <a:cubicBezTo>
                  <a:pt x="669112" y="18419"/>
                  <a:pt x="646890" y="8965"/>
                  <a:pt x="624478" y="0"/>
                </a:cubicBezTo>
                <a:cubicBezTo>
                  <a:pt x="606549" y="8965"/>
                  <a:pt x="587002" y="15243"/>
                  <a:pt x="570690" y="26894"/>
                </a:cubicBezTo>
                <a:cubicBezTo>
                  <a:pt x="540434" y="48506"/>
                  <a:pt x="511197" y="92771"/>
                  <a:pt x="490008" y="121024"/>
                </a:cubicBezTo>
                <a:cubicBezTo>
                  <a:pt x="516049" y="303309"/>
                  <a:pt x="524571" y="195941"/>
                  <a:pt x="463114" y="188259"/>
                </a:cubicBezTo>
                <a:cubicBezTo>
                  <a:pt x="440435" y="185424"/>
                  <a:pt x="418290" y="197224"/>
                  <a:pt x="395878" y="201706"/>
                </a:cubicBezTo>
                <a:lnTo>
                  <a:pt x="315196" y="174812"/>
                </a:lnTo>
                <a:lnTo>
                  <a:pt x="274855" y="161365"/>
                </a:lnTo>
                <a:cubicBezTo>
                  <a:pt x="261408" y="170330"/>
                  <a:pt x="247134" y="178163"/>
                  <a:pt x="234514" y="188259"/>
                </a:cubicBezTo>
                <a:cubicBezTo>
                  <a:pt x="224614" y="196179"/>
                  <a:pt x="215539" y="205253"/>
                  <a:pt x="207619" y="215153"/>
                </a:cubicBezTo>
                <a:cubicBezTo>
                  <a:pt x="186465" y="241595"/>
                  <a:pt x="173906" y="262696"/>
                  <a:pt x="167278" y="295835"/>
                </a:cubicBezTo>
                <a:cubicBezTo>
                  <a:pt x="165520" y="304626"/>
                  <a:pt x="167278" y="313765"/>
                  <a:pt x="167278" y="322730"/>
                </a:cubicBezTo>
              </a:path>
            </a:pathLst>
          </a:custGeom>
          <a:noFill/>
          <a:ln w="1111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9" name="TextBox 28"/>
          <p:cNvSpPr txBox="1"/>
          <p:nvPr/>
        </p:nvSpPr>
        <p:spPr>
          <a:xfrm>
            <a:off x="3530554" y="3890430"/>
            <a:ext cx="1458614" cy="369332"/>
          </a:xfrm>
          <a:prstGeom prst="rect">
            <a:avLst/>
          </a:prstGeom>
          <a:noFill/>
        </p:spPr>
        <p:txBody>
          <a:bodyPr wrap="square" rtlCol="0">
            <a:spAutoFit/>
          </a:bodyPr>
          <a:lstStyle/>
          <a:p>
            <a:r>
              <a:rPr lang="en-AU" dirty="0"/>
              <a:t>evaporation</a:t>
            </a:r>
          </a:p>
        </p:txBody>
      </p:sp>
      <p:sp>
        <p:nvSpPr>
          <p:cNvPr id="23" name="TextBox 22"/>
          <p:cNvSpPr txBox="1"/>
          <p:nvPr/>
        </p:nvSpPr>
        <p:spPr>
          <a:xfrm>
            <a:off x="4683715" y="4126332"/>
            <a:ext cx="2414817" cy="646331"/>
          </a:xfrm>
          <a:prstGeom prst="rect">
            <a:avLst/>
          </a:prstGeom>
          <a:noFill/>
        </p:spPr>
        <p:txBody>
          <a:bodyPr wrap="square" rtlCol="0">
            <a:spAutoFit/>
          </a:bodyPr>
          <a:lstStyle/>
          <a:p>
            <a:r>
              <a:rPr lang="en-AU" b="1" dirty="0">
                <a:solidFill>
                  <a:srgbClr val="FF0000"/>
                </a:solidFill>
              </a:rPr>
              <a:t>=&gt; </a:t>
            </a:r>
            <a:r>
              <a:rPr lang="en-AU" b="1" dirty="0" smtClean="0">
                <a:solidFill>
                  <a:srgbClr val="FF0000"/>
                </a:solidFill>
              </a:rPr>
              <a:t>Increased </a:t>
            </a:r>
            <a:r>
              <a:rPr lang="en-AU" b="1" dirty="0">
                <a:solidFill>
                  <a:srgbClr val="FF0000"/>
                </a:solidFill>
              </a:rPr>
              <a:t>tropospheric humidity</a:t>
            </a:r>
          </a:p>
        </p:txBody>
      </p:sp>
      <p:sp>
        <p:nvSpPr>
          <p:cNvPr id="30" name="TextBox 29"/>
          <p:cNvSpPr txBox="1"/>
          <p:nvPr/>
        </p:nvSpPr>
        <p:spPr>
          <a:xfrm>
            <a:off x="8543281" y="4473319"/>
            <a:ext cx="1912915" cy="923330"/>
          </a:xfrm>
          <a:prstGeom prst="rect">
            <a:avLst/>
          </a:prstGeom>
          <a:noFill/>
        </p:spPr>
        <p:txBody>
          <a:bodyPr wrap="square" rtlCol="0">
            <a:spAutoFit/>
          </a:bodyPr>
          <a:lstStyle/>
          <a:p>
            <a:r>
              <a:rPr lang="en-AU" b="1" dirty="0">
                <a:solidFill>
                  <a:srgbClr val="FF0000"/>
                </a:solidFill>
              </a:rPr>
              <a:t>=&gt; </a:t>
            </a:r>
            <a:r>
              <a:rPr lang="en-AU" b="1" dirty="0" smtClean="0">
                <a:solidFill>
                  <a:srgbClr val="FF0000"/>
                </a:solidFill>
              </a:rPr>
              <a:t>Reduced  </a:t>
            </a:r>
            <a:r>
              <a:rPr lang="en-AU" b="1" dirty="0">
                <a:solidFill>
                  <a:srgbClr val="FF0000"/>
                </a:solidFill>
              </a:rPr>
              <a:t>tropospheric humidity</a:t>
            </a:r>
          </a:p>
        </p:txBody>
      </p:sp>
      <p:sp>
        <p:nvSpPr>
          <p:cNvPr id="34" name="Curved Up Arrow 33"/>
          <p:cNvSpPr/>
          <p:nvPr/>
        </p:nvSpPr>
        <p:spPr>
          <a:xfrm rot="20031975">
            <a:off x="7256809" y="4970951"/>
            <a:ext cx="938161" cy="3355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35" name="Curved Up Arrow 34"/>
          <p:cNvSpPr/>
          <p:nvPr/>
        </p:nvSpPr>
        <p:spPr>
          <a:xfrm rot="20031975">
            <a:off x="7263623" y="4409970"/>
            <a:ext cx="938161" cy="3355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36" name="Curved Up Arrow 35"/>
          <p:cNvSpPr/>
          <p:nvPr/>
        </p:nvSpPr>
        <p:spPr>
          <a:xfrm rot="20031975">
            <a:off x="7266355" y="3857913"/>
            <a:ext cx="938161" cy="3355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20" name="Freeform 19"/>
          <p:cNvSpPr/>
          <p:nvPr/>
        </p:nvSpPr>
        <p:spPr>
          <a:xfrm>
            <a:off x="8428986" y="5809129"/>
            <a:ext cx="2144183" cy="349624"/>
          </a:xfrm>
          <a:custGeom>
            <a:avLst/>
            <a:gdLst>
              <a:gd name="connsiteX0" fmla="*/ 1037741 w 1696647"/>
              <a:gd name="connsiteY0" fmla="*/ 53789 h 349624"/>
              <a:gd name="connsiteX1" fmla="*/ 889824 w 1696647"/>
              <a:gd name="connsiteY1" fmla="*/ 40342 h 349624"/>
              <a:gd name="connsiteX2" fmla="*/ 795694 w 1696647"/>
              <a:gd name="connsiteY2" fmla="*/ 13447 h 349624"/>
              <a:gd name="connsiteX3" fmla="*/ 741906 w 1696647"/>
              <a:gd name="connsiteY3" fmla="*/ 0 h 349624"/>
              <a:gd name="connsiteX4" fmla="*/ 540200 w 1696647"/>
              <a:gd name="connsiteY4" fmla="*/ 26895 h 349624"/>
              <a:gd name="connsiteX5" fmla="*/ 392283 w 1696647"/>
              <a:gd name="connsiteY5" fmla="*/ 121024 h 349624"/>
              <a:gd name="connsiteX6" fmla="*/ 338494 w 1696647"/>
              <a:gd name="connsiteY6" fmla="*/ 134471 h 349624"/>
              <a:gd name="connsiteX7" fmla="*/ 298153 w 1696647"/>
              <a:gd name="connsiteY7" fmla="*/ 161365 h 349624"/>
              <a:gd name="connsiteX8" fmla="*/ 42659 w 1696647"/>
              <a:gd name="connsiteY8" fmla="*/ 201706 h 349624"/>
              <a:gd name="connsiteX9" fmla="*/ 123341 w 1696647"/>
              <a:gd name="connsiteY9" fmla="*/ 228600 h 349624"/>
              <a:gd name="connsiteX10" fmla="*/ 204024 w 1696647"/>
              <a:gd name="connsiteY10" fmla="*/ 255495 h 349624"/>
              <a:gd name="connsiteX11" fmla="*/ 795694 w 1696647"/>
              <a:gd name="connsiteY11" fmla="*/ 268942 h 349624"/>
              <a:gd name="connsiteX12" fmla="*/ 916718 w 1696647"/>
              <a:gd name="connsiteY12" fmla="*/ 295836 h 349624"/>
              <a:gd name="connsiteX13" fmla="*/ 957059 w 1696647"/>
              <a:gd name="connsiteY13" fmla="*/ 309283 h 349624"/>
              <a:gd name="connsiteX14" fmla="*/ 1104977 w 1696647"/>
              <a:gd name="connsiteY14" fmla="*/ 322730 h 349624"/>
              <a:gd name="connsiteX15" fmla="*/ 1239447 w 1696647"/>
              <a:gd name="connsiteY15" fmla="*/ 349624 h 349624"/>
              <a:gd name="connsiteX16" fmla="*/ 1360471 w 1696647"/>
              <a:gd name="connsiteY16" fmla="*/ 336177 h 349624"/>
              <a:gd name="connsiteX17" fmla="*/ 1494941 w 1696647"/>
              <a:gd name="connsiteY17" fmla="*/ 295836 h 349624"/>
              <a:gd name="connsiteX18" fmla="*/ 1589071 w 1696647"/>
              <a:gd name="connsiteY18" fmla="*/ 282389 h 349624"/>
              <a:gd name="connsiteX19" fmla="*/ 1615965 w 1696647"/>
              <a:gd name="connsiteY19" fmla="*/ 242047 h 349624"/>
              <a:gd name="connsiteX20" fmla="*/ 1656306 w 1696647"/>
              <a:gd name="connsiteY20" fmla="*/ 161365 h 349624"/>
              <a:gd name="connsiteX21" fmla="*/ 1696647 w 1696647"/>
              <a:gd name="connsiteY21" fmla="*/ 134471 h 349624"/>
              <a:gd name="connsiteX22" fmla="*/ 1602518 w 1696647"/>
              <a:gd name="connsiteY22" fmla="*/ 121024 h 349624"/>
              <a:gd name="connsiteX23" fmla="*/ 1037741 w 1696647"/>
              <a:gd name="connsiteY23" fmla="*/ 53789 h 349624"/>
              <a:gd name="connsiteX0" fmla="*/ 1037741 w 1696647"/>
              <a:gd name="connsiteY0" fmla="*/ 53789 h 349624"/>
              <a:gd name="connsiteX1" fmla="*/ 889824 w 1696647"/>
              <a:gd name="connsiteY1" fmla="*/ 40342 h 349624"/>
              <a:gd name="connsiteX2" fmla="*/ 795694 w 1696647"/>
              <a:gd name="connsiteY2" fmla="*/ 13447 h 349624"/>
              <a:gd name="connsiteX3" fmla="*/ 741906 w 1696647"/>
              <a:gd name="connsiteY3" fmla="*/ 0 h 349624"/>
              <a:gd name="connsiteX4" fmla="*/ 540200 w 1696647"/>
              <a:gd name="connsiteY4" fmla="*/ 26895 h 349624"/>
              <a:gd name="connsiteX5" fmla="*/ 392283 w 1696647"/>
              <a:gd name="connsiteY5" fmla="*/ 121024 h 349624"/>
              <a:gd name="connsiteX6" fmla="*/ 338494 w 1696647"/>
              <a:gd name="connsiteY6" fmla="*/ 134471 h 349624"/>
              <a:gd name="connsiteX7" fmla="*/ 298153 w 1696647"/>
              <a:gd name="connsiteY7" fmla="*/ 161365 h 349624"/>
              <a:gd name="connsiteX8" fmla="*/ 42659 w 1696647"/>
              <a:gd name="connsiteY8" fmla="*/ 201706 h 349624"/>
              <a:gd name="connsiteX9" fmla="*/ 123341 w 1696647"/>
              <a:gd name="connsiteY9" fmla="*/ 228600 h 349624"/>
              <a:gd name="connsiteX10" fmla="*/ 204024 w 1696647"/>
              <a:gd name="connsiteY10" fmla="*/ 255495 h 349624"/>
              <a:gd name="connsiteX11" fmla="*/ 795694 w 1696647"/>
              <a:gd name="connsiteY11" fmla="*/ 268942 h 349624"/>
              <a:gd name="connsiteX12" fmla="*/ 916718 w 1696647"/>
              <a:gd name="connsiteY12" fmla="*/ 295836 h 349624"/>
              <a:gd name="connsiteX13" fmla="*/ 957059 w 1696647"/>
              <a:gd name="connsiteY13" fmla="*/ 309283 h 349624"/>
              <a:gd name="connsiteX14" fmla="*/ 1104977 w 1696647"/>
              <a:gd name="connsiteY14" fmla="*/ 322730 h 349624"/>
              <a:gd name="connsiteX15" fmla="*/ 1239447 w 1696647"/>
              <a:gd name="connsiteY15" fmla="*/ 349624 h 349624"/>
              <a:gd name="connsiteX16" fmla="*/ 1360471 w 1696647"/>
              <a:gd name="connsiteY16" fmla="*/ 336177 h 349624"/>
              <a:gd name="connsiteX17" fmla="*/ 1494941 w 1696647"/>
              <a:gd name="connsiteY17" fmla="*/ 295836 h 349624"/>
              <a:gd name="connsiteX18" fmla="*/ 1589071 w 1696647"/>
              <a:gd name="connsiteY18" fmla="*/ 282389 h 349624"/>
              <a:gd name="connsiteX19" fmla="*/ 1615965 w 1696647"/>
              <a:gd name="connsiteY19" fmla="*/ 242047 h 349624"/>
              <a:gd name="connsiteX20" fmla="*/ 1656306 w 1696647"/>
              <a:gd name="connsiteY20" fmla="*/ 161365 h 349624"/>
              <a:gd name="connsiteX21" fmla="*/ 1696647 w 1696647"/>
              <a:gd name="connsiteY21" fmla="*/ 134471 h 349624"/>
              <a:gd name="connsiteX22" fmla="*/ 1515049 w 1696647"/>
              <a:gd name="connsiteY22" fmla="*/ 121024 h 349624"/>
              <a:gd name="connsiteX23" fmla="*/ 1037741 w 1696647"/>
              <a:gd name="connsiteY23" fmla="*/ 53789 h 349624"/>
              <a:gd name="connsiteX0" fmla="*/ 1037741 w 1656847"/>
              <a:gd name="connsiteY0" fmla="*/ 53789 h 349624"/>
              <a:gd name="connsiteX1" fmla="*/ 889824 w 1656847"/>
              <a:gd name="connsiteY1" fmla="*/ 40342 h 349624"/>
              <a:gd name="connsiteX2" fmla="*/ 795694 w 1656847"/>
              <a:gd name="connsiteY2" fmla="*/ 13447 h 349624"/>
              <a:gd name="connsiteX3" fmla="*/ 741906 w 1656847"/>
              <a:gd name="connsiteY3" fmla="*/ 0 h 349624"/>
              <a:gd name="connsiteX4" fmla="*/ 540200 w 1656847"/>
              <a:gd name="connsiteY4" fmla="*/ 26895 h 349624"/>
              <a:gd name="connsiteX5" fmla="*/ 392283 w 1656847"/>
              <a:gd name="connsiteY5" fmla="*/ 121024 h 349624"/>
              <a:gd name="connsiteX6" fmla="*/ 338494 w 1656847"/>
              <a:gd name="connsiteY6" fmla="*/ 134471 h 349624"/>
              <a:gd name="connsiteX7" fmla="*/ 298153 w 1656847"/>
              <a:gd name="connsiteY7" fmla="*/ 161365 h 349624"/>
              <a:gd name="connsiteX8" fmla="*/ 42659 w 1656847"/>
              <a:gd name="connsiteY8" fmla="*/ 201706 h 349624"/>
              <a:gd name="connsiteX9" fmla="*/ 123341 w 1656847"/>
              <a:gd name="connsiteY9" fmla="*/ 228600 h 349624"/>
              <a:gd name="connsiteX10" fmla="*/ 204024 w 1656847"/>
              <a:gd name="connsiteY10" fmla="*/ 255495 h 349624"/>
              <a:gd name="connsiteX11" fmla="*/ 795694 w 1656847"/>
              <a:gd name="connsiteY11" fmla="*/ 268942 h 349624"/>
              <a:gd name="connsiteX12" fmla="*/ 916718 w 1656847"/>
              <a:gd name="connsiteY12" fmla="*/ 295836 h 349624"/>
              <a:gd name="connsiteX13" fmla="*/ 957059 w 1656847"/>
              <a:gd name="connsiteY13" fmla="*/ 309283 h 349624"/>
              <a:gd name="connsiteX14" fmla="*/ 1104977 w 1656847"/>
              <a:gd name="connsiteY14" fmla="*/ 322730 h 349624"/>
              <a:gd name="connsiteX15" fmla="*/ 1239447 w 1656847"/>
              <a:gd name="connsiteY15" fmla="*/ 349624 h 349624"/>
              <a:gd name="connsiteX16" fmla="*/ 1360471 w 1656847"/>
              <a:gd name="connsiteY16" fmla="*/ 336177 h 349624"/>
              <a:gd name="connsiteX17" fmla="*/ 1494941 w 1656847"/>
              <a:gd name="connsiteY17" fmla="*/ 295836 h 349624"/>
              <a:gd name="connsiteX18" fmla="*/ 1589071 w 1656847"/>
              <a:gd name="connsiteY18" fmla="*/ 282389 h 349624"/>
              <a:gd name="connsiteX19" fmla="*/ 1615965 w 1656847"/>
              <a:gd name="connsiteY19" fmla="*/ 242047 h 349624"/>
              <a:gd name="connsiteX20" fmla="*/ 1656306 w 1656847"/>
              <a:gd name="connsiteY20" fmla="*/ 161365 h 349624"/>
              <a:gd name="connsiteX21" fmla="*/ 1589742 w 1656847"/>
              <a:gd name="connsiteY21" fmla="*/ 161365 h 349624"/>
              <a:gd name="connsiteX22" fmla="*/ 1515049 w 1656847"/>
              <a:gd name="connsiteY22" fmla="*/ 121024 h 349624"/>
              <a:gd name="connsiteX23" fmla="*/ 1037741 w 1656847"/>
              <a:gd name="connsiteY23" fmla="*/ 53789 h 349624"/>
              <a:gd name="connsiteX0" fmla="*/ 1037741 w 1617081"/>
              <a:gd name="connsiteY0" fmla="*/ 53789 h 349624"/>
              <a:gd name="connsiteX1" fmla="*/ 889824 w 1617081"/>
              <a:gd name="connsiteY1" fmla="*/ 40342 h 349624"/>
              <a:gd name="connsiteX2" fmla="*/ 795694 w 1617081"/>
              <a:gd name="connsiteY2" fmla="*/ 13447 h 349624"/>
              <a:gd name="connsiteX3" fmla="*/ 741906 w 1617081"/>
              <a:gd name="connsiteY3" fmla="*/ 0 h 349624"/>
              <a:gd name="connsiteX4" fmla="*/ 540200 w 1617081"/>
              <a:gd name="connsiteY4" fmla="*/ 26895 h 349624"/>
              <a:gd name="connsiteX5" fmla="*/ 392283 w 1617081"/>
              <a:gd name="connsiteY5" fmla="*/ 121024 h 349624"/>
              <a:gd name="connsiteX6" fmla="*/ 338494 w 1617081"/>
              <a:gd name="connsiteY6" fmla="*/ 134471 h 349624"/>
              <a:gd name="connsiteX7" fmla="*/ 298153 w 1617081"/>
              <a:gd name="connsiteY7" fmla="*/ 161365 h 349624"/>
              <a:gd name="connsiteX8" fmla="*/ 42659 w 1617081"/>
              <a:gd name="connsiteY8" fmla="*/ 201706 h 349624"/>
              <a:gd name="connsiteX9" fmla="*/ 123341 w 1617081"/>
              <a:gd name="connsiteY9" fmla="*/ 228600 h 349624"/>
              <a:gd name="connsiteX10" fmla="*/ 204024 w 1617081"/>
              <a:gd name="connsiteY10" fmla="*/ 255495 h 349624"/>
              <a:gd name="connsiteX11" fmla="*/ 795694 w 1617081"/>
              <a:gd name="connsiteY11" fmla="*/ 268942 h 349624"/>
              <a:gd name="connsiteX12" fmla="*/ 916718 w 1617081"/>
              <a:gd name="connsiteY12" fmla="*/ 295836 h 349624"/>
              <a:gd name="connsiteX13" fmla="*/ 957059 w 1617081"/>
              <a:gd name="connsiteY13" fmla="*/ 309283 h 349624"/>
              <a:gd name="connsiteX14" fmla="*/ 1104977 w 1617081"/>
              <a:gd name="connsiteY14" fmla="*/ 322730 h 349624"/>
              <a:gd name="connsiteX15" fmla="*/ 1239447 w 1617081"/>
              <a:gd name="connsiteY15" fmla="*/ 349624 h 349624"/>
              <a:gd name="connsiteX16" fmla="*/ 1360471 w 1617081"/>
              <a:gd name="connsiteY16" fmla="*/ 336177 h 349624"/>
              <a:gd name="connsiteX17" fmla="*/ 1494941 w 1617081"/>
              <a:gd name="connsiteY17" fmla="*/ 295836 h 349624"/>
              <a:gd name="connsiteX18" fmla="*/ 1589071 w 1617081"/>
              <a:gd name="connsiteY18" fmla="*/ 282389 h 349624"/>
              <a:gd name="connsiteX19" fmla="*/ 1615965 w 1617081"/>
              <a:gd name="connsiteY19" fmla="*/ 242047 h 349624"/>
              <a:gd name="connsiteX20" fmla="*/ 1549401 w 1617081"/>
              <a:gd name="connsiteY20" fmla="*/ 161365 h 349624"/>
              <a:gd name="connsiteX21" fmla="*/ 1589742 w 1617081"/>
              <a:gd name="connsiteY21" fmla="*/ 161365 h 349624"/>
              <a:gd name="connsiteX22" fmla="*/ 1515049 w 1617081"/>
              <a:gd name="connsiteY22" fmla="*/ 121024 h 349624"/>
              <a:gd name="connsiteX23" fmla="*/ 1037741 w 1617081"/>
              <a:gd name="connsiteY23" fmla="*/ 53789 h 349624"/>
              <a:gd name="connsiteX0" fmla="*/ 1037741 w 1590283"/>
              <a:gd name="connsiteY0" fmla="*/ 53789 h 349624"/>
              <a:gd name="connsiteX1" fmla="*/ 889824 w 1590283"/>
              <a:gd name="connsiteY1" fmla="*/ 40342 h 349624"/>
              <a:gd name="connsiteX2" fmla="*/ 795694 w 1590283"/>
              <a:gd name="connsiteY2" fmla="*/ 13447 h 349624"/>
              <a:gd name="connsiteX3" fmla="*/ 741906 w 1590283"/>
              <a:gd name="connsiteY3" fmla="*/ 0 h 349624"/>
              <a:gd name="connsiteX4" fmla="*/ 540200 w 1590283"/>
              <a:gd name="connsiteY4" fmla="*/ 26895 h 349624"/>
              <a:gd name="connsiteX5" fmla="*/ 392283 w 1590283"/>
              <a:gd name="connsiteY5" fmla="*/ 121024 h 349624"/>
              <a:gd name="connsiteX6" fmla="*/ 338494 w 1590283"/>
              <a:gd name="connsiteY6" fmla="*/ 134471 h 349624"/>
              <a:gd name="connsiteX7" fmla="*/ 298153 w 1590283"/>
              <a:gd name="connsiteY7" fmla="*/ 161365 h 349624"/>
              <a:gd name="connsiteX8" fmla="*/ 42659 w 1590283"/>
              <a:gd name="connsiteY8" fmla="*/ 201706 h 349624"/>
              <a:gd name="connsiteX9" fmla="*/ 123341 w 1590283"/>
              <a:gd name="connsiteY9" fmla="*/ 228600 h 349624"/>
              <a:gd name="connsiteX10" fmla="*/ 204024 w 1590283"/>
              <a:gd name="connsiteY10" fmla="*/ 255495 h 349624"/>
              <a:gd name="connsiteX11" fmla="*/ 795694 w 1590283"/>
              <a:gd name="connsiteY11" fmla="*/ 268942 h 349624"/>
              <a:gd name="connsiteX12" fmla="*/ 916718 w 1590283"/>
              <a:gd name="connsiteY12" fmla="*/ 295836 h 349624"/>
              <a:gd name="connsiteX13" fmla="*/ 957059 w 1590283"/>
              <a:gd name="connsiteY13" fmla="*/ 309283 h 349624"/>
              <a:gd name="connsiteX14" fmla="*/ 1104977 w 1590283"/>
              <a:gd name="connsiteY14" fmla="*/ 322730 h 349624"/>
              <a:gd name="connsiteX15" fmla="*/ 1239447 w 1590283"/>
              <a:gd name="connsiteY15" fmla="*/ 349624 h 349624"/>
              <a:gd name="connsiteX16" fmla="*/ 1360471 w 1590283"/>
              <a:gd name="connsiteY16" fmla="*/ 336177 h 349624"/>
              <a:gd name="connsiteX17" fmla="*/ 1494941 w 1590283"/>
              <a:gd name="connsiteY17" fmla="*/ 295836 h 349624"/>
              <a:gd name="connsiteX18" fmla="*/ 1589071 w 1590283"/>
              <a:gd name="connsiteY18" fmla="*/ 282389 h 349624"/>
              <a:gd name="connsiteX19" fmla="*/ 1547934 w 1590283"/>
              <a:gd name="connsiteY19" fmla="*/ 242047 h 349624"/>
              <a:gd name="connsiteX20" fmla="*/ 1549401 w 1590283"/>
              <a:gd name="connsiteY20" fmla="*/ 161365 h 349624"/>
              <a:gd name="connsiteX21" fmla="*/ 1589742 w 1590283"/>
              <a:gd name="connsiteY21" fmla="*/ 161365 h 349624"/>
              <a:gd name="connsiteX22" fmla="*/ 1515049 w 1590283"/>
              <a:gd name="connsiteY22" fmla="*/ 121024 h 349624"/>
              <a:gd name="connsiteX23" fmla="*/ 1037741 w 1590283"/>
              <a:gd name="connsiteY23" fmla="*/ 53789 h 349624"/>
              <a:gd name="connsiteX0" fmla="*/ 1037741 w 1589752"/>
              <a:gd name="connsiteY0" fmla="*/ 53789 h 349624"/>
              <a:gd name="connsiteX1" fmla="*/ 889824 w 1589752"/>
              <a:gd name="connsiteY1" fmla="*/ 40342 h 349624"/>
              <a:gd name="connsiteX2" fmla="*/ 795694 w 1589752"/>
              <a:gd name="connsiteY2" fmla="*/ 13447 h 349624"/>
              <a:gd name="connsiteX3" fmla="*/ 741906 w 1589752"/>
              <a:gd name="connsiteY3" fmla="*/ 0 h 349624"/>
              <a:gd name="connsiteX4" fmla="*/ 540200 w 1589752"/>
              <a:gd name="connsiteY4" fmla="*/ 26895 h 349624"/>
              <a:gd name="connsiteX5" fmla="*/ 392283 w 1589752"/>
              <a:gd name="connsiteY5" fmla="*/ 121024 h 349624"/>
              <a:gd name="connsiteX6" fmla="*/ 338494 w 1589752"/>
              <a:gd name="connsiteY6" fmla="*/ 134471 h 349624"/>
              <a:gd name="connsiteX7" fmla="*/ 298153 w 1589752"/>
              <a:gd name="connsiteY7" fmla="*/ 161365 h 349624"/>
              <a:gd name="connsiteX8" fmla="*/ 42659 w 1589752"/>
              <a:gd name="connsiteY8" fmla="*/ 201706 h 349624"/>
              <a:gd name="connsiteX9" fmla="*/ 123341 w 1589752"/>
              <a:gd name="connsiteY9" fmla="*/ 228600 h 349624"/>
              <a:gd name="connsiteX10" fmla="*/ 204024 w 1589752"/>
              <a:gd name="connsiteY10" fmla="*/ 255495 h 349624"/>
              <a:gd name="connsiteX11" fmla="*/ 795694 w 1589752"/>
              <a:gd name="connsiteY11" fmla="*/ 268942 h 349624"/>
              <a:gd name="connsiteX12" fmla="*/ 916718 w 1589752"/>
              <a:gd name="connsiteY12" fmla="*/ 295836 h 349624"/>
              <a:gd name="connsiteX13" fmla="*/ 957059 w 1589752"/>
              <a:gd name="connsiteY13" fmla="*/ 309283 h 349624"/>
              <a:gd name="connsiteX14" fmla="*/ 1104977 w 1589752"/>
              <a:gd name="connsiteY14" fmla="*/ 322730 h 349624"/>
              <a:gd name="connsiteX15" fmla="*/ 1239447 w 1589752"/>
              <a:gd name="connsiteY15" fmla="*/ 349624 h 349624"/>
              <a:gd name="connsiteX16" fmla="*/ 1360471 w 1589752"/>
              <a:gd name="connsiteY16" fmla="*/ 336177 h 349624"/>
              <a:gd name="connsiteX17" fmla="*/ 1494941 w 1589752"/>
              <a:gd name="connsiteY17" fmla="*/ 295836 h 349624"/>
              <a:gd name="connsiteX18" fmla="*/ 1589071 w 1589752"/>
              <a:gd name="connsiteY18" fmla="*/ 282389 h 349624"/>
              <a:gd name="connsiteX19" fmla="*/ 1509060 w 1589752"/>
              <a:gd name="connsiteY19" fmla="*/ 242047 h 349624"/>
              <a:gd name="connsiteX20" fmla="*/ 1549401 w 1589752"/>
              <a:gd name="connsiteY20" fmla="*/ 161365 h 349624"/>
              <a:gd name="connsiteX21" fmla="*/ 1589742 w 1589752"/>
              <a:gd name="connsiteY21" fmla="*/ 161365 h 349624"/>
              <a:gd name="connsiteX22" fmla="*/ 1515049 w 1589752"/>
              <a:gd name="connsiteY22" fmla="*/ 121024 h 349624"/>
              <a:gd name="connsiteX23" fmla="*/ 1037741 w 1589752"/>
              <a:gd name="connsiteY23" fmla="*/ 53789 h 349624"/>
              <a:gd name="connsiteX0" fmla="*/ 1037741 w 1589752"/>
              <a:gd name="connsiteY0" fmla="*/ 53789 h 349624"/>
              <a:gd name="connsiteX1" fmla="*/ 889824 w 1589752"/>
              <a:gd name="connsiteY1" fmla="*/ 40342 h 349624"/>
              <a:gd name="connsiteX2" fmla="*/ 795694 w 1589752"/>
              <a:gd name="connsiteY2" fmla="*/ 13447 h 349624"/>
              <a:gd name="connsiteX3" fmla="*/ 741906 w 1589752"/>
              <a:gd name="connsiteY3" fmla="*/ 0 h 349624"/>
              <a:gd name="connsiteX4" fmla="*/ 540200 w 1589752"/>
              <a:gd name="connsiteY4" fmla="*/ 26895 h 349624"/>
              <a:gd name="connsiteX5" fmla="*/ 392283 w 1589752"/>
              <a:gd name="connsiteY5" fmla="*/ 121024 h 349624"/>
              <a:gd name="connsiteX6" fmla="*/ 338494 w 1589752"/>
              <a:gd name="connsiteY6" fmla="*/ 134471 h 349624"/>
              <a:gd name="connsiteX7" fmla="*/ 298153 w 1589752"/>
              <a:gd name="connsiteY7" fmla="*/ 161365 h 349624"/>
              <a:gd name="connsiteX8" fmla="*/ 42659 w 1589752"/>
              <a:gd name="connsiteY8" fmla="*/ 201706 h 349624"/>
              <a:gd name="connsiteX9" fmla="*/ 123341 w 1589752"/>
              <a:gd name="connsiteY9" fmla="*/ 228600 h 349624"/>
              <a:gd name="connsiteX10" fmla="*/ 204024 w 1589752"/>
              <a:gd name="connsiteY10" fmla="*/ 255495 h 349624"/>
              <a:gd name="connsiteX11" fmla="*/ 795694 w 1589752"/>
              <a:gd name="connsiteY11" fmla="*/ 268942 h 349624"/>
              <a:gd name="connsiteX12" fmla="*/ 916718 w 1589752"/>
              <a:gd name="connsiteY12" fmla="*/ 295836 h 349624"/>
              <a:gd name="connsiteX13" fmla="*/ 957059 w 1589752"/>
              <a:gd name="connsiteY13" fmla="*/ 309283 h 349624"/>
              <a:gd name="connsiteX14" fmla="*/ 1104977 w 1589752"/>
              <a:gd name="connsiteY14" fmla="*/ 322730 h 349624"/>
              <a:gd name="connsiteX15" fmla="*/ 1239447 w 1589752"/>
              <a:gd name="connsiteY15" fmla="*/ 349624 h 349624"/>
              <a:gd name="connsiteX16" fmla="*/ 1360471 w 1589752"/>
              <a:gd name="connsiteY16" fmla="*/ 336177 h 349624"/>
              <a:gd name="connsiteX17" fmla="*/ 1494941 w 1589752"/>
              <a:gd name="connsiteY17" fmla="*/ 295836 h 349624"/>
              <a:gd name="connsiteX18" fmla="*/ 1589071 w 1589752"/>
              <a:gd name="connsiteY18" fmla="*/ 282389 h 349624"/>
              <a:gd name="connsiteX19" fmla="*/ 1509060 w 1589752"/>
              <a:gd name="connsiteY19" fmla="*/ 242047 h 349624"/>
              <a:gd name="connsiteX20" fmla="*/ 1549401 w 1589752"/>
              <a:gd name="connsiteY20" fmla="*/ 161365 h 349624"/>
              <a:gd name="connsiteX21" fmla="*/ 1531429 w 1589752"/>
              <a:gd name="connsiteY21" fmla="*/ 161365 h 349624"/>
              <a:gd name="connsiteX22" fmla="*/ 1515049 w 1589752"/>
              <a:gd name="connsiteY22" fmla="*/ 121024 h 349624"/>
              <a:gd name="connsiteX23" fmla="*/ 1037741 w 1589752"/>
              <a:gd name="connsiteY23" fmla="*/ 53789 h 349624"/>
              <a:gd name="connsiteX0" fmla="*/ 1037741 w 1549679"/>
              <a:gd name="connsiteY0" fmla="*/ 53789 h 349624"/>
              <a:gd name="connsiteX1" fmla="*/ 889824 w 1549679"/>
              <a:gd name="connsiteY1" fmla="*/ 40342 h 349624"/>
              <a:gd name="connsiteX2" fmla="*/ 795694 w 1549679"/>
              <a:gd name="connsiteY2" fmla="*/ 13447 h 349624"/>
              <a:gd name="connsiteX3" fmla="*/ 741906 w 1549679"/>
              <a:gd name="connsiteY3" fmla="*/ 0 h 349624"/>
              <a:gd name="connsiteX4" fmla="*/ 540200 w 1549679"/>
              <a:gd name="connsiteY4" fmla="*/ 26895 h 349624"/>
              <a:gd name="connsiteX5" fmla="*/ 392283 w 1549679"/>
              <a:gd name="connsiteY5" fmla="*/ 121024 h 349624"/>
              <a:gd name="connsiteX6" fmla="*/ 338494 w 1549679"/>
              <a:gd name="connsiteY6" fmla="*/ 134471 h 349624"/>
              <a:gd name="connsiteX7" fmla="*/ 298153 w 1549679"/>
              <a:gd name="connsiteY7" fmla="*/ 161365 h 349624"/>
              <a:gd name="connsiteX8" fmla="*/ 42659 w 1549679"/>
              <a:gd name="connsiteY8" fmla="*/ 201706 h 349624"/>
              <a:gd name="connsiteX9" fmla="*/ 123341 w 1549679"/>
              <a:gd name="connsiteY9" fmla="*/ 228600 h 349624"/>
              <a:gd name="connsiteX10" fmla="*/ 204024 w 1549679"/>
              <a:gd name="connsiteY10" fmla="*/ 255495 h 349624"/>
              <a:gd name="connsiteX11" fmla="*/ 795694 w 1549679"/>
              <a:gd name="connsiteY11" fmla="*/ 268942 h 349624"/>
              <a:gd name="connsiteX12" fmla="*/ 916718 w 1549679"/>
              <a:gd name="connsiteY12" fmla="*/ 295836 h 349624"/>
              <a:gd name="connsiteX13" fmla="*/ 957059 w 1549679"/>
              <a:gd name="connsiteY13" fmla="*/ 309283 h 349624"/>
              <a:gd name="connsiteX14" fmla="*/ 1104977 w 1549679"/>
              <a:gd name="connsiteY14" fmla="*/ 322730 h 349624"/>
              <a:gd name="connsiteX15" fmla="*/ 1239447 w 1549679"/>
              <a:gd name="connsiteY15" fmla="*/ 349624 h 349624"/>
              <a:gd name="connsiteX16" fmla="*/ 1360471 w 1549679"/>
              <a:gd name="connsiteY16" fmla="*/ 336177 h 349624"/>
              <a:gd name="connsiteX17" fmla="*/ 1494941 w 1549679"/>
              <a:gd name="connsiteY17" fmla="*/ 295836 h 349624"/>
              <a:gd name="connsiteX18" fmla="*/ 1521040 w 1549679"/>
              <a:gd name="connsiteY18" fmla="*/ 282389 h 349624"/>
              <a:gd name="connsiteX19" fmla="*/ 1509060 w 1549679"/>
              <a:gd name="connsiteY19" fmla="*/ 242047 h 349624"/>
              <a:gd name="connsiteX20" fmla="*/ 1549401 w 1549679"/>
              <a:gd name="connsiteY20" fmla="*/ 161365 h 349624"/>
              <a:gd name="connsiteX21" fmla="*/ 1531429 w 1549679"/>
              <a:gd name="connsiteY21" fmla="*/ 161365 h 349624"/>
              <a:gd name="connsiteX22" fmla="*/ 1515049 w 1549679"/>
              <a:gd name="connsiteY22" fmla="*/ 121024 h 349624"/>
              <a:gd name="connsiteX23" fmla="*/ 1037741 w 1549679"/>
              <a:gd name="connsiteY23" fmla="*/ 53789 h 34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49679" h="349624">
                <a:moveTo>
                  <a:pt x="1037741" y="53789"/>
                </a:moveTo>
                <a:cubicBezTo>
                  <a:pt x="933537" y="40342"/>
                  <a:pt x="938899" y="46885"/>
                  <a:pt x="889824" y="40342"/>
                </a:cubicBezTo>
                <a:cubicBezTo>
                  <a:pt x="850408" y="35087"/>
                  <a:pt x="831998" y="23820"/>
                  <a:pt x="795694" y="13447"/>
                </a:cubicBezTo>
                <a:cubicBezTo>
                  <a:pt x="777924" y="8370"/>
                  <a:pt x="759835" y="4482"/>
                  <a:pt x="741906" y="0"/>
                </a:cubicBezTo>
                <a:cubicBezTo>
                  <a:pt x="674671" y="8965"/>
                  <a:pt x="605092" y="7145"/>
                  <a:pt x="540200" y="26895"/>
                </a:cubicBezTo>
                <a:cubicBezTo>
                  <a:pt x="353204" y="83807"/>
                  <a:pt x="492924" y="77893"/>
                  <a:pt x="392283" y="121024"/>
                </a:cubicBezTo>
                <a:cubicBezTo>
                  <a:pt x="375296" y="128304"/>
                  <a:pt x="356424" y="129989"/>
                  <a:pt x="338494" y="134471"/>
                </a:cubicBezTo>
                <a:cubicBezTo>
                  <a:pt x="325047" y="143436"/>
                  <a:pt x="313341" y="155842"/>
                  <a:pt x="298153" y="161365"/>
                </a:cubicBezTo>
                <a:cubicBezTo>
                  <a:pt x="207382" y="194373"/>
                  <a:pt x="140542" y="192808"/>
                  <a:pt x="42659" y="201706"/>
                </a:cubicBezTo>
                <a:cubicBezTo>
                  <a:pt x="-44052" y="230610"/>
                  <a:pt x="10750" y="206081"/>
                  <a:pt x="123341" y="228600"/>
                </a:cubicBezTo>
                <a:cubicBezTo>
                  <a:pt x="151140" y="234160"/>
                  <a:pt x="175682" y="254851"/>
                  <a:pt x="204024" y="255495"/>
                </a:cubicBezTo>
                <a:lnTo>
                  <a:pt x="795694" y="268942"/>
                </a:lnTo>
                <a:cubicBezTo>
                  <a:pt x="886511" y="299214"/>
                  <a:pt x="774719" y="264281"/>
                  <a:pt x="916718" y="295836"/>
                </a:cubicBezTo>
                <a:cubicBezTo>
                  <a:pt x="930555" y="298911"/>
                  <a:pt x="943027" y="307278"/>
                  <a:pt x="957059" y="309283"/>
                </a:cubicBezTo>
                <a:cubicBezTo>
                  <a:pt x="1006071" y="316285"/>
                  <a:pt x="1055671" y="318248"/>
                  <a:pt x="1104977" y="322730"/>
                </a:cubicBezTo>
                <a:cubicBezTo>
                  <a:pt x="1140519" y="331615"/>
                  <a:pt x="1206476" y="349624"/>
                  <a:pt x="1239447" y="349624"/>
                </a:cubicBezTo>
                <a:cubicBezTo>
                  <a:pt x="1280037" y="349624"/>
                  <a:pt x="1320130" y="340659"/>
                  <a:pt x="1360471" y="336177"/>
                </a:cubicBezTo>
                <a:cubicBezTo>
                  <a:pt x="1402573" y="322143"/>
                  <a:pt x="1468180" y="304801"/>
                  <a:pt x="1494941" y="295836"/>
                </a:cubicBezTo>
                <a:cubicBezTo>
                  <a:pt x="1521702" y="286871"/>
                  <a:pt x="1489663" y="286871"/>
                  <a:pt x="1521040" y="282389"/>
                </a:cubicBezTo>
                <a:cubicBezTo>
                  <a:pt x="1530005" y="268942"/>
                  <a:pt x="1504333" y="262218"/>
                  <a:pt x="1509060" y="242047"/>
                </a:cubicBezTo>
                <a:cubicBezTo>
                  <a:pt x="1513787" y="221876"/>
                  <a:pt x="1545673" y="174812"/>
                  <a:pt x="1549401" y="161365"/>
                </a:cubicBezTo>
                <a:cubicBezTo>
                  <a:pt x="1553129" y="147918"/>
                  <a:pt x="1517982" y="170330"/>
                  <a:pt x="1531429" y="161365"/>
                </a:cubicBezTo>
                <a:cubicBezTo>
                  <a:pt x="1500053" y="156883"/>
                  <a:pt x="1546716" y="122343"/>
                  <a:pt x="1515049" y="121024"/>
                </a:cubicBezTo>
                <a:cubicBezTo>
                  <a:pt x="940877" y="97100"/>
                  <a:pt x="1141945" y="67236"/>
                  <a:pt x="1037741" y="5378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Box 37"/>
          <p:cNvSpPr txBox="1"/>
          <p:nvPr/>
        </p:nvSpPr>
        <p:spPr>
          <a:xfrm>
            <a:off x="9165921" y="5733256"/>
            <a:ext cx="873289" cy="369332"/>
          </a:xfrm>
          <a:prstGeom prst="rect">
            <a:avLst/>
          </a:prstGeom>
          <a:noFill/>
        </p:spPr>
        <p:txBody>
          <a:bodyPr wrap="square" rtlCol="0">
            <a:spAutoFit/>
          </a:bodyPr>
          <a:lstStyle/>
          <a:p>
            <a:r>
              <a:rPr lang="en-AU" b="1" dirty="0" smtClean="0">
                <a:solidFill>
                  <a:schemeClr val="accent1">
                    <a:lumMod val="50000"/>
                  </a:schemeClr>
                </a:solidFill>
              </a:rPr>
              <a:t>Sea</a:t>
            </a:r>
            <a:endParaRPr lang="en-AU" b="1" dirty="0">
              <a:solidFill>
                <a:schemeClr val="accent1">
                  <a:lumMod val="50000"/>
                </a:schemeClr>
              </a:solidFill>
            </a:endParaRPr>
          </a:p>
        </p:txBody>
      </p:sp>
    </p:spTree>
    <p:extLst>
      <p:ext uri="{BB962C8B-B14F-4D97-AF65-F5344CB8AC3E}">
        <p14:creationId xmlns:p14="http://schemas.microsoft.com/office/powerpoint/2010/main" val="327209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500"/>
                                        <p:tgtEl>
                                          <p:spTgt spid="3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500"/>
                                        <p:tgtEl>
                                          <p:spTgt spid="20"/>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500"/>
                                        <p:tgtEl>
                                          <p:spTgt spid="30"/>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7" grpId="0" animBg="1"/>
      <p:bldP spid="8" grpId="0" animBg="1"/>
      <p:bldP spid="11" grpId="0" animBg="1"/>
      <p:bldP spid="25" grpId="0"/>
      <p:bldP spid="5" grpId="0"/>
      <p:bldP spid="31" grpId="0"/>
      <p:bldP spid="32" grpId="0"/>
      <p:bldP spid="33" grpId="0" animBg="1"/>
      <p:bldP spid="29" grpId="0"/>
      <p:bldP spid="23" grpId="0"/>
      <p:bldP spid="30" grpId="0"/>
      <p:bldP spid="34" grpId="0" animBg="1"/>
      <p:bldP spid="35" grpId="0" animBg="1"/>
      <p:bldP spid="36" grpId="0" animBg="1"/>
      <p:bldP spid="20" grpId="0" animBg="1"/>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8565" y="2581835"/>
            <a:ext cx="10878670" cy="646331"/>
          </a:xfrm>
          <a:prstGeom prst="rect">
            <a:avLst/>
          </a:prstGeom>
          <a:noFill/>
        </p:spPr>
        <p:txBody>
          <a:bodyPr wrap="square" rtlCol="0">
            <a:spAutoFit/>
          </a:bodyPr>
          <a:lstStyle/>
          <a:p>
            <a:pPr algn="ctr"/>
            <a:r>
              <a:rPr lang="en-AU" dirty="0">
                <a:hlinkClick r:id="rId2"/>
              </a:rPr>
              <a:t>https://</a:t>
            </a:r>
            <a:r>
              <a:rPr lang="en-AU" dirty="0" smtClean="0">
                <a:hlinkClick r:id="rId2"/>
              </a:rPr>
              <a:t>www.youtube.com/watch?v=KUaOOaTE2Fg</a:t>
            </a:r>
            <a:endParaRPr lang="en-AU" dirty="0" smtClean="0"/>
          </a:p>
          <a:p>
            <a:endParaRPr lang="en-AU" dirty="0"/>
          </a:p>
        </p:txBody>
      </p:sp>
      <p:sp>
        <p:nvSpPr>
          <p:cNvPr id="4" name="TextBox 3"/>
          <p:cNvSpPr txBox="1"/>
          <p:nvPr/>
        </p:nvSpPr>
        <p:spPr>
          <a:xfrm>
            <a:off x="618565" y="1331259"/>
            <a:ext cx="10327341" cy="1077218"/>
          </a:xfrm>
          <a:prstGeom prst="rect">
            <a:avLst/>
          </a:prstGeom>
          <a:noFill/>
        </p:spPr>
        <p:txBody>
          <a:bodyPr wrap="square" rtlCol="0">
            <a:spAutoFit/>
          </a:bodyPr>
          <a:lstStyle/>
          <a:p>
            <a:pPr algn="ctr"/>
            <a:r>
              <a:rPr lang="en-AU" sz="3200" b="1" dirty="0" smtClean="0"/>
              <a:t>Waterspout</a:t>
            </a:r>
          </a:p>
          <a:p>
            <a:pPr algn="ctr"/>
            <a:endParaRPr lang="en-AU" sz="3200" b="1" dirty="0"/>
          </a:p>
        </p:txBody>
      </p:sp>
    </p:spTree>
    <p:extLst>
      <p:ext uri="{BB962C8B-B14F-4D97-AF65-F5344CB8AC3E}">
        <p14:creationId xmlns:p14="http://schemas.microsoft.com/office/powerpoint/2010/main" val="2785239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3035" y="917431"/>
            <a:ext cx="10650071" cy="2308324"/>
          </a:xfrm>
          <a:prstGeom prst="rect">
            <a:avLst/>
          </a:prstGeom>
          <a:noFill/>
        </p:spPr>
        <p:txBody>
          <a:bodyPr wrap="square" rtlCol="0">
            <a:spAutoFit/>
          </a:bodyPr>
          <a:lstStyle/>
          <a:p>
            <a:pPr algn="just"/>
            <a:r>
              <a:rPr lang="en-AU" sz="2400" dirty="0"/>
              <a:t>With modest convection updraft velocities, temperature loss from the updraft plume via radiation and mixing may be excessive, leading to:</a:t>
            </a:r>
          </a:p>
          <a:p>
            <a:pPr marL="342900" indent="-342900" algn="just">
              <a:buFont typeface="+mj-lt"/>
              <a:buAutoNum type="alphaLcPeriod"/>
            </a:pPr>
            <a:r>
              <a:rPr lang="en-AU" sz="2400" b="1" dirty="0"/>
              <a:t>Ineffective or incomplete convective heat transfer</a:t>
            </a:r>
            <a:r>
              <a:rPr lang="en-AU" sz="2400" dirty="0"/>
              <a:t> </a:t>
            </a:r>
            <a:r>
              <a:rPr lang="en-AU" sz="2400" b="1" dirty="0"/>
              <a:t>through the troposphere.</a:t>
            </a:r>
          </a:p>
          <a:p>
            <a:pPr marL="342900" indent="-342900" algn="just">
              <a:buFont typeface="+mj-lt"/>
              <a:buAutoNum type="alphaLcPeriod"/>
            </a:pPr>
            <a:r>
              <a:rPr lang="en-AU" sz="2400" b="1" dirty="0"/>
              <a:t>Mid-level clouds. The subsequent evaporation of the clouds boosts the build-up of atmospheric water vapour</a:t>
            </a:r>
            <a:r>
              <a:rPr lang="en-AU" sz="2400" b="1" dirty="0" smtClean="0"/>
              <a:t>.</a:t>
            </a:r>
          </a:p>
          <a:p>
            <a:pPr algn="just"/>
            <a:r>
              <a:rPr lang="en-AU" sz="2400" b="1" u="sng" dirty="0" smtClean="0"/>
              <a:t>Note that water </a:t>
            </a:r>
            <a:r>
              <a:rPr lang="en-AU" sz="2400" b="1" u="sng" dirty="0"/>
              <a:t>vapour is the planet’s most important greenhouse gas</a:t>
            </a:r>
            <a:endParaRPr lang="en-AU" sz="2400" b="1" dirty="0"/>
          </a:p>
        </p:txBody>
      </p:sp>
      <p:sp>
        <p:nvSpPr>
          <p:cNvPr id="3" name="TextBox 2"/>
          <p:cNvSpPr txBox="1"/>
          <p:nvPr/>
        </p:nvSpPr>
        <p:spPr>
          <a:xfrm>
            <a:off x="2783632" y="1"/>
            <a:ext cx="6768752" cy="584775"/>
          </a:xfrm>
          <a:prstGeom prst="rect">
            <a:avLst/>
          </a:prstGeom>
          <a:noFill/>
        </p:spPr>
        <p:txBody>
          <a:bodyPr wrap="square" rtlCol="0">
            <a:spAutoFit/>
          </a:bodyPr>
          <a:lstStyle/>
          <a:p>
            <a:pPr algn="ctr"/>
            <a:r>
              <a:rPr lang="en-AU" sz="3200" b="1" dirty="0"/>
              <a:t>Ramifications</a:t>
            </a:r>
          </a:p>
        </p:txBody>
      </p:sp>
      <p:sp>
        <p:nvSpPr>
          <p:cNvPr id="4" name="TextBox 3"/>
          <p:cNvSpPr txBox="1"/>
          <p:nvPr/>
        </p:nvSpPr>
        <p:spPr>
          <a:xfrm>
            <a:off x="753034" y="3558410"/>
            <a:ext cx="10650071" cy="1569660"/>
          </a:xfrm>
          <a:prstGeom prst="rect">
            <a:avLst/>
          </a:prstGeom>
          <a:noFill/>
        </p:spPr>
        <p:txBody>
          <a:bodyPr wrap="square" rtlCol="0">
            <a:spAutoFit/>
          </a:bodyPr>
          <a:lstStyle/>
          <a:p>
            <a:r>
              <a:rPr lang="en-AU" sz="2400" dirty="0"/>
              <a:t>The high updraft efficiency typical of vortex flow leads to:</a:t>
            </a:r>
          </a:p>
          <a:p>
            <a:pPr marL="342900" indent="-342900">
              <a:buFont typeface="+mj-lt"/>
              <a:buAutoNum type="alphaLcPeriod"/>
            </a:pPr>
            <a:r>
              <a:rPr lang="en-AU" sz="2400" b="1" dirty="0"/>
              <a:t>High level reflective clouds </a:t>
            </a:r>
          </a:p>
          <a:p>
            <a:pPr marL="342900" indent="-342900">
              <a:buFont typeface="+mj-lt"/>
              <a:buAutoNum type="alphaLcPeriod"/>
            </a:pPr>
            <a:r>
              <a:rPr lang="en-AU" sz="2400" b="1" dirty="0"/>
              <a:t>High precipitation efficiency, hence removal of water vapour from the atmosphere </a:t>
            </a:r>
          </a:p>
        </p:txBody>
      </p:sp>
      <p:sp>
        <p:nvSpPr>
          <p:cNvPr id="5" name="TextBox 4"/>
          <p:cNvSpPr txBox="1"/>
          <p:nvPr/>
        </p:nvSpPr>
        <p:spPr>
          <a:xfrm>
            <a:off x="753035" y="5322590"/>
            <a:ext cx="10650070" cy="830997"/>
          </a:xfrm>
          <a:prstGeom prst="rect">
            <a:avLst/>
          </a:prstGeom>
          <a:noFill/>
        </p:spPr>
        <p:txBody>
          <a:bodyPr wrap="square" rtlCol="0">
            <a:spAutoFit/>
          </a:bodyPr>
          <a:lstStyle/>
          <a:p>
            <a:r>
              <a:rPr lang="en-AU" sz="2400" dirty="0" smtClean="0"/>
              <a:t>The </a:t>
            </a:r>
            <a:r>
              <a:rPr lang="en-AU" sz="2400" b="1" dirty="0" smtClean="0"/>
              <a:t>vortex engine </a:t>
            </a:r>
            <a:r>
              <a:rPr lang="en-AU" sz="2400" dirty="0" smtClean="0"/>
              <a:t>is designed to initiate and maintain this vortex updraft mechanism</a:t>
            </a:r>
            <a:endParaRPr lang="en-AU" sz="2400" dirty="0"/>
          </a:p>
        </p:txBody>
      </p:sp>
    </p:spTree>
    <p:extLst>
      <p:ext uri="{BB962C8B-B14F-4D97-AF65-F5344CB8AC3E}">
        <p14:creationId xmlns:p14="http://schemas.microsoft.com/office/powerpoint/2010/main" val="18798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306" y="1"/>
            <a:ext cx="10515600" cy="739587"/>
          </a:xfrm>
        </p:spPr>
        <p:txBody>
          <a:bodyPr>
            <a:normAutofit/>
          </a:bodyPr>
          <a:lstStyle/>
          <a:p>
            <a:pPr algn="ctr"/>
            <a:r>
              <a:rPr lang="en-AU" sz="3200" b="1" dirty="0" smtClean="0">
                <a:latin typeface="+mn-lt"/>
              </a:rPr>
              <a:t>Trends in Water Vapour 1988-2012</a:t>
            </a:r>
            <a:endParaRPr lang="en-AU" sz="3200" b="1" dirty="0">
              <a:latin typeface="+mn-lt"/>
            </a:endParaRPr>
          </a:p>
        </p:txBody>
      </p:sp>
      <p:pic>
        <p:nvPicPr>
          <p:cNvPr id="1026" name="Picture 2" descr="http://images.remss.com/figures/climate/vapor_trend_map_1988_2012.png"/>
          <p:cNvPicPr>
            <a:picLocks noChangeAspect="1" noChangeArrowheads="1"/>
          </p:cNvPicPr>
          <p:nvPr/>
        </p:nvPicPr>
        <p:blipFill rotWithShape="1">
          <a:blip r:embed="rId2">
            <a:extLst>
              <a:ext uri="{28A0092B-C50C-407E-A947-70E740481C1C}">
                <a14:useLocalDpi xmlns:a14="http://schemas.microsoft.com/office/drawing/2010/main" val="0"/>
              </a:ext>
            </a:extLst>
          </a:blip>
          <a:srcRect l="7399" t="4348" r="8391"/>
          <a:stretch/>
        </p:blipFill>
        <p:spPr bwMode="auto">
          <a:xfrm>
            <a:off x="811306" y="650818"/>
            <a:ext cx="10515600" cy="59721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11306" y="4881282"/>
            <a:ext cx="8494059" cy="652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8787652" y="5533315"/>
            <a:ext cx="2272553" cy="523220"/>
          </a:xfrm>
          <a:prstGeom prst="rect">
            <a:avLst/>
          </a:prstGeom>
          <a:noFill/>
        </p:spPr>
        <p:txBody>
          <a:bodyPr wrap="square" rtlCol="0">
            <a:spAutoFit/>
          </a:bodyPr>
          <a:lstStyle/>
          <a:p>
            <a:r>
              <a:rPr lang="en-AU" sz="2800" b="1" dirty="0" smtClean="0"/>
              <a:t>mm/decade</a:t>
            </a:r>
            <a:endParaRPr lang="en-AU" sz="2800" b="1" dirty="0"/>
          </a:p>
        </p:txBody>
      </p:sp>
      <p:sp>
        <p:nvSpPr>
          <p:cNvPr id="5" name="TextBox 4"/>
          <p:cNvSpPr txBox="1"/>
          <p:nvPr/>
        </p:nvSpPr>
        <p:spPr>
          <a:xfrm>
            <a:off x="927848" y="4881282"/>
            <a:ext cx="9103659" cy="369332"/>
          </a:xfrm>
          <a:prstGeom prst="rect">
            <a:avLst/>
          </a:prstGeom>
          <a:noFill/>
        </p:spPr>
        <p:txBody>
          <a:bodyPr wrap="square" rtlCol="0">
            <a:spAutoFit/>
          </a:bodyPr>
          <a:lstStyle/>
          <a:p>
            <a:r>
              <a:rPr lang="en-AU" dirty="0">
                <a:hlinkClick r:id="rId3"/>
              </a:rPr>
              <a:t>http://</a:t>
            </a:r>
            <a:r>
              <a:rPr lang="en-AU" dirty="0" smtClean="0">
                <a:hlinkClick r:id="rId3"/>
              </a:rPr>
              <a:t>www.remss.com/research/climate</a:t>
            </a:r>
            <a:endParaRPr lang="en-AU" dirty="0" smtClean="0"/>
          </a:p>
        </p:txBody>
      </p:sp>
    </p:spTree>
    <p:extLst>
      <p:ext uri="{BB962C8B-B14F-4D97-AF65-F5344CB8AC3E}">
        <p14:creationId xmlns:p14="http://schemas.microsoft.com/office/powerpoint/2010/main" val="4031932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l="10402" t="8621" r="53178" b="11066"/>
          <a:stretch>
            <a:fillRect/>
          </a:stretch>
        </p:blipFill>
        <p:spPr bwMode="auto">
          <a:xfrm>
            <a:off x="1524000" y="-26988"/>
            <a:ext cx="9144000" cy="623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Box 3"/>
          <p:cNvSpPr txBox="1">
            <a:spLocks noChangeArrowheads="1"/>
          </p:cNvSpPr>
          <p:nvPr/>
        </p:nvSpPr>
        <p:spPr bwMode="auto">
          <a:xfrm>
            <a:off x="1992313" y="6237289"/>
            <a:ext cx="8496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AU" altLang="en-US">
                <a:solidFill>
                  <a:prstClr val="black"/>
                </a:solidFill>
                <a:hlinkClick r:id="rId3"/>
              </a:rPr>
              <a:t>http://www.atmos.washington.edu/~dargan/587/587_3.pdf</a:t>
            </a:r>
            <a:endParaRPr lang="en-AU" altLang="en-US">
              <a:solidFill>
                <a:prstClr val="black"/>
              </a:solidFill>
            </a:endParaRPr>
          </a:p>
        </p:txBody>
      </p:sp>
      <p:cxnSp>
        <p:nvCxnSpPr>
          <p:cNvPr id="5" name="Straight Connector 4"/>
          <p:cNvCxnSpPr/>
          <p:nvPr/>
        </p:nvCxnSpPr>
        <p:spPr>
          <a:xfrm flipV="1">
            <a:off x="6024564" y="2349501"/>
            <a:ext cx="4319587" cy="7921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519739" y="620714"/>
            <a:ext cx="936625" cy="2873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AU" dirty="0">
              <a:solidFill>
                <a:prstClr val="white"/>
              </a:solidFill>
            </a:endParaRPr>
          </a:p>
        </p:txBody>
      </p:sp>
      <p:sp>
        <p:nvSpPr>
          <p:cNvPr id="6" name="Oval 5"/>
          <p:cNvSpPr/>
          <p:nvPr/>
        </p:nvSpPr>
        <p:spPr>
          <a:xfrm>
            <a:off x="1631950" y="2781300"/>
            <a:ext cx="3671888" cy="7191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AU" dirty="0">
              <a:solidFill>
                <a:prstClr val="white"/>
              </a:solidFill>
            </a:endParaRPr>
          </a:p>
        </p:txBody>
      </p:sp>
      <p:sp>
        <p:nvSpPr>
          <p:cNvPr id="7" name="Oval 6"/>
          <p:cNvSpPr/>
          <p:nvPr/>
        </p:nvSpPr>
        <p:spPr>
          <a:xfrm>
            <a:off x="1641476" y="3357564"/>
            <a:ext cx="3662363" cy="28527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AU" dirty="0">
              <a:solidFill>
                <a:prstClr val="white"/>
              </a:solidFill>
            </a:endParaRPr>
          </a:p>
        </p:txBody>
      </p:sp>
      <p:sp>
        <p:nvSpPr>
          <p:cNvPr id="8" name="TextBox 7"/>
          <p:cNvSpPr txBox="1">
            <a:spLocks noChangeArrowheads="1"/>
          </p:cNvSpPr>
          <p:nvPr/>
        </p:nvSpPr>
        <p:spPr bwMode="auto">
          <a:xfrm>
            <a:off x="1878014" y="5094288"/>
            <a:ext cx="3673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AU" altLang="en-US" b="1">
                <a:solidFill>
                  <a:srgbClr val="FF0000"/>
                </a:solidFill>
              </a:rPr>
              <a:t>Sea temperatures are rising</a:t>
            </a:r>
          </a:p>
        </p:txBody>
      </p:sp>
      <p:sp>
        <p:nvSpPr>
          <p:cNvPr id="9" name="Oval 8"/>
          <p:cNvSpPr/>
          <p:nvPr/>
        </p:nvSpPr>
        <p:spPr>
          <a:xfrm>
            <a:off x="1620839" y="1003301"/>
            <a:ext cx="3671887" cy="18716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AU" dirty="0">
              <a:solidFill>
                <a:prstClr val="white"/>
              </a:solidFill>
            </a:endParaRPr>
          </a:p>
        </p:txBody>
      </p:sp>
    </p:spTree>
    <p:extLst>
      <p:ext uri="{BB962C8B-B14F-4D97-AF65-F5344CB8AC3E}">
        <p14:creationId xmlns:p14="http://schemas.microsoft.com/office/powerpoint/2010/main" val="3832982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97541" y="0"/>
            <a:ext cx="11066930" cy="1143000"/>
          </a:xfrm>
        </p:spPr>
        <p:txBody>
          <a:bodyPr>
            <a:normAutofit/>
          </a:bodyPr>
          <a:lstStyle/>
          <a:p>
            <a:pPr algn="ctr"/>
            <a:r>
              <a:rPr lang="en-AU" sz="3200" b="1" dirty="0" smtClean="0">
                <a:latin typeface="+mn-lt"/>
              </a:rPr>
              <a:t>Where Would The Vortex Engine Work Best</a:t>
            </a:r>
            <a:r>
              <a:rPr lang="en-AU" sz="3200" dirty="0" smtClean="0">
                <a:latin typeface="+mn-lt"/>
              </a:rPr>
              <a:t>?</a:t>
            </a:r>
          </a:p>
        </p:txBody>
      </p:sp>
      <p:sp>
        <p:nvSpPr>
          <p:cNvPr id="45059" name="Content Placeholder 2"/>
          <p:cNvSpPr>
            <a:spLocks noGrp="1"/>
          </p:cNvSpPr>
          <p:nvPr>
            <p:ph idx="1"/>
          </p:nvPr>
        </p:nvSpPr>
        <p:spPr>
          <a:xfrm>
            <a:off x="1371599" y="1002851"/>
            <a:ext cx="9305365" cy="5196243"/>
          </a:xfrm>
        </p:spPr>
        <p:txBody>
          <a:bodyPr>
            <a:normAutofit fontScale="92500" lnSpcReduction="10000"/>
          </a:bodyPr>
          <a:lstStyle/>
          <a:p>
            <a:pPr>
              <a:buFont typeface="Arial" charset="0"/>
              <a:buNone/>
            </a:pPr>
            <a:r>
              <a:rPr lang="en-AU" sz="2000" b="1" dirty="0"/>
              <a:t>Regions</a:t>
            </a:r>
          </a:p>
          <a:p>
            <a:r>
              <a:rPr lang="en-AU" sz="1800" dirty="0"/>
              <a:t>Tropical regions with good geothermal resources such as </a:t>
            </a:r>
            <a:r>
              <a:rPr lang="en-AU" sz="1800" b="1" dirty="0">
                <a:solidFill>
                  <a:srgbClr val="FF0000"/>
                </a:solidFill>
              </a:rPr>
              <a:t>Indonesia, </a:t>
            </a:r>
            <a:r>
              <a:rPr lang="en-AU" sz="1800" b="1" dirty="0" smtClean="0">
                <a:solidFill>
                  <a:srgbClr val="FF0000"/>
                </a:solidFill>
              </a:rPr>
              <a:t>Bangladesh, </a:t>
            </a:r>
            <a:r>
              <a:rPr lang="en-AU" sz="1800" b="1" dirty="0">
                <a:solidFill>
                  <a:srgbClr val="FF0000"/>
                </a:solidFill>
              </a:rPr>
              <a:t>the </a:t>
            </a:r>
            <a:r>
              <a:rPr lang="en-AU" sz="1800" b="1" dirty="0" smtClean="0">
                <a:solidFill>
                  <a:srgbClr val="FF0000"/>
                </a:solidFill>
              </a:rPr>
              <a:t>Philippines, the Middle East </a:t>
            </a:r>
            <a:r>
              <a:rPr lang="en-AU" sz="1800" dirty="0"/>
              <a:t>and high CAPE </a:t>
            </a:r>
            <a:r>
              <a:rPr lang="en-AU" sz="1800" dirty="0" smtClean="0"/>
              <a:t>(Convective Available Potential Energy) </a:t>
            </a:r>
            <a:r>
              <a:rPr lang="en-AU" sz="1800" dirty="0"/>
              <a:t>– </a:t>
            </a:r>
            <a:r>
              <a:rPr lang="en-AU" sz="1800" dirty="0" smtClean="0"/>
              <a:t>e.g. the </a:t>
            </a:r>
            <a:r>
              <a:rPr lang="en-AU" sz="1800" b="1" dirty="0">
                <a:solidFill>
                  <a:srgbClr val="FF0000"/>
                </a:solidFill>
              </a:rPr>
              <a:t>inter tropical convergence zone</a:t>
            </a:r>
          </a:p>
          <a:p>
            <a:r>
              <a:rPr lang="en-AU" sz="1800" dirty="0"/>
              <a:t>Arid or semi-arid regions such as Australia, </a:t>
            </a:r>
            <a:r>
              <a:rPr lang="en-AU" sz="1800" b="1" dirty="0">
                <a:solidFill>
                  <a:srgbClr val="FF0000"/>
                </a:solidFill>
              </a:rPr>
              <a:t>the Arabian Peninsula</a:t>
            </a:r>
            <a:r>
              <a:rPr lang="en-AU" sz="1800" dirty="0"/>
              <a:t>, Turkey, Palestine and southern and northern Africa</a:t>
            </a:r>
          </a:p>
          <a:p>
            <a:r>
              <a:rPr lang="en-AU" sz="1800" dirty="0"/>
              <a:t>Along arid regions with good geothermal resources such as </a:t>
            </a:r>
            <a:r>
              <a:rPr lang="en-AU" sz="1800" dirty="0" smtClean="0"/>
              <a:t>the </a:t>
            </a:r>
            <a:r>
              <a:rPr lang="en-AU" sz="1800" b="1" dirty="0" smtClean="0">
                <a:solidFill>
                  <a:srgbClr val="FF0000"/>
                </a:solidFill>
              </a:rPr>
              <a:t>Red Sea</a:t>
            </a:r>
            <a:r>
              <a:rPr lang="en-AU" sz="1800" dirty="0" smtClean="0"/>
              <a:t>, </a:t>
            </a:r>
            <a:r>
              <a:rPr lang="en-AU" sz="1800" b="1" dirty="0" smtClean="0">
                <a:solidFill>
                  <a:srgbClr val="FF0000"/>
                </a:solidFill>
              </a:rPr>
              <a:t>Persian Gulf, Afghanistan</a:t>
            </a:r>
            <a:r>
              <a:rPr lang="en-AU" sz="1800" b="1" dirty="0">
                <a:solidFill>
                  <a:srgbClr val="FF0000"/>
                </a:solidFill>
              </a:rPr>
              <a:t>, Tibet, northern India, Pakistan, Jordan, Ethiopia and Nepal</a:t>
            </a:r>
          </a:p>
          <a:p>
            <a:r>
              <a:rPr lang="en-AU" sz="1800" dirty="0"/>
              <a:t>South western USA and northern Mexico</a:t>
            </a:r>
          </a:p>
          <a:p>
            <a:r>
              <a:rPr lang="en-AU" sz="1800" dirty="0"/>
              <a:t>Offshore north-western Europe -  Britain and the Netherlands reportedly have the highest frequency of tornadoes per unit area on Earth, although of relatively low intensity</a:t>
            </a:r>
          </a:p>
          <a:p>
            <a:r>
              <a:rPr lang="en-AU" sz="1800" dirty="0"/>
              <a:t>Offshore </a:t>
            </a:r>
            <a:r>
              <a:rPr lang="en-AU" sz="1800" b="1" dirty="0" smtClean="0">
                <a:solidFill>
                  <a:srgbClr val="FF0000"/>
                </a:solidFill>
              </a:rPr>
              <a:t>Japan and China </a:t>
            </a:r>
            <a:r>
              <a:rPr lang="en-AU" sz="1800" dirty="0"/>
              <a:t>(geothermal resources and high CAPE)</a:t>
            </a:r>
          </a:p>
          <a:p>
            <a:pPr>
              <a:buFont typeface="Arial" charset="0"/>
              <a:buNone/>
            </a:pPr>
            <a:r>
              <a:rPr lang="en-AU" sz="2000" b="1" dirty="0"/>
              <a:t>Ideal Conditions</a:t>
            </a:r>
            <a:r>
              <a:rPr lang="en-AU" sz="1600" dirty="0"/>
              <a:t> </a:t>
            </a:r>
          </a:p>
          <a:p>
            <a:r>
              <a:rPr lang="en-AU" sz="1800" dirty="0"/>
              <a:t>Low crosswinds</a:t>
            </a:r>
          </a:p>
          <a:p>
            <a:r>
              <a:rPr lang="en-AU" sz="1800" dirty="0"/>
              <a:t>High </a:t>
            </a:r>
            <a:r>
              <a:rPr lang="en-AU" sz="1800" dirty="0" smtClean="0"/>
              <a:t>CAPE</a:t>
            </a:r>
            <a:endParaRPr lang="en-AU" sz="1800" dirty="0"/>
          </a:p>
          <a:p>
            <a:r>
              <a:rPr lang="en-AU" sz="1800" dirty="0"/>
              <a:t>Geothermal energy availability</a:t>
            </a:r>
          </a:p>
          <a:p>
            <a:r>
              <a:rPr lang="en-AU" sz="1800" dirty="0"/>
              <a:t>Currently arid or semi arid (to make use of enhanced precipitation</a:t>
            </a:r>
            <a:r>
              <a:rPr lang="en-AU" sz="1800" dirty="0" smtClean="0"/>
              <a:t>)</a:t>
            </a:r>
            <a:endParaRPr lang="en-AU" sz="1800" dirty="0"/>
          </a:p>
        </p:txBody>
      </p:sp>
    </p:spTree>
    <p:extLst>
      <p:ext uri="{BB962C8B-B14F-4D97-AF65-F5344CB8AC3E}">
        <p14:creationId xmlns:p14="http://schemas.microsoft.com/office/powerpoint/2010/main" val="2076144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5059">
                                            <p:txEl>
                                              <p:pRg st="7" end="7"/>
                                            </p:txEl>
                                          </p:spTgt>
                                        </p:tgtEl>
                                        <p:attrNameLst>
                                          <p:attrName>style.visibility</p:attrName>
                                        </p:attrNameLst>
                                      </p:cBhvr>
                                      <p:to>
                                        <p:strVal val="visible"/>
                                      </p:to>
                                    </p:set>
                                    <p:animEffect transition="in" filter="blinds(horizontal)">
                                      <p:cBhvr>
                                        <p:cTn id="7" dur="500"/>
                                        <p:tgtEl>
                                          <p:spTgt spid="45059">
                                            <p:txEl>
                                              <p:pRg st="7" end="7"/>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5059">
                                            <p:txEl>
                                              <p:pRg st="8" end="8"/>
                                            </p:txEl>
                                          </p:spTgt>
                                        </p:tgtEl>
                                        <p:attrNameLst>
                                          <p:attrName>style.visibility</p:attrName>
                                        </p:attrNameLst>
                                      </p:cBhvr>
                                      <p:to>
                                        <p:strVal val="visible"/>
                                      </p:to>
                                    </p:set>
                                    <p:animEffect transition="in" filter="blinds(horizontal)">
                                      <p:cBhvr>
                                        <p:cTn id="10" dur="500"/>
                                        <p:tgtEl>
                                          <p:spTgt spid="45059">
                                            <p:txEl>
                                              <p:pRg st="8" end="8"/>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5059">
                                            <p:txEl>
                                              <p:pRg st="9" end="9"/>
                                            </p:txEl>
                                          </p:spTgt>
                                        </p:tgtEl>
                                        <p:attrNameLst>
                                          <p:attrName>style.visibility</p:attrName>
                                        </p:attrNameLst>
                                      </p:cBhvr>
                                      <p:to>
                                        <p:strVal val="visible"/>
                                      </p:to>
                                    </p:set>
                                    <p:animEffect transition="in" filter="blinds(horizontal)">
                                      <p:cBhvr>
                                        <p:cTn id="13" dur="500"/>
                                        <p:tgtEl>
                                          <p:spTgt spid="45059">
                                            <p:txEl>
                                              <p:pRg st="9" end="9"/>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5059">
                                            <p:txEl>
                                              <p:pRg st="10" end="10"/>
                                            </p:txEl>
                                          </p:spTgt>
                                        </p:tgtEl>
                                        <p:attrNameLst>
                                          <p:attrName>style.visibility</p:attrName>
                                        </p:attrNameLst>
                                      </p:cBhvr>
                                      <p:to>
                                        <p:strVal val="visible"/>
                                      </p:to>
                                    </p:set>
                                    <p:animEffect transition="in" filter="blinds(horizontal)">
                                      <p:cBhvr>
                                        <p:cTn id="16" dur="500"/>
                                        <p:tgtEl>
                                          <p:spTgt spid="45059">
                                            <p:txEl>
                                              <p:pRg st="10" end="1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5059">
                                            <p:txEl>
                                              <p:pRg st="11" end="11"/>
                                            </p:txEl>
                                          </p:spTgt>
                                        </p:tgtEl>
                                        <p:attrNameLst>
                                          <p:attrName>style.visibility</p:attrName>
                                        </p:attrNameLst>
                                      </p:cBhvr>
                                      <p:to>
                                        <p:strVal val="visible"/>
                                      </p:to>
                                    </p:set>
                                    <p:animEffect transition="in" filter="blinds(horizontal)">
                                      <p:cBhvr>
                                        <p:cTn id="19" dur="500"/>
                                        <p:tgtEl>
                                          <p:spTgt spid="4505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18922</TotalTime>
  <Words>1666</Words>
  <Application>Microsoft Office PowerPoint</Application>
  <PresentationFormat>Widescreen</PresentationFormat>
  <Paragraphs>155</Paragraphs>
  <Slides>31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Arial</vt:lpstr>
      <vt:lpstr>Calibri</vt:lpstr>
      <vt:lpstr>Calibri Light</vt:lpstr>
      <vt:lpstr>Helvetica Neue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Trends in Water Vapour 1988-2012</vt:lpstr>
      <vt:lpstr>PowerPoint Presentation</vt:lpstr>
      <vt:lpstr>Where Would The Vortex Engine Work Best?</vt:lpstr>
      <vt:lpstr>“Stuck in the Doldrums” –  the Intertropical Convergence Zone (ITCZ)</vt:lpstr>
      <vt:lpstr>PowerPoint Presentation</vt:lpstr>
      <vt:lpstr>Coral Bleaching</vt:lpstr>
      <vt:lpstr>PowerPoint Presentation</vt:lpstr>
      <vt:lpstr>PowerPoint Presentation</vt:lpstr>
      <vt:lpstr>ITCZ - “The Doldrums” – perfect for the vortex engine </vt:lpstr>
      <vt:lpstr>The Atmospheric Brown Cloud</vt:lpstr>
      <vt:lpstr>The Atmospheric Brown Cloud (ABC)</vt:lpstr>
      <vt:lpstr>The Atmospheric Brown Cloud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Will vortices work?</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Donald Cooper</dc:creator>
  <cp:lastModifiedBy>Donald Cooper</cp:lastModifiedBy>
  <cp:revision>72</cp:revision>
  <dcterms:created xsi:type="dcterms:W3CDTF">2017-03-07T06:58:07Z</dcterms:created>
  <dcterms:modified xsi:type="dcterms:W3CDTF">2017-11-03T08:50:17Z</dcterms:modified>
</cp:coreProperties>
</file>