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81" r:id="rId4"/>
    <p:sldId id="284" r:id="rId5"/>
    <p:sldId id="282" r:id="rId6"/>
    <p:sldId id="294" r:id="rId7"/>
    <p:sldId id="283" r:id="rId8"/>
    <p:sldId id="293" r:id="rId9"/>
    <p:sldId id="292" r:id="rId10"/>
    <p:sldId id="257" r:id="rId11"/>
    <p:sldId id="258" r:id="rId12"/>
    <p:sldId id="291" r:id="rId13"/>
    <p:sldId id="289" r:id="rId14"/>
    <p:sldId id="288" r:id="rId15"/>
    <p:sldId id="290" r:id="rId16"/>
    <p:sldId id="259" r:id="rId17"/>
    <p:sldId id="260" r:id="rId18"/>
    <p:sldId id="261" r:id="rId19"/>
    <p:sldId id="262" r:id="rId20"/>
    <p:sldId id="263" r:id="rId21"/>
    <p:sldId id="264" r:id="rId22"/>
    <p:sldId id="286" r:id="rId23"/>
    <p:sldId id="285" r:id="rId24"/>
    <p:sldId id="266" r:id="rId25"/>
    <p:sldId id="267" r:id="rId26"/>
    <p:sldId id="268" r:id="rId27"/>
    <p:sldId id="274" r:id="rId28"/>
    <p:sldId id="275" r:id="rId29"/>
    <p:sldId id="278" r:id="rId30"/>
    <p:sldId id="279" r:id="rId31"/>
    <p:sldId id="280"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5/12/2017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15948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5/12/2017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329160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5/12/2017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409538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189FCBC-CDA9-4072-B478-91ED989A23DA}"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E67D11-C8B5-4502-8355-2A1B8D5A3D7D}"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22021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21A23CE-280E-42EF-A2D7-1D6E2634D940}"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D03A83-6F53-4643-A764-6CEE169D5819}"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4125477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EDE3B-ED54-4D72-82A1-886DF03E4802}"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B07F16-FE19-445E-A768-12453DF49A8D}"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03904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44114A8E-4815-48B3-B5ED-BE095BF5B237}"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002F0E-0EB1-415E-AE82-3170B34D8847}"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48771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794D37C0-6B4A-4D2A-B34D-545585680B2B}"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75A499C-21AB-4C82-96FD-4B545E2DE192}"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83801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1F5AC0A6-780F-46E3-9059-CF2D431D041D}"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9692042-02EC-407F-9E19-F8DA2E94AED4}"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159418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EFAD16-E94C-4F22-B26D-1A4864452105}"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F52237-553B-4BAC-AAE5-8C702F0E7072}"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48645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564E4-6100-4DDE-A337-E4774F400CBE}"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BA90E9-F35F-4B13-BDBA-D56A67D2399F}"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10161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5/12/2017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369258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C90565-AB2B-4859-82C4-DEB4EAA6C880}"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A7352E-B7D8-4F64-BB68-D51CB8C16C87}"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424570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05402ED7-DE30-480D-8D7D-5B214C0E4105}"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99AB7A-8E7C-4F50-AE46-6245F9BDE01A}"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4092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F626F480-0097-4210-AD1A-4C4F200D04B6}"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DCB386-DFD3-4BD5-83E3-CE3E48D93F10}"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9083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CD6C0-A418-4780-8BDA-65FD3FF5225E}" type="datetimeFigureOut">
              <a:rPr lang="en-AU" smtClean="0"/>
              <a:t>5/12/2017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311435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D5CD6C0-A418-4780-8BDA-65FD3FF5225E}" type="datetimeFigureOut">
              <a:rPr lang="en-AU" smtClean="0"/>
              <a:t>5/12/2017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181351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D5CD6C0-A418-4780-8BDA-65FD3FF5225E}" type="datetimeFigureOut">
              <a:rPr lang="en-AU" smtClean="0"/>
              <a:t>5/12/2017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240906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D5CD6C0-A418-4780-8BDA-65FD3FF5225E}" type="datetimeFigureOut">
              <a:rPr lang="en-AU" smtClean="0"/>
              <a:t>5/12/2017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222788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CD6C0-A418-4780-8BDA-65FD3FF5225E}" type="datetimeFigureOut">
              <a:rPr lang="en-AU" smtClean="0"/>
              <a:t>5/12/2017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227921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CD6C0-A418-4780-8BDA-65FD3FF5225E}" type="datetimeFigureOut">
              <a:rPr lang="en-AU" smtClean="0"/>
              <a:t>5/12/2017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176049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CD6C0-A418-4780-8BDA-65FD3FF5225E}" type="datetimeFigureOut">
              <a:rPr lang="en-AU" smtClean="0"/>
              <a:t>5/12/2017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64363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CD6C0-A418-4780-8BDA-65FD3FF5225E}" type="datetimeFigureOut">
              <a:rPr lang="en-AU" smtClean="0"/>
              <a:t>5/12/2017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C1424-FD44-43FE-8B04-C6C9505DFB71}" type="slidenum">
              <a:rPr lang="en-AU" smtClean="0"/>
              <a:t>‹#›</a:t>
            </a:fld>
            <a:endParaRPr lang="en-AU"/>
          </a:p>
        </p:txBody>
      </p:sp>
    </p:spTree>
    <p:extLst>
      <p:ext uri="{BB962C8B-B14F-4D97-AF65-F5344CB8AC3E}">
        <p14:creationId xmlns:p14="http://schemas.microsoft.com/office/powerpoint/2010/main" val="46049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BBCA24-A06C-4F5B-AB5C-6379854F2DD5}" type="datetimeFigureOut">
              <a:rPr lang="en-US">
                <a:solidFill>
                  <a:prstClr val="black">
                    <a:tint val="75000"/>
                  </a:prstClr>
                </a:solidFill>
              </a:rPr>
              <a:pPr>
                <a:defRPr/>
              </a:pPr>
              <a:t>12/5/2017</a:t>
            </a:fld>
            <a:endParaRPr lang="en-AU"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cs typeface="+mn-cs"/>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2377A9ED-71E7-4ADE-8557-3BE7640B305A}"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037526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es-r.gov/users/comet/tropical/textbook_2nd_edition/navmenu.php_tab_9_page_1.0.0.htm" TargetMode="External"/><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ddri.org/Evenements/Conferences-internationales/15.10.02_conf%20oceans%20sdg%20ppt%20Ove%20Guldberg.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blog.mytimezero.com/2014/01/10/stuck-in-the-doldrums-the-intertropical-convergence-zo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pnas.org/content/102/15/5326.full#ref-25" TargetMode="External"/><Relationship Id="rId3" Type="http://schemas.openxmlformats.org/officeDocument/2006/relationships/hyperlink" Target="http://www.pnas.org/content/102/15/5326.full#ref-5" TargetMode="External"/><Relationship Id="rId7" Type="http://schemas.openxmlformats.org/officeDocument/2006/relationships/hyperlink" Target="http://www.pnas.org/content/102/15/5326.full#ref-34" TargetMode="External"/><Relationship Id="rId2" Type="http://schemas.openxmlformats.org/officeDocument/2006/relationships/hyperlink" Target="http://www.pnas.org/content/102/15/5326.full#ref-33" TargetMode="External"/><Relationship Id="rId1" Type="http://schemas.openxmlformats.org/officeDocument/2006/relationships/slideLayout" Target="../slideLayouts/slideLayout2.xml"/><Relationship Id="rId6" Type="http://schemas.openxmlformats.org/officeDocument/2006/relationships/hyperlink" Target="http://www.pnas.org/content/102/15/5326.full#ref-32" TargetMode="External"/><Relationship Id="rId5" Type="http://schemas.openxmlformats.org/officeDocument/2006/relationships/hyperlink" Target="http://www.pnas.org/content/102/15/5326.full#ref-30" TargetMode="External"/><Relationship Id="rId4" Type="http://schemas.openxmlformats.org/officeDocument/2006/relationships/hyperlink" Target="http://www.pnas.org/content/102/15/5326.full#F7" TargetMode="External"/><Relationship Id="rId9" Type="http://schemas.openxmlformats.org/officeDocument/2006/relationships/hyperlink" Target="http://www.pnas.org/content/102/15/5326.full#ref-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nas.org/content/102/15/5326.full#ref-35" TargetMode="External"/><Relationship Id="rId7" Type="http://schemas.openxmlformats.org/officeDocument/2006/relationships/hyperlink" Target="http://www.pnas.org/content/102/15/5326.full" TargetMode="External"/><Relationship Id="rId2" Type="http://schemas.openxmlformats.org/officeDocument/2006/relationships/hyperlink" Target="http://www.pnas.org/content/102/15/5326.full#F4" TargetMode="External"/><Relationship Id="rId1" Type="http://schemas.openxmlformats.org/officeDocument/2006/relationships/slideLayout" Target="../slideLayouts/slideLayout2.xml"/><Relationship Id="rId6" Type="http://schemas.openxmlformats.org/officeDocument/2006/relationships/hyperlink" Target="http://www.pnas.org/content/102/15/5326.full#ref-37" TargetMode="External"/><Relationship Id="rId5" Type="http://schemas.openxmlformats.org/officeDocument/2006/relationships/hyperlink" Target="http://www.pnas.org/content/102/15/5326.full#F3" TargetMode="External"/><Relationship Id="rId4" Type="http://schemas.openxmlformats.org/officeDocument/2006/relationships/hyperlink" Target="http://www.pnas.org/content/102/15/5326.full#ref-36"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bitsofscience.org/indian-monsoon-climate-change-34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voanews.com/content/study-warmer-world-will-produce-fewer-louds/1822952.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lideshare.net/srujanirulzzworld/asian-brown-cloud"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rcap.ait.asia/abc/Documents/ABC_Report_2002_Full.pdf"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atureasia.com/en/nindia/article/10.1038/nindia.2016.165"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urtin.edu.au/research/cusp/local/docs/geothermal-oldmeadow-marinova.pdf" TargetMode="External"/><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UaOOaTE2F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emss.com/research/climate"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atmos.washington.edu/~dargan/587/587_3.pdf"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cdn.cnn.com/cnnnext/dam/assets/161117134131-01-tehran-smog-1117-restricted-super-t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0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424952"/>
            <a:ext cx="12187074" cy="1200329"/>
          </a:xfrm>
          <a:prstGeom prst="rect">
            <a:avLst/>
          </a:prstGeom>
        </p:spPr>
        <p:txBody>
          <a:bodyPr wrap="square">
            <a:spAutoFit/>
          </a:bodyPr>
          <a:lstStyle/>
          <a:p>
            <a:pPr algn="ctr"/>
            <a:r>
              <a:rPr lang="en-AU" sz="3600" b="1" dirty="0">
                <a:solidFill>
                  <a:srgbClr val="FF0000"/>
                </a:solidFill>
              </a:rPr>
              <a:t>THE URGENCY FOR THE VORTEX ENGINE TO SOLVE THE MIDDLE EAST, ASIAN AND NORTH AFRICAN ENERGY AND WATER CRISES</a:t>
            </a:r>
          </a:p>
        </p:txBody>
      </p:sp>
      <p:sp>
        <p:nvSpPr>
          <p:cNvPr id="3" name="TextBox 2"/>
          <p:cNvSpPr txBox="1"/>
          <p:nvPr/>
        </p:nvSpPr>
        <p:spPr>
          <a:xfrm>
            <a:off x="9937376" y="6185647"/>
            <a:ext cx="1949824" cy="369332"/>
          </a:xfrm>
          <a:prstGeom prst="rect">
            <a:avLst/>
          </a:prstGeom>
          <a:noFill/>
        </p:spPr>
        <p:txBody>
          <a:bodyPr wrap="square" rtlCol="0">
            <a:spAutoFit/>
          </a:bodyPr>
          <a:lstStyle/>
          <a:p>
            <a:pPr algn="r"/>
            <a:r>
              <a:rPr lang="en-AU" b="1" dirty="0">
                <a:solidFill>
                  <a:srgbClr val="FF0000"/>
                </a:solidFill>
              </a:rPr>
              <a:t>TEHERAN</a:t>
            </a:r>
          </a:p>
        </p:txBody>
      </p:sp>
    </p:spTree>
    <p:extLst>
      <p:ext uri="{BB962C8B-B14F-4D97-AF65-F5344CB8AC3E}">
        <p14:creationId xmlns:p14="http://schemas.microsoft.com/office/powerpoint/2010/main" val="309279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0"/>
            <a:ext cx="8229600" cy="1143000"/>
          </a:xfrm>
        </p:spPr>
        <p:txBody>
          <a:bodyPr/>
          <a:lstStyle/>
          <a:p>
            <a:pPr algn="ctr"/>
            <a:r>
              <a:rPr lang="en-AU" sz="3200" b="1" dirty="0">
                <a:solidFill>
                  <a:srgbClr val="000000"/>
                </a:solidFill>
                <a:latin typeface="+mn-lt"/>
              </a:rPr>
              <a:t>“Stuck in the Doldrums” – </a:t>
            </a:r>
            <a:br>
              <a:rPr lang="en-AU" sz="3200" b="1" dirty="0">
                <a:solidFill>
                  <a:srgbClr val="000000"/>
                </a:solidFill>
                <a:latin typeface="+mn-lt"/>
              </a:rPr>
            </a:br>
            <a:r>
              <a:rPr lang="en-AU" sz="3200" b="1" dirty="0">
                <a:solidFill>
                  <a:srgbClr val="000000"/>
                </a:solidFill>
                <a:latin typeface="+mn-lt"/>
              </a:rPr>
              <a:t>the Intertropical Convergence Zone (ITCZ)</a:t>
            </a:r>
          </a:p>
        </p:txBody>
      </p:sp>
      <p:pic>
        <p:nvPicPr>
          <p:cNvPr id="37890" name="Picture 2" descr="https://lh6.googleusercontent.com/QYSDJGHaIWw5YFmn-alO4dOIRQJ0Lpoz-l0ptnwLOLKLc0ta8vR3YVOvteo1SQJ4MIfFEiLDJQuR-8jC0gLlEFm6s0UQuU1wlIn_iY_dcwrSC6O_MW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8" y="1052736"/>
            <a:ext cx="7324760" cy="42849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8565" y="5337721"/>
            <a:ext cx="10797988" cy="1200329"/>
          </a:xfrm>
          <a:prstGeom prst="rect">
            <a:avLst/>
          </a:prstGeom>
          <a:noFill/>
        </p:spPr>
        <p:txBody>
          <a:bodyPr wrap="square" rtlCol="0">
            <a:spAutoFit/>
          </a:bodyPr>
          <a:lstStyle/>
          <a:p>
            <a:r>
              <a:rPr lang="en-AU" i="1" dirty="0"/>
              <a:t>“The Intertropical Convergence Zone, is the region that circles the Earth, near the equator, where the trade winds of the Northern and Southern Hemispheres come together. </a:t>
            </a:r>
            <a:r>
              <a:rPr lang="en-AU" b="1" i="1" dirty="0"/>
              <a:t>The  water in the equator is warmed by the intense sun which in turn heats the air in the ITCZ, raising its humidity and making it buoyant</a:t>
            </a:r>
            <a:r>
              <a:rPr lang="en-AU" i="1" dirty="0"/>
              <a:t>.”</a:t>
            </a:r>
          </a:p>
          <a:p>
            <a:r>
              <a:rPr lang="en-AU" b="1" i="1" dirty="0">
                <a:solidFill>
                  <a:srgbClr val="FF0000"/>
                </a:solidFill>
              </a:rPr>
              <a:t>(i.e. High convective available potential energy – CAPE)</a:t>
            </a:r>
          </a:p>
        </p:txBody>
      </p:sp>
    </p:spTree>
    <p:extLst>
      <p:ext uri="{BB962C8B-B14F-4D97-AF65-F5344CB8AC3E}">
        <p14:creationId xmlns:p14="http://schemas.microsoft.com/office/powerpoint/2010/main" val="13840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oimages.gsfc.nasa.gov/images/imagerecords/7000/7079/tropical_cyclone_map_lr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592" y="0"/>
            <a:ext cx="8097003" cy="5562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006" y="6059831"/>
            <a:ext cx="11766176" cy="369332"/>
          </a:xfrm>
          <a:prstGeom prst="rect">
            <a:avLst/>
          </a:prstGeom>
          <a:noFill/>
        </p:spPr>
        <p:txBody>
          <a:bodyPr wrap="square" rtlCol="0">
            <a:spAutoFit/>
          </a:bodyPr>
          <a:lstStyle/>
          <a:p>
            <a:r>
              <a:rPr lang="en-AU" b="1" dirty="0">
                <a:solidFill>
                  <a:srgbClr val="FF0000"/>
                </a:solidFill>
              </a:rPr>
              <a:t>Cyclones are not naturally generated at the equator because of the lack of a Coriolis effect.</a:t>
            </a:r>
          </a:p>
        </p:txBody>
      </p:sp>
      <p:sp>
        <p:nvSpPr>
          <p:cNvPr id="3" name="TextBox 2"/>
          <p:cNvSpPr txBox="1"/>
          <p:nvPr/>
        </p:nvSpPr>
        <p:spPr>
          <a:xfrm>
            <a:off x="316006" y="6396007"/>
            <a:ext cx="11766177" cy="369332"/>
          </a:xfrm>
          <a:prstGeom prst="rect">
            <a:avLst/>
          </a:prstGeom>
          <a:noFill/>
        </p:spPr>
        <p:txBody>
          <a:bodyPr wrap="square" rtlCol="0">
            <a:spAutoFit/>
          </a:bodyPr>
          <a:lstStyle/>
          <a:p>
            <a:r>
              <a:rPr lang="en-AU" b="1" dirty="0">
                <a:solidFill>
                  <a:srgbClr val="FF0000"/>
                </a:solidFill>
              </a:rPr>
              <a:t>The vortex engine can easily fix this problem by imparting the required vorticity.</a:t>
            </a:r>
          </a:p>
        </p:txBody>
      </p:sp>
      <p:sp>
        <p:nvSpPr>
          <p:cNvPr id="4" name="TextBox 3"/>
          <p:cNvSpPr txBox="1"/>
          <p:nvPr/>
        </p:nvSpPr>
        <p:spPr>
          <a:xfrm>
            <a:off x="3469341" y="2017059"/>
            <a:ext cx="184731" cy="369332"/>
          </a:xfrm>
          <a:prstGeom prst="rect">
            <a:avLst/>
          </a:prstGeom>
          <a:noFill/>
        </p:spPr>
        <p:txBody>
          <a:bodyPr wrap="none" rtlCol="0">
            <a:spAutoFit/>
          </a:bodyPr>
          <a:lstStyle/>
          <a:p>
            <a:endParaRPr lang="en-AU" dirty="0"/>
          </a:p>
        </p:txBody>
      </p:sp>
      <p:sp>
        <p:nvSpPr>
          <p:cNvPr id="5" name="TextBox 4"/>
          <p:cNvSpPr txBox="1"/>
          <p:nvPr/>
        </p:nvSpPr>
        <p:spPr>
          <a:xfrm>
            <a:off x="316006" y="5562290"/>
            <a:ext cx="11436724" cy="369332"/>
          </a:xfrm>
          <a:prstGeom prst="rect">
            <a:avLst/>
          </a:prstGeom>
          <a:noFill/>
        </p:spPr>
        <p:txBody>
          <a:bodyPr wrap="square" rtlCol="0">
            <a:spAutoFit/>
          </a:bodyPr>
          <a:lstStyle/>
          <a:p>
            <a:r>
              <a:rPr lang="en-AU" dirty="0">
                <a:hlinkClick r:id="rId3"/>
              </a:rPr>
              <a:t>http://www.goes-r.gov/users/comet/tropical/textbook_2nd_edition/navmenu.php_tab_9_page_1.0.0.htm</a:t>
            </a:r>
            <a:endParaRPr lang="en-AU" dirty="0"/>
          </a:p>
        </p:txBody>
      </p:sp>
    </p:spTree>
    <p:extLst>
      <p:ext uri="{BB962C8B-B14F-4D97-AF65-F5344CB8AC3E}">
        <p14:creationId xmlns:p14="http://schemas.microsoft.com/office/powerpoint/2010/main" val="53159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5082"/>
          </a:xfrm>
        </p:spPr>
        <p:txBody>
          <a:bodyPr>
            <a:normAutofit/>
          </a:bodyPr>
          <a:lstStyle/>
          <a:p>
            <a:pPr algn="ctr"/>
            <a:r>
              <a:rPr lang="en-AU" sz="3200" b="1" dirty="0">
                <a:latin typeface="+mn-lt"/>
              </a:rPr>
              <a:t>Coral Bleaching</a:t>
            </a:r>
          </a:p>
        </p:txBody>
      </p:sp>
      <p:pic>
        <p:nvPicPr>
          <p:cNvPr id="4" name="Content Placeholder 3"/>
          <p:cNvPicPr>
            <a:picLocks noGrp="1" noChangeAspect="1"/>
          </p:cNvPicPr>
          <p:nvPr>
            <p:ph idx="1"/>
          </p:nvPr>
        </p:nvPicPr>
        <p:blipFill rotWithShape="1">
          <a:blip r:embed="rId2"/>
          <a:srcRect l="13131" t="12082" r="12473" b="13835"/>
          <a:stretch/>
        </p:blipFill>
        <p:spPr>
          <a:xfrm>
            <a:off x="753642" y="886032"/>
            <a:ext cx="10474651" cy="5864391"/>
          </a:xfrm>
          <a:prstGeom prst="rect">
            <a:avLst/>
          </a:prstGeom>
        </p:spPr>
      </p:pic>
    </p:spTree>
    <p:extLst>
      <p:ext uri="{BB962C8B-B14F-4D97-AF65-F5344CB8AC3E}">
        <p14:creationId xmlns:p14="http://schemas.microsoft.com/office/powerpoint/2010/main" val="244987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161365"/>
            <a:ext cx="10676965" cy="1415772"/>
          </a:xfrm>
          <a:prstGeom prst="rect">
            <a:avLst/>
          </a:prstGeom>
          <a:noFill/>
        </p:spPr>
        <p:txBody>
          <a:bodyPr wrap="square" rtlCol="0">
            <a:spAutoFit/>
          </a:bodyPr>
          <a:lstStyle/>
          <a:p>
            <a:pPr algn="ctr"/>
            <a:r>
              <a:rPr lang="en-AU" sz="3200" b="1" dirty="0"/>
              <a:t>Coral Bleaching</a:t>
            </a:r>
          </a:p>
          <a:p>
            <a:r>
              <a:rPr lang="en-AU" dirty="0">
                <a:hlinkClick r:id="rId2"/>
              </a:rPr>
              <a:t>http://www.iddri.org/Evenements/Conferences-internationales/15.10.02_conf%20oceans%20sdg%20ppt%20Ove%20Guldberg.pdf</a:t>
            </a:r>
            <a:endParaRPr lang="en-AU" dirty="0"/>
          </a:p>
          <a:p>
            <a:endParaRPr lang="en-AU" dirty="0"/>
          </a:p>
        </p:txBody>
      </p:sp>
      <p:pic>
        <p:nvPicPr>
          <p:cNvPr id="4" name="Picture 3"/>
          <p:cNvPicPr>
            <a:picLocks noChangeAspect="1"/>
          </p:cNvPicPr>
          <p:nvPr/>
        </p:nvPicPr>
        <p:blipFill rotWithShape="1">
          <a:blip r:embed="rId3"/>
          <a:srcRect l="3870" t="11581" r="2976" b="13052"/>
          <a:stretch/>
        </p:blipFill>
        <p:spPr>
          <a:xfrm>
            <a:off x="-31377" y="1371600"/>
            <a:ext cx="12223377" cy="5513294"/>
          </a:xfrm>
          <a:prstGeom prst="rect">
            <a:avLst/>
          </a:prstGeom>
        </p:spPr>
      </p:pic>
    </p:spTree>
    <p:extLst>
      <p:ext uri="{BB962C8B-B14F-4D97-AF65-F5344CB8AC3E}">
        <p14:creationId xmlns:p14="http://schemas.microsoft.com/office/powerpoint/2010/main" val="361571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118" y="1196788"/>
            <a:ext cx="11174506" cy="4678204"/>
          </a:xfrm>
          <a:prstGeom prst="rect">
            <a:avLst/>
          </a:prstGeom>
          <a:noFill/>
        </p:spPr>
        <p:txBody>
          <a:bodyPr wrap="square" rtlCol="0">
            <a:spAutoFit/>
          </a:bodyPr>
          <a:lstStyle/>
          <a:p>
            <a:r>
              <a:rPr lang="en-AU" sz="2800" dirty="0"/>
              <a:t>So why will the loss of our Great Reefs cost the world one trillion dollars?</a:t>
            </a:r>
          </a:p>
          <a:p>
            <a:endParaRPr lang="en-AU" sz="2800" dirty="0"/>
          </a:p>
          <a:p>
            <a:r>
              <a:rPr lang="en-AU" sz="2800" dirty="0"/>
              <a:t>The coral reef’s monetary value comes from a 2015 report from the Director of University of Queensland’s Global Change Institute; Ove </a:t>
            </a:r>
            <a:r>
              <a:rPr lang="en-AU" sz="2800" dirty="0" err="1"/>
              <a:t>Hoegh-Guldberg</a:t>
            </a:r>
            <a:r>
              <a:rPr lang="en-AU" sz="2800" dirty="0"/>
              <a:t>. </a:t>
            </a:r>
          </a:p>
          <a:p>
            <a:endParaRPr lang="en-AU" sz="2800" dirty="0"/>
          </a:p>
          <a:p>
            <a:r>
              <a:rPr lang="en-AU" sz="2800" dirty="0"/>
              <a:t>The report highlights that the world’s coral reefs support 500 million people across 50 different countries.</a:t>
            </a:r>
          </a:p>
          <a:p>
            <a:endParaRPr lang="en-AU" sz="2800" dirty="0"/>
          </a:p>
          <a:p>
            <a:r>
              <a:rPr lang="en-AU" sz="2800" dirty="0"/>
              <a:t>The reefs are in great danger of being lost due to coral bleaching caused by increases in Sea </a:t>
            </a:r>
            <a:r>
              <a:rPr lang="en-AU" sz="2800" dirty="0" err="1"/>
              <a:t>SurfaceTemperature</a:t>
            </a:r>
            <a:r>
              <a:rPr lang="en-AU" sz="2800" dirty="0"/>
              <a:t> (SST).</a:t>
            </a:r>
          </a:p>
          <a:p>
            <a:endParaRPr lang="en-AU" dirty="0"/>
          </a:p>
        </p:txBody>
      </p:sp>
      <p:sp>
        <p:nvSpPr>
          <p:cNvPr id="3" name="Title 1"/>
          <p:cNvSpPr txBox="1">
            <a:spLocks/>
          </p:cNvSpPr>
          <p:nvPr/>
        </p:nvSpPr>
        <p:spPr>
          <a:xfrm>
            <a:off x="838200" y="1"/>
            <a:ext cx="10515600" cy="99508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3200" b="1" dirty="0">
                <a:latin typeface="+mn-lt"/>
              </a:rPr>
              <a:t>Coral Bleaching</a:t>
            </a:r>
            <a:endParaRPr lang="en-AU" sz="3200" dirty="0">
              <a:latin typeface="+mn-lt"/>
            </a:endParaRPr>
          </a:p>
        </p:txBody>
      </p:sp>
    </p:spTree>
    <p:extLst>
      <p:ext uri="{BB962C8B-B14F-4D97-AF65-F5344CB8AC3E}">
        <p14:creationId xmlns:p14="http://schemas.microsoft.com/office/powerpoint/2010/main" val="41738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48680"/>
          </a:xfrm>
        </p:spPr>
        <p:txBody>
          <a:bodyPr/>
          <a:lstStyle/>
          <a:p>
            <a:r>
              <a:rPr lang="en-AU" sz="3100" b="1" dirty="0">
                <a:latin typeface="+mn-lt"/>
              </a:rPr>
              <a:t>ITCZ - “The Doldrums” – perfect for the vortex engine </a:t>
            </a:r>
          </a:p>
        </p:txBody>
      </p:sp>
      <p:sp>
        <p:nvSpPr>
          <p:cNvPr id="3" name="Content Placeholder 2"/>
          <p:cNvSpPr>
            <a:spLocks noGrp="1"/>
          </p:cNvSpPr>
          <p:nvPr>
            <p:ph idx="1"/>
          </p:nvPr>
        </p:nvSpPr>
        <p:spPr>
          <a:xfrm>
            <a:off x="831273" y="582470"/>
            <a:ext cx="10686472" cy="5976664"/>
          </a:xfrm>
        </p:spPr>
        <p:txBody>
          <a:bodyPr/>
          <a:lstStyle/>
          <a:p>
            <a:pPr marL="0" indent="0">
              <a:buNone/>
            </a:pPr>
            <a:r>
              <a:rPr lang="en-AU" sz="2400" i="1" dirty="0"/>
              <a:t>“Aided by the convergence of the trade winds, the buoyant air rises. As the air rises it expands and cools, releasing the accumulated moisture in an almost perpetual series of thunderstorms.”</a:t>
            </a:r>
          </a:p>
          <a:p>
            <a:pPr marL="0" indent="0">
              <a:buNone/>
            </a:pPr>
            <a:endParaRPr lang="en-AU" sz="800" b="1" i="1" dirty="0"/>
          </a:p>
          <a:p>
            <a:pPr marL="0" indent="0">
              <a:buNone/>
            </a:pPr>
            <a:r>
              <a:rPr lang="en-AU" sz="2400" b="1" i="1" dirty="0"/>
              <a:t>The Dreaded Belt of Calm</a:t>
            </a:r>
            <a:endParaRPr lang="en-AU" sz="2400" i="1" dirty="0"/>
          </a:p>
          <a:p>
            <a:pPr marL="0" indent="0">
              <a:buNone/>
            </a:pPr>
            <a:r>
              <a:rPr lang="en-AU" sz="2400" i="1" dirty="0"/>
              <a:t>“Early sailors named this belt of calm “the Doldrums” because of the inactivity and stagnation they found themselves in after days of no wind. In an era when wind was the only effective way to propel ships across the ocean, finding yourself in the Doldrums could mean death…”</a:t>
            </a:r>
          </a:p>
          <a:p>
            <a:pPr marL="0" indent="0">
              <a:buNone/>
            </a:pPr>
            <a:r>
              <a:rPr lang="en-AU" sz="2000" i="1" dirty="0">
                <a:hlinkClick r:id="rId2"/>
              </a:rPr>
              <a:t>https://blog.mytimezero.com/2014/01/10/stuck-in-the-doldrums-the-intertropical-convergence-zone/</a:t>
            </a:r>
            <a:endParaRPr lang="en-AU" sz="2000" i="1" dirty="0"/>
          </a:p>
          <a:p>
            <a:pPr marL="0" indent="0">
              <a:buNone/>
            </a:pPr>
            <a:endParaRPr lang="en-AU" sz="800" dirty="0"/>
          </a:p>
          <a:p>
            <a:pPr marL="0" indent="0">
              <a:buNone/>
            </a:pPr>
            <a:r>
              <a:rPr lang="en-AU" sz="2400" b="1" dirty="0"/>
              <a:t>This combination of high Convective Available Potential Energy (CAPE) and low crosswind is ideal for the operation of the vortex engine. </a:t>
            </a:r>
          </a:p>
        </p:txBody>
      </p:sp>
    </p:spTree>
    <p:extLst>
      <p:ext uri="{BB962C8B-B14F-4D97-AF65-F5344CB8AC3E}">
        <p14:creationId xmlns:p14="http://schemas.microsoft.com/office/powerpoint/2010/main" val="11474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587" y="647202"/>
            <a:ext cx="10704268" cy="3833319"/>
          </a:xfrm>
        </p:spPr>
        <p:txBody>
          <a:bodyPr/>
          <a:lstStyle/>
          <a:p>
            <a:pPr marL="0" indent="0" algn="just">
              <a:buNone/>
            </a:pPr>
            <a:r>
              <a:rPr lang="en-AU" i="1" dirty="0"/>
              <a:t>“The Asian brown cloud is created by a range of airborne particles and pollutants from combustion (e.g., woodfires, cars, and factories), biomass burning and industrial processes with incomplete burning. The cloud is associated with the winter monsoon (November/ December to April) during which there is no rain to wash pollutants from the air.”</a:t>
            </a:r>
          </a:p>
          <a:p>
            <a:pPr marL="0" indent="0" algn="r">
              <a:buNone/>
            </a:pPr>
            <a:r>
              <a:rPr lang="en-AU" i="1" dirty="0"/>
              <a:t>Wikipedia</a:t>
            </a:r>
            <a:endParaRPr lang="en-AU" dirty="0"/>
          </a:p>
        </p:txBody>
      </p:sp>
      <p:sp>
        <p:nvSpPr>
          <p:cNvPr id="4" name="Title 1"/>
          <p:cNvSpPr>
            <a:spLocks noGrp="1"/>
          </p:cNvSpPr>
          <p:nvPr>
            <p:ph type="title"/>
          </p:nvPr>
        </p:nvSpPr>
        <p:spPr>
          <a:xfrm>
            <a:off x="2017204" y="1"/>
            <a:ext cx="8229600" cy="647201"/>
          </a:xfrm>
        </p:spPr>
        <p:txBody>
          <a:bodyPr/>
          <a:lstStyle/>
          <a:p>
            <a:pPr algn="ctr"/>
            <a:r>
              <a:rPr lang="en-AU" sz="3200" b="1" dirty="0">
                <a:latin typeface="+mn-lt"/>
              </a:rPr>
              <a:t>The Atmospheric Brown Cloud</a:t>
            </a:r>
          </a:p>
        </p:txBody>
      </p:sp>
      <p:sp>
        <p:nvSpPr>
          <p:cNvPr id="5" name="TextBox 4"/>
          <p:cNvSpPr txBox="1"/>
          <p:nvPr/>
        </p:nvSpPr>
        <p:spPr>
          <a:xfrm>
            <a:off x="739587" y="4797153"/>
            <a:ext cx="10768921" cy="1384995"/>
          </a:xfrm>
          <a:prstGeom prst="rect">
            <a:avLst/>
          </a:prstGeom>
          <a:noFill/>
        </p:spPr>
        <p:txBody>
          <a:bodyPr wrap="square" rtlCol="0">
            <a:spAutoFit/>
          </a:bodyPr>
          <a:lstStyle/>
          <a:p>
            <a:r>
              <a:rPr lang="en-AU" sz="2800" b="1" dirty="0"/>
              <a:t>The Asian Brown Cloud is now referred to as the Atmospheric Brown Cloud, as it occurs around the world and is closely associated with the Inter Tropical Convergence Zone.</a:t>
            </a:r>
          </a:p>
        </p:txBody>
      </p:sp>
    </p:spTree>
    <p:extLst>
      <p:ext uri="{BB962C8B-B14F-4D97-AF65-F5344CB8AC3E}">
        <p14:creationId xmlns:p14="http://schemas.microsoft.com/office/powerpoint/2010/main" val="31234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204" y="1"/>
            <a:ext cx="8229600" cy="548680"/>
          </a:xfrm>
        </p:spPr>
        <p:txBody>
          <a:bodyPr/>
          <a:lstStyle/>
          <a:p>
            <a:pPr algn="ctr"/>
            <a:r>
              <a:rPr lang="en-AU" sz="3200" b="1" dirty="0">
                <a:latin typeface="+mn-lt"/>
              </a:rPr>
              <a:t>The Atmospheric Brown Cloud (ABC)</a:t>
            </a:r>
          </a:p>
        </p:txBody>
      </p:sp>
      <p:sp>
        <p:nvSpPr>
          <p:cNvPr id="3" name="Content Placeholder 2"/>
          <p:cNvSpPr>
            <a:spLocks noGrp="1"/>
          </p:cNvSpPr>
          <p:nvPr>
            <p:ph idx="1"/>
          </p:nvPr>
        </p:nvSpPr>
        <p:spPr>
          <a:xfrm>
            <a:off x="932872" y="1133456"/>
            <a:ext cx="10400145" cy="5132873"/>
          </a:xfrm>
        </p:spPr>
        <p:txBody>
          <a:bodyPr>
            <a:normAutofit/>
          </a:bodyPr>
          <a:lstStyle/>
          <a:p>
            <a:pPr marL="514350" indent="-514350">
              <a:buAutoNum type="romanLcParenBoth"/>
            </a:pPr>
            <a:r>
              <a:rPr lang="en-AU" sz="1900" b="1" i="1" dirty="0"/>
              <a:t>Increase in aerosols can nucleate copious amounts of small droplets, which can inhibit the formation of larger raindrops and decrease precipitation efficiency </a:t>
            </a:r>
            <a:r>
              <a:rPr lang="en-AU" sz="1900" i="1" dirty="0"/>
              <a:t>(</a:t>
            </a:r>
            <a:r>
              <a:rPr lang="en-AU" sz="1900" i="1" u="sng" dirty="0">
                <a:hlinkClick r:id="rId2"/>
              </a:rPr>
              <a:t>33</a:t>
            </a:r>
            <a:r>
              <a:rPr lang="en-AU" sz="1900" i="1" dirty="0"/>
              <a:t>). </a:t>
            </a:r>
            <a:r>
              <a:rPr lang="en-AU" sz="1900" b="1" i="1" dirty="0"/>
              <a:t>This microphysical effect can suppress rainfall in polluted regions </a:t>
            </a:r>
            <a:r>
              <a:rPr lang="en-AU" sz="1900" i="1" dirty="0"/>
              <a:t>(</a:t>
            </a:r>
            <a:r>
              <a:rPr lang="en-AU" sz="1900" i="1" u="sng" dirty="0">
                <a:hlinkClick r:id="rId3"/>
              </a:rPr>
              <a:t>5</a:t>
            </a:r>
            <a:r>
              <a:rPr lang="en-AU" sz="1900" i="1" dirty="0"/>
              <a:t>) and add to the rainfall decreases simulated in the present study. </a:t>
            </a:r>
          </a:p>
          <a:p>
            <a:pPr marL="514350" indent="-514350">
              <a:buAutoNum type="romanLcParenBoth"/>
            </a:pPr>
            <a:r>
              <a:rPr lang="en-AU" sz="1900" i="1" dirty="0"/>
              <a:t>There has been a steady increase of drought frequency from the 1930s, which peaked in the 1980s (</a:t>
            </a:r>
            <a:r>
              <a:rPr lang="en-AU" sz="1900" i="1" u="sng" dirty="0">
                <a:hlinkClick r:id="rId4"/>
              </a:rPr>
              <a:t>Fig. 7</a:t>
            </a:r>
            <a:r>
              <a:rPr lang="en-AU" sz="1900" i="1" dirty="0"/>
              <a:t>), with decrease in average rainfall after the 1960s. The drought frequency abated during the 1990s (</a:t>
            </a:r>
            <a:r>
              <a:rPr lang="en-AU" sz="1900" i="1" u="sng" dirty="0">
                <a:hlinkClick r:id="rId5"/>
              </a:rPr>
              <a:t>30</a:t>
            </a:r>
            <a:r>
              <a:rPr lang="en-AU" sz="1900" i="1" dirty="0"/>
              <a:t>), but the decadal rainfall was still less than normal. During 2001–2004, two droughts have already occurred, and the average rainfall for this decade so far is 9% below normal. These negative trends lead us to speculate whether the ABC is indeed appearing to show its impact as guided by our modelling results, even though there may be other causes such as El Niño–Southern Oscillation–monsoon (</a:t>
            </a:r>
            <a:r>
              <a:rPr lang="en-AU" sz="1900" i="1" u="sng" dirty="0">
                <a:hlinkClick r:id="rId6"/>
              </a:rPr>
              <a:t>32</a:t>
            </a:r>
            <a:r>
              <a:rPr lang="en-AU" sz="1900" i="1" dirty="0"/>
              <a:t>, </a:t>
            </a:r>
            <a:r>
              <a:rPr lang="en-AU" sz="1900" i="1" u="sng" dirty="0">
                <a:hlinkClick r:id="rId7"/>
              </a:rPr>
              <a:t>34</a:t>
            </a:r>
            <a:r>
              <a:rPr lang="en-AU" sz="1900" i="1" dirty="0"/>
              <a:t>) interactions or natural variations in other slowly varying boundary conditions such as land-surface moisture, Eurasian snow cover, and others (</a:t>
            </a:r>
            <a:r>
              <a:rPr lang="en-AU" sz="1900" i="1" u="sng" dirty="0">
                <a:hlinkClick r:id="rId7"/>
              </a:rPr>
              <a:t>34</a:t>
            </a:r>
            <a:r>
              <a:rPr lang="en-AU" sz="1900" i="1" dirty="0"/>
              <a:t>). </a:t>
            </a:r>
          </a:p>
          <a:p>
            <a:pPr marL="514350" indent="-514350">
              <a:buAutoNum type="romanLcParenBoth"/>
            </a:pPr>
            <a:r>
              <a:rPr lang="en-AU" sz="1900" b="1" i="1" dirty="0"/>
              <a:t>ABCs have such a large effect on the monsoon primarily because the forcing simultaneously impacts many components of the monsoon system, including the solar heating of the surface–atmosphere system, the SST gradient, the convective instability of the troposphere, evaporation, and the Hadley circulation, which are factors that have fundamental influences on the monsoon rainfall </a:t>
            </a:r>
            <a:r>
              <a:rPr lang="en-AU" sz="1900" i="1" dirty="0"/>
              <a:t>(</a:t>
            </a:r>
            <a:r>
              <a:rPr lang="en-AU" sz="1900" i="1" u="sng" dirty="0">
                <a:hlinkClick r:id="rId8"/>
              </a:rPr>
              <a:t>25</a:t>
            </a:r>
            <a:r>
              <a:rPr lang="en-AU" sz="1900" i="1" dirty="0"/>
              <a:t>, </a:t>
            </a:r>
            <a:r>
              <a:rPr lang="en-AU" sz="1900" i="1" u="sng" dirty="0">
                <a:hlinkClick r:id="rId5"/>
              </a:rPr>
              <a:t>30</a:t>
            </a:r>
            <a:r>
              <a:rPr lang="en-AU" sz="1900" i="1" dirty="0"/>
              <a:t>, </a:t>
            </a:r>
            <a:r>
              <a:rPr lang="en-AU" sz="1900" i="1" u="sng" dirty="0">
                <a:hlinkClick r:id="rId9"/>
              </a:rPr>
              <a:t>31</a:t>
            </a:r>
            <a:r>
              <a:rPr lang="en-AU" sz="1900" i="1" dirty="0"/>
              <a:t>, </a:t>
            </a:r>
            <a:r>
              <a:rPr lang="en-AU" sz="1900" i="1" u="sng" dirty="0">
                <a:hlinkClick r:id="rId7"/>
              </a:rPr>
              <a:t>34</a:t>
            </a:r>
            <a:r>
              <a:rPr lang="en-AU" sz="1900" i="1" dirty="0"/>
              <a:t>).</a:t>
            </a:r>
          </a:p>
        </p:txBody>
      </p:sp>
      <p:sp>
        <p:nvSpPr>
          <p:cNvPr id="4" name="TextBox 3"/>
          <p:cNvSpPr txBox="1"/>
          <p:nvPr/>
        </p:nvSpPr>
        <p:spPr>
          <a:xfrm>
            <a:off x="1459346" y="548681"/>
            <a:ext cx="9101152" cy="584775"/>
          </a:xfrm>
          <a:prstGeom prst="rect">
            <a:avLst/>
          </a:prstGeom>
          <a:noFill/>
        </p:spPr>
        <p:txBody>
          <a:bodyPr wrap="square" rtlCol="0">
            <a:spAutoFit/>
          </a:bodyPr>
          <a:lstStyle/>
          <a:p>
            <a:r>
              <a:rPr lang="en-AU" sz="1600" b="1" dirty="0"/>
              <a:t>Atmospheric brown clouds: Impacts on South Asian climate and hydrological cycle</a:t>
            </a:r>
          </a:p>
          <a:p>
            <a:r>
              <a:rPr lang="en-AU" sz="1600" dirty="0"/>
              <a:t>http://www.pnas.org/content/102/15/5326.abstract</a:t>
            </a:r>
          </a:p>
        </p:txBody>
      </p:sp>
      <p:sp>
        <p:nvSpPr>
          <p:cNvPr id="5" name="TextBox 4"/>
          <p:cNvSpPr txBox="1"/>
          <p:nvPr/>
        </p:nvSpPr>
        <p:spPr>
          <a:xfrm>
            <a:off x="1459346" y="6373906"/>
            <a:ext cx="9325195" cy="369332"/>
          </a:xfrm>
          <a:prstGeom prst="rect">
            <a:avLst/>
          </a:prstGeom>
          <a:noFill/>
        </p:spPr>
        <p:txBody>
          <a:bodyPr wrap="square" rtlCol="0">
            <a:spAutoFit/>
          </a:bodyPr>
          <a:lstStyle/>
          <a:p>
            <a:r>
              <a:rPr lang="en-AU" b="1" dirty="0"/>
              <a:t>SST = Sea Surface Temperature</a:t>
            </a:r>
          </a:p>
        </p:txBody>
      </p:sp>
    </p:spTree>
    <p:extLst>
      <p:ext uri="{BB962C8B-B14F-4D97-AF65-F5344CB8AC3E}">
        <p14:creationId xmlns:p14="http://schemas.microsoft.com/office/powerpoint/2010/main" val="20615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5" y="668415"/>
            <a:ext cx="10732655" cy="5688632"/>
          </a:xfrm>
        </p:spPr>
        <p:txBody>
          <a:bodyPr/>
          <a:lstStyle/>
          <a:p>
            <a:pPr marL="0" indent="0">
              <a:buNone/>
            </a:pPr>
            <a:r>
              <a:rPr lang="en-AU" sz="2000" i="1" dirty="0"/>
              <a:t>“…The increase in atmospheric stability and the reduction in rainfall are important aspects of the air pollution impacts on climate. Both these effects can enhance the lifetime of aerosols because increases in low-level inversion (see </a:t>
            </a:r>
            <a:r>
              <a:rPr lang="en-AU" sz="2000" i="1" u="sng" dirty="0">
                <a:hlinkClick r:id="rId2"/>
              </a:rPr>
              <a:t>Fig. 4</a:t>
            </a:r>
            <a:r>
              <a:rPr lang="en-AU" sz="2000" i="1" dirty="0"/>
              <a:t>) can increase the persistence of brownish haze layers, and reduction in rainfall can decrease the washout of aerosols. Such feedback effects should be included in future studies to understand the full impact of the ABCs on South Asia. Of particular concern is the reduction in monsoon rainfall in India because in South Asia there is a strong positive correlation between food production and precipitation amount (</a:t>
            </a:r>
            <a:r>
              <a:rPr lang="en-AU" sz="2000" i="1" u="sng" dirty="0">
                <a:hlinkClick r:id="rId3"/>
              </a:rPr>
              <a:t>35</a:t>
            </a:r>
            <a:r>
              <a:rPr lang="en-AU" sz="2000" i="1" dirty="0"/>
              <a:t>). In addition, availability of fresh water is a major issue for the future (</a:t>
            </a:r>
            <a:r>
              <a:rPr lang="en-AU" sz="2000" i="1" u="sng" dirty="0">
                <a:hlinkClick r:id="rId4"/>
              </a:rPr>
              <a:t>36</a:t>
            </a:r>
            <a:r>
              <a:rPr lang="en-AU" sz="2000" i="1" dirty="0"/>
              <a:t>). Even with the forcing fixed at 1998 values, the rainfall decrease in India continues to worsen beyond 1998 (</a:t>
            </a:r>
            <a:r>
              <a:rPr lang="en-AU" sz="2000" i="1" u="sng" dirty="0">
                <a:hlinkClick r:id="rId5"/>
              </a:rPr>
              <a:t>Fig. 3</a:t>
            </a:r>
            <a:r>
              <a:rPr lang="en-AU" sz="2000" i="1" dirty="0">
                <a:hlinkClick r:id="rId5"/>
              </a:rPr>
              <a:t>B </a:t>
            </a:r>
            <a:r>
              <a:rPr lang="en-AU" sz="2000" i="1" dirty="0"/>
              <a:t>). The impact of the ABC on monsoon rainfall, in conjunction with the health impacts of air pollution (</a:t>
            </a:r>
            <a:r>
              <a:rPr lang="en-AU" sz="2000" i="1" u="sng" dirty="0">
                <a:hlinkClick r:id="rId6"/>
              </a:rPr>
              <a:t>37</a:t>
            </a:r>
            <a:r>
              <a:rPr lang="en-AU" sz="2000" i="1" dirty="0"/>
              <a:t>), provides a strong rationale for reducing air pollution in the developing nations.”</a:t>
            </a:r>
          </a:p>
          <a:p>
            <a:pPr marL="0" indent="0">
              <a:buNone/>
            </a:pPr>
            <a:r>
              <a:rPr lang="en-AU" sz="2000" b="1" i="1" dirty="0"/>
              <a:t>“However, a sudden reduction in air pollution without a concomitant reduction in global GHGs also can accelerate the warming in South Asia because, according to the present simulations, ABCs have masked as much as 50% of the surface warming due to GHGs.”</a:t>
            </a:r>
          </a:p>
          <a:p>
            <a:pPr marL="0" indent="0" algn="r">
              <a:buNone/>
            </a:pPr>
            <a:r>
              <a:rPr lang="en-AU" sz="2000" i="1" dirty="0">
                <a:hlinkClick r:id="rId7"/>
              </a:rPr>
              <a:t>http://www.pnas.org/content/102/15/5326.full</a:t>
            </a:r>
            <a:endParaRPr lang="en-AU" sz="2000" i="1" dirty="0"/>
          </a:p>
          <a:p>
            <a:pPr marL="0" indent="0">
              <a:buNone/>
            </a:pPr>
            <a:endParaRPr lang="en-AU" sz="2000" i="1" dirty="0"/>
          </a:p>
          <a:p>
            <a:pPr marL="0" indent="0">
              <a:buNone/>
            </a:pPr>
            <a:endParaRPr lang="en-AU" sz="2000" dirty="0"/>
          </a:p>
        </p:txBody>
      </p:sp>
      <p:sp>
        <p:nvSpPr>
          <p:cNvPr id="4" name="Title 1"/>
          <p:cNvSpPr>
            <a:spLocks noGrp="1"/>
          </p:cNvSpPr>
          <p:nvPr>
            <p:ph type="title"/>
          </p:nvPr>
        </p:nvSpPr>
        <p:spPr>
          <a:xfrm>
            <a:off x="2089212" y="1"/>
            <a:ext cx="8229600" cy="647201"/>
          </a:xfrm>
        </p:spPr>
        <p:txBody>
          <a:bodyPr/>
          <a:lstStyle/>
          <a:p>
            <a:pPr algn="ctr"/>
            <a:r>
              <a:rPr lang="en-AU" sz="3200" b="1" dirty="0">
                <a:latin typeface="+mn-lt"/>
              </a:rPr>
              <a:t>The Atmospheric Brown Cloud</a:t>
            </a:r>
          </a:p>
        </p:txBody>
      </p:sp>
    </p:spTree>
    <p:extLst>
      <p:ext uri="{BB962C8B-B14F-4D97-AF65-F5344CB8AC3E}">
        <p14:creationId xmlns:p14="http://schemas.microsoft.com/office/powerpoint/2010/main" val="5933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382" y="404664"/>
            <a:ext cx="10714182" cy="6192688"/>
          </a:xfrm>
        </p:spPr>
        <p:txBody>
          <a:bodyPr/>
          <a:lstStyle/>
          <a:p>
            <a:pPr marL="0" indent="0">
              <a:buNone/>
            </a:pPr>
            <a:r>
              <a:rPr lang="en-AU" sz="2200" i="1" dirty="0"/>
              <a:t>“...White </a:t>
            </a:r>
            <a:r>
              <a:rPr lang="en-AU" sz="2200" i="1" u="sng" dirty="0"/>
              <a:t>sulfur aerosols cool the climate</a:t>
            </a:r>
            <a:r>
              <a:rPr lang="en-AU" sz="2200" i="1" dirty="0"/>
              <a:t>; black carbon </a:t>
            </a:r>
            <a:r>
              <a:rPr lang="en-AU" sz="2200" i="1" u="sng" dirty="0"/>
              <a:t>soot warms the climate</a:t>
            </a:r>
            <a:r>
              <a:rPr lang="en-AU" sz="2200" i="1" dirty="0"/>
              <a:t>. So when you mix the two kinds of aerosol pollution up in the Asian brown cloud, one would expect climate effects to even out. Unfortunately in our physical world things are never that simple.”</a:t>
            </a:r>
            <a:endParaRPr lang="en-AU" sz="2200" dirty="0"/>
          </a:p>
          <a:p>
            <a:pPr marL="0" indent="0">
              <a:buNone/>
            </a:pPr>
            <a:r>
              <a:rPr lang="en-AU" sz="2200" b="1" i="1" dirty="0"/>
              <a:t>COOLING ON GROUND, WARMING IN AIR</a:t>
            </a:r>
            <a:endParaRPr lang="en-AU" sz="2200" dirty="0"/>
          </a:p>
          <a:p>
            <a:pPr marL="0" indent="0">
              <a:buNone/>
            </a:pPr>
            <a:r>
              <a:rPr lang="en-AU" sz="2200" i="1" dirty="0"/>
              <a:t>“The reason the reflective (light) and absorbing (dark) aerosols in the brownish mix do not compensate each other’s effects, is that they both block sunlight - so they both lead to cooling on the surface directly beneath the haze, which is thickest over the north of India, including the Ganges Basin. As darker-coloured soot aerosols are dominant in the mix higher up in the atmosphere, energy absorption outweighs solar reflection - so the brown haze leads to net atmospheric warming.”</a:t>
            </a:r>
            <a:endParaRPr lang="en-AU" sz="2200" dirty="0"/>
          </a:p>
          <a:p>
            <a:pPr marL="0" indent="0">
              <a:buNone/>
            </a:pPr>
            <a:r>
              <a:rPr lang="en-AU" sz="2200" i="1" dirty="0">
                <a:solidFill>
                  <a:srgbClr val="FF0000"/>
                </a:solidFill>
              </a:rPr>
              <a:t>“When you have warm air up high and cooler temperatures on the ground, you create what meteorologists call a stable atmosphere, with suppressed convection, and little precipitation. Higher air pressure at the surface makes the </a:t>
            </a:r>
            <a:r>
              <a:rPr lang="en-AU" sz="2200" i="1" dirty="0">
                <a:solidFill>
                  <a:srgbClr val="FF0000"/>
                </a:solidFill>
                <a:hlinkClick r:id="rId2" tooltip="Indian monsoon aerosol pollution"/>
              </a:rPr>
              <a:t>brown haze block the monsoon</a:t>
            </a:r>
            <a:r>
              <a:rPr lang="en-AU" sz="2200" i="1" dirty="0">
                <a:solidFill>
                  <a:srgbClr val="FF0000"/>
                </a:solidFill>
              </a:rPr>
              <a:t> …”</a:t>
            </a:r>
            <a:r>
              <a:rPr lang="en-AU" sz="2200" i="1" dirty="0"/>
              <a:t> </a:t>
            </a:r>
          </a:p>
          <a:p>
            <a:pPr marL="0" indent="0" algn="r">
              <a:buNone/>
            </a:pPr>
            <a:r>
              <a:rPr lang="en-AU" sz="1800" dirty="0">
                <a:hlinkClick r:id="rId2"/>
              </a:rPr>
              <a:t>http://www.bitsofscience.org/indian-monsoon-climate-change-3470/</a:t>
            </a:r>
            <a:endParaRPr lang="en-AU" sz="1800" dirty="0"/>
          </a:p>
          <a:p>
            <a:pPr marL="0" indent="0">
              <a:buNone/>
            </a:pPr>
            <a:endParaRPr lang="en-AU" sz="2200" dirty="0"/>
          </a:p>
        </p:txBody>
      </p:sp>
      <p:sp>
        <p:nvSpPr>
          <p:cNvPr id="2" name="TextBox 1"/>
          <p:cNvSpPr txBox="1"/>
          <p:nvPr/>
        </p:nvSpPr>
        <p:spPr>
          <a:xfrm>
            <a:off x="336176" y="6131859"/>
            <a:ext cx="11604812" cy="461665"/>
          </a:xfrm>
          <a:prstGeom prst="rect">
            <a:avLst/>
          </a:prstGeom>
          <a:noFill/>
        </p:spPr>
        <p:txBody>
          <a:bodyPr wrap="square" rtlCol="0">
            <a:spAutoFit/>
          </a:bodyPr>
          <a:lstStyle/>
          <a:p>
            <a:pPr algn="ctr"/>
            <a:r>
              <a:rPr lang="en-AU" sz="2400" b="1" dirty="0">
                <a:solidFill>
                  <a:srgbClr val="FF0000"/>
                </a:solidFill>
              </a:rPr>
              <a:t>So this is a further significant barrier to atmospheric convection.</a:t>
            </a:r>
          </a:p>
        </p:txBody>
      </p:sp>
    </p:spTree>
    <p:extLst>
      <p:ext uri="{BB962C8B-B14F-4D97-AF65-F5344CB8AC3E}">
        <p14:creationId xmlns:p14="http://schemas.microsoft.com/office/powerpoint/2010/main" val="34960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483" y="553999"/>
            <a:ext cx="10071846" cy="4616648"/>
          </a:xfrm>
          <a:prstGeom prst="rect">
            <a:avLst/>
          </a:prstGeom>
        </p:spPr>
        <p:txBody>
          <a:bodyPr wrap="square">
            <a:spAutoFit/>
          </a:bodyPr>
          <a:lstStyle/>
          <a:p>
            <a:pPr marL="85725" lvl="1" algn="just"/>
            <a:r>
              <a:rPr lang="en-AU" sz="3000" b="1" dirty="0">
                <a:solidFill>
                  <a:srgbClr val="FF0000"/>
                </a:solidFill>
              </a:rPr>
              <a:t>“Study: Warmer World Will Produce Fewer Clouds”  </a:t>
            </a:r>
            <a:r>
              <a:rPr lang="en-AU" sz="1400" dirty="0"/>
              <a:t>January 03, 2014</a:t>
            </a:r>
            <a:endParaRPr lang="en-AU" sz="1400" b="1" dirty="0"/>
          </a:p>
          <a:p>
            <a:pPr marL="85725" lvl="1" algn="just"/>
            <a:endParaRPr lang="en-AU" sz="1400" dirty="0">
              <a:hlinkClick r:id="rId2"/>
            </a:endParaRPr>
          </a:p>
          <a:p>
            <a:pPr marL="85725" lvl="1" algn="just"/>
            <a:r>
              <a:rPr lang="en-AU" sz="1600" dirty="0">
                <a:hlinkClick r:id="rId2"/>
              </a:rPr>
              <a:t>http://www.voanews.com/content/study-warmer-world-will-produce-fewer-louds/1822952.html</a:t>
            </a:r>
            <a:endParaRPr lang="en-AU" sz="1600" i="1" dirty="0"/>
          </a:p>
          <a:p>
            <a:pPr marL="85725" lvl="1" algn="just"/>
            <a:endParaRPr lang="en-AU" sz="1400" i="1" dirty="0"/>
          </a:p>
          <a:p>
            <a:pPr marL="85725" lvl="1" algn="just"/>
            <a:r>
              <a:rPr lang="en-AU" sz="2100" i="1" dirty="0"/>
              <a:t>Steven Sherwood, a climate scientist at Australia's Centre of Excellence for Climate System Science and lead author of the report, says the prediction of a 4</a:t>
            </a:r>
            <a:r>
              <a:rPr lang="en-AU" sz="2100" i="1" baseline="30000" dirty="0"/>
              <a:t>o</a:t>
            </a:r>
            <a:r>
              <a:rPr lang="en-AU" sz="2100" i="1" dirty="0"/>
              <a:t> Celsius global warming is based on the role of water vapour in cloud formation:</a:t>
            </a:r>
          </a:p>
          <a:p>
            <a:pPr lvl="1" algn="just"/>
            <a:endParaRPr lang="en-AU" sz="1100" i="1" dirty="0"/>
          </a:p>
          <a:p>
            <a:pPr marL="349250" lvl="1" algn="just"/>
            <a:r>
              <a:rPr lang="en-AU" sz="2100" i="1" dirty="0">
                <a:solidFill>
                  <a:srgbClr val="FF0000"/>
                </a:solidFill>
              </a:rPr>
              <a:t>“What we see in the observations is that when air picks up water vapour from the ocean surface and rises up, it often only rises a few kilometres before it begins its descent back to the surface," Sherwood said. "Otherwise it might go up 10 or 15 kilometres. </a:t>
            </a:r>
            <a:r>
              <a:rPr lang="en-AU" sz="2100" b="1" i="1" dirty="0">
                <a:solidFill>
                  <a:srgbClr val="FF0000"/>
                </a:solidFill>
              </a:rPr>
              <a:t>And those shorter trajectories turn out to be crucial to giving us a higher climate sensitivity because of what they do to pull water vapour away from the surface and cause clouds to dissipate as the climate warms up.”</a:t>
            </a:r>
            <a:r>
              <a:rPr lang="en-AU" sz="2000" dirty="0">
                <a:solidFill>
                  <a:srgbClr val="FF0000"/>
                </a:solidFill>
              </a:rPr>
              <a:t> </a:t>
            </a:r>
          </a:p>
          <a:p>
            <a:pPr marL="349250" lvl="1" algn="r"/>
            <a:r>
              <a:rPr lang="en-AU" sz="2000" i="1" dirty="0">
                <a:solidFill>
                  <a:srgbClr val="FF0000"/>
                </a:solidFill>
              </a:rPr>
              <a:t>(Emphasis added)</a:t>
            </a:r>
          </a:p>
        </p:txBody>
      </p:sp>
      <p:sp>
        <p:nvSpPr>
          <p:cNvPr id="3" name="TextBox 2"/>
          <p:cNvSpPr txBox="1"/>
          <p:nvPr/>
        </p:nvSpPr>
        <p:spPr>
          <a:xfrm>
            <a:off x="1524000" y="0"/>
            <a:ext cx="9144000" cy="553998"/>
          </a:xfrm>
          <a:prstGeom prst="rect">
            <a:avLst/>
          </a:prstGeom>
          <a:noFill/>
        </p:spPr>
        <p:txBody>
          <a:bodyPr wrap="square" rtlCol="0">
            <a:spAutoFit/>
          </a:bodyPr>
          <a:lstStyle/>
          <a:p>
            <a:pPr algn="ctr"/>
            <a:r>
              <a:rPr lang="en-AU" sz="3000" b="1" dirty="0"/>
              <a:t>Problems with natural tropospheric convection</a:t>
            </a:r>
          </a:p>
        </p:txBody>
      </p:sp>
      <p:sp>
        <p:nvSpPr>
          <p:cNvPr id="5" name="TextBox 4"/>
          <p:cNvSpPr txBox="1"/>
          <p:nvPr/>
        </p:nvSpPr>
        <p:spPr>
          <a:xfrm>
            <a:off x="766484" y="5170647"/>
            <a:ext cx="10071846" cy="646331"/>
          </a:xfrm>
          <a:prstGeom prst="rect">
            <a:avLst/>
          </a:prstGeom>
          <a:noFill/>
        </p:spPr>
        <p:txBody>
          <a:bodyPr wrap="square" rtlCol="0">
            <a:spAutoFit/>
          </a:bodyPr>
          <a:lstStyle/>
          <a:p>
            <a:pPr marL="53975"/>
            <a:r>
              <a:rPr lang="en-AU" dirty="0"/>
              <a:t>The Atmospheric Brown Cloud is acting to significantly inhibit convection, particularly in the tropics where it is reduced by up to 15%.</a:t>
            </a:r>
          </a:p>
        </p:txBody>
      </p:sp>
    </p:spTree>
    <p:extLst>
      <p:ext uri="{BB962C8B-B14F-4D97-AF65-F5344CB8AC3E}">
        <p14:creationId xmlns:p14="http://schemas.microsoft.com/office/powerpoint/2010/main" val="18853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tmospheric Brown Cloud&#10; Widespread layers of brownish&#10;haze&#10; Regions&#10; Indo Gangetic Plain in South Asia&#10; East Asia&#10;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6632"/>
            <a:ext cx="9142875" cy="6001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50460" y="6118412"/>
            <a:ext cx="8316416" cy="369332"/>
          </a:xfrm>
          <a:prstGeom prst="rect">
            <a:avLst/>
          </a:prstGeom>
          <a:noFill/>
        </p:spPr>
        <p:txBody>
          <a:bodyPr wrap="square" rtlCol="0">
            <a:spAutoFit/>
          </a:bodyPr>
          <a:lstStyle/>
          <a:p>
            <a:pPr algn="r"/>
            <a:r>
              <a:rPr lang="en-AU" dirty="0">
                <a:hlinkClick r:id="rId3"/>
              </a:rPr>
              <a:t>http://www.slideshare.net/srujanirulzzworld/asian-brown-cloud</a:t>
            </a:r>
            <a:endParaRPr lang="en-AU" dirty="0"/>
          </a:p>
        </p:txBody>
      </p:sp>
    </p:spTree>
    <p:extLst>
      <p:ext uri="{BB962C8B-B14F-4D97-AF65-F5344CB8AC3E}">
        <p14:creationId xmlns:p14="http://schemas.microsoft.com/office/powerpoint/2010/main" val="377218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37928" y="-1"/>
            <a:ext cx="4243777" cy="6858001"/>
          </a:xfrm>
          <a:prstGeom prst="rect">
            <a:avLst/>
          </a:prstGeom>
        </p:spPr>
      </p:pic>
      <p:sp>
        <p:nvSpPr>
          <p:cNvPr id="6" name="TextBox 5"/>
          <p:cNvSpPr txBox="1"/>
          <p:nvPr/>
        </p:nvSpPr>
        <p:spPr>
          <a:xfrm>
            <a:off x="363070" y="2608729"/>
            <a:ext cx="7126942" cy="2062103"/>
          </a:xfrm>
          <a:prstGeom prst="rect">
            <a:avLst/>
          </a:prstGeom>
          <a:noFill/>
        </p:spPr>
        <p:txBody>
          <a:bodyPr wrap="square" rtlCol="0">
            <a:spAutoFit/>
          </a:bodyPr>
          <a:lstStyle/>
          <a:p>
            <a:r>
              <a:rPr lang="en-AU" sz="2800" b="1" dirty="0"/>
              <a:t>Effect of South Asian Haze on Dry Season Surface Temperature and Rainfall</a:t>
            </a:r>
          </a:p>
          <a:p>
            <a:endParaRPr lang="en-AU" sz="2800" b="1" dirty="0"/>
          </a:p>
          <a:p>
            <a:r>
              <a:rPr lang="en-AU" sz="1600" b="1" dirty="0">
                <a:hlinkClick r:id="rId3"/>
              </a:rPr>
              <a:t>http://www.rrcap.ait.asia/abc/Documents/ABC_Report_2002_Full.pdf</a:t>
            </a:r>
            <a:endParaRPr lang="en-AU" sz="1600" b="1" dirty="0"/>
          </a:p>
          <a:p>
            <a:endParaRPr lang="en-AU" sz="2800" b="1" dirty="0"/>
          </a:p>
        </p:txBody>
      </p:sp>
    </p:spTree>
    <p:extLst>
      <p:ext uri="{BB962C8B-B14F-4D97-AF65-F5344CB8AC3E}">
        <p14:creationId xmlns:p14="http://schemas.microsoft.com/office/powerpoint/2010/main" val="144939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81852" y="138499"/>
            <a:ext cx="11228294" cy="13727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effectLst/>
                <a:latin typeface="Helvetica Neue"/>
              </a:rPr>
              <a:t>And you think Beijing is polluted?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effectLst/>
                <a:latin typeface="Helvetica Neue"/>
              </a:rPr>
              <a:t>The Chinese capital doesn’t make the top 10 list for world’s most polluted cities – and neither does Delhi. But nine cities in Asia do:</a:t>
            </a:r>
          </a:p>
        </p:txBody>
      </p:sp>
      <p:pic>
        <p:nvPicPr>
          <p:cNvPr id="1027" name="Picture 3" descr="http://www.natureasia.com/en/nindia/figures/1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966" y="1799278"/>
            <a:ext cx="3990658" cy="4876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1852" y="2608729"/>
            <a:ext cx="3186952" cy="800219"/>
          </a:xfrm>
          <a:prstGeom prst="rect">
            <a:avLst/>
          </a:prstGeom>
          <a:noFill/>
        </p:spPr>
        <p:txBody>
          <a:bodyPr wrap="square" rtlCol="0">
            <a:spAutoFit/>
          </a:bodyPr>
          <a:lstStyle/>
          <a:p>
            <a:pPr lvl="0" eaLnBrk="0" fontAlgn="base" hangingPunct="0">
              <a:spcBef>
                <a:spcPct val="0"/>
              </a:spcBef>
              <a:spcAft>
                <a:spcPct val="0"/>
              </a:spcAft>
            </a:pPr>
            <a:r>
              <a:rPr lang="en-US" altLang="en-US" b="1" dirty="0" err="1">
                <a:latin typeface="Helvetica Neue"/>
              </a:rPr>
              <a:t>Subhra</a:t>
            </a:r>
            <a:r>
              <a:rPr lang="en-US" altLang="en-US" b="1" dirty="0">
                <a:latin typeface="Helvetica Neue"/>
              </a:rPr>
              <a:t> </a:t>
            </a:r>
            <a:r>
              <a:rPr lang="en-US" altLang="en-US" b="1" dirty="0" err="1">
                <a:latin typeface="Helvetica Neue"/>
              </a:rPr>
              <a:t>Priyadarshini</a:t>
            </a:r>
            <a:endParaRPr lang="en-US" altLang="en-US" b="1" dirty="0">
              <a:latin typeface="Helvetica Neue"/>
            </a:endParaRPr>
          </a:p>
          <a:p>
            <a:pPr lvl="0" eaLnBrk="0" fontAlgn="base" hangingPunct="0">
              <a:spcBef>
                <a:spcPct val="0"/>
              </a:spcBef>
              <a:spcAft>
                <a:spcPct val="0"/>
              </a:spcAft>
            </a:pPr>
            <a:r>
              <a:rPr lang="en-US" altLang="en-US" sz="1400" dirty="0">
                <a:hlinkClick r:id="rId3"/>
              </a:rPr>
              <a:t>http://www.natureasia.com/en/nindia/article/10.1038/nindia.2016.165</a:t>
            </a:r>
            <a:endParaRPr lang="en-US" altLang="en-US" sz="1400" dirty="0"/>
          </a:p>
        </p:txBody>
      </p:sp>
      <p:sp>
        <p:nvSpPr>
          <p:cNvPr id="6" name="TextBox 5"/>
          <p:cNvSpPr txBox="1"/>
          <p:nvPr/>
        </p:nvSpPr>
        <p:spPr>
          <a:xfrm>
            <a:off x="481852" y="4370294"/>
            <a:ext cx="3186952" cy="646331"/>
          </a:xfrm>
          <a:prstGeom prst="rect">
            <a:avLst/>
          </a:prstGeom>
          <a:noFill/>
        </p:spPr>
        <p:txBody>
          <a:bodyPr wrap="square" rtlCol="0">
            <a:spAutoFit/>
          </a:bodyPr>
          <a:lstStyle/>
          <a:p>
            <a:r>
              <a:rPr lang="en-AU" dirty="0"/>
              <a:t>The Middle East includes particulates from dust storms</a:t>
            </a:r>
          </a:p>
        </p:txBody>
      </p:sp>
    </p:spTree>
    <p:extLst>
      <p:ext uri="{BB962C8B-B14F-4D97-AF65-F5344CB8AC3E}">
        <p14:creationId xmlns:p14="http://schemas.microsoft.com/office/powerpoint/2010/main" val="14002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goes-r.gov/users/comet/tropical/textbook_2nd_edition/media/graphics/tropical_tropopause_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188640"/>
            <a:ext cx="8532439" cy="6408712"/>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7078057" y="416859"/>
            <a:ext cx="2220609" cy="4740335"/>
          </a:xfrm>
          <a:custGeom>
            <a:avLst/>
            <a:gdLst>
              <a:gd name="connsiteX0" fmla="*/ 2124218 w 2151390"/>
              <a:gd name="connsiteY0" fmla="*/ 3899647 h 3899647"/>
              <a:gd name="connsiteX1" fmla="*/ 2124218 w 2151390"/>
              <a:gd name="connsiteY1" fmla="*/ 2958353 h 3899647"/>
              <a:gd name="connsiteX2" fmla="*/ 1841830 w 2151390"/>
              <a:gd name="connsiteY2" fmla="*/ 2447365 h 3899647"/>
              <a:gd name="connsiteX3" fmla="*/ 1572889 w 2151390"/>
              <a:gd name="connsiteY3" fmla="*/ 2151530 h 3899647"/>
              <a:gd name="connsiteX4" fmla="*/ 1277054 w 2151390"/>
              <a:gd name="connsiteY4" fmla="*/ 1936377 h 3899647"/>
              <a:gd name="connsiteX5" fmla="*/ 994665 w 2151390"/>
              <a:gd name="connsiteY5" fmla="*/ 1721224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277054 w 2151390"/>
              <a:gd name="connsiteY4" fmla="*/ 1936377 h 3899647"/>
              <a:gd name="connsiteX5" fmla="*/ 994665 w 2151390"/>
              <a:gd name="connsiteY5" fmla="*/ 1721224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467463 w 2151390"/>
              <a:gd name="connsiteY4" fmla="*/ 1902786 h 3899647"/>
              <a:gd name="connsiteX5" fmla="*/ 994665 w 2151390"/>
              <a:gd name="connsiteY5" fmla="*/ 1721224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467463 w 2151390"/>
              <a:gd name="connsiteY4" fmla="*/ 1902786 h 3899647"/>
              <a:gd name="connsiteX5" fmla="*/ 1161273 w 2151390"/>
              <a:gd name="connsiteY5" fmla="*/ 1654043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467463 w 2151390"/>
              <a:gd name="connsiteY4" fmla="*/ 1902786 h 3899647"/>
              <a:gd name="connsiteX5" fmla="*/ 1161273 w 2151390"/>
              <a:gd name="connsiteY5" fmla="*/ 1654043 h 3899647"/>
              <a:gd name="connsiteX6" fmla="*/ 826644 w 2151390"/>
              <a:gd name="connsiteY6" fmla="*/ 1420996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34468 w 2161640"/>
              <a:gd name="connsiteY0" fmla="*/ 3899647 h 3899647"/>
              <a:gd name="connsiteX1" fmla="*/ 2134468 w 2161640"/>
              <a:gd name="connsiteY1" fmla="*/ 2958353 h 3899647"/>
              <a:gd name="connsiteX2" fmla="*/ 1852080 w 2161640"/>
              <a:gd name="connsiteY2" fmla="*/ 2447365 h 3899647"/>
              <a:gd name="connsiteX3" fmla="*/ 1714045 w 2161640"/>
              <a:gd name="connsiteY3" fmla="*/ 2129136 h 3899647"/>
              <a:gd name="connsiteX4" fmla="*/ 1477713 w 2161640"/>
              <a:gd name="connsiteY4" fmla="*/ 1902786 h 3899647"/>
              <a:gd name="connsiteX5" fmla="*/ 1171523 w 2161640"/>
              <a:gd name="connsiteY5" fmla="*/ 1654043 h 3899647"/>
              <a:gd name="connsiteX6" fmla="*/ 836894 w 2161640"/>
              <a:gd name="connsiteY6" fmla="*/ 1420996 h 3899647"/>
              <a:gd name="connsiteX7" fmla="*/ 435029 w 2161640"/>
              <a:gd name="connsiteY7" fmla="*/ 1239433 h 3899647"/>
              <a:gd name="connsiteX8" fmla="*/ 23280 w 2161640"/>
              <a:gd name="connsiteY8" fmla="*/ 1021977 h 3899647"/>
              <a:gd name="connsiteX9" fmla="*/ 77068 w 2161640"/>
              <a:gd name="connsiteY9" fmla="*/ 685800 h 3899647"/>
              <a:gd name="connsiteX10" fmla="*/ 292221 w 2161640"/>
              <a:gd name="connsiteY10" fmla="*/ 322730 h 3899647"/>
              <a:gd name="connsiteX11" fmla="*/ 480480 w 2161640"/>
              <a:gd name="connsiteY11" fmla="*/ 0 h 3899647"/>
              <a:gd name="connsiteX0" fmla="*/ 2124653 w 2151825"/>
              <a:gd name="connsiteY0" fmla="*/ 3899647 h 3899647"/>
              <a:gd name="connsiteX1" fmla="*/ 2124653 w 2151825"/>
              <a:gd name="connsiteY1" fmla="*/ 2958353 h 3899647"/>
              <a:gd name="connsiteX2" fmla="*/ 1842265 w 2151825"/>
              <a:gd name="connsiteY2" fmla="*/ 2447365 h 3899647"/>
              <a:gd name="connsiteX3" fmla="*/ 1704230 w 2151825"/>
              <a:gd name="connsiteY3" fmla="*/ 2129136 h 3899647"/>
              <a:gd name="connsiteX4" fmla="*/ 1467898 w 2151825"/>
              <a:gd name="connsiteY4" fmla="*/ 1902786 h 3899647"/>
              <a:gd name="connsiteX5" fmla="*/ 1161708 w 2151825"/>
              <a:gd name="connsiteY5" fmla="*/ 1654043 h 3899647"/>
              <a:gd name="connsiteX6" fmla="*/ 827079 w 2151825"/>
              <a:gd name="connsiteY6" fmla="*/ 1420996 h 3899647"/>
              <a:gd name="connsiteX7" fmla="*/ 425214 w 2151825"/>
              <a:gd name="connsiteY7" fmla="*/ 1239433 h 3899647"/>
              <a:gd name="connsiteX8" fmla="*/ 25365 w 2151825"/>
              <a:gd name="connsiteY8" fmla="*/ 977189 h 3899647"/>
              <a:gd name="connsiteX9" fmla="*/ 67253 w 2151825"/>
              <a:gd name="connsiteY9" fmla="*/ 685800 h 3899647"/>
              <a:gd name="connsiteX10" fmla="*/ 282406 w 2151825"/>
              <a:gd name="connsiteY10" fmla="*/ 322730 h 3899647"/>
              <a:gd name="connsiteX11" fmla="*/ 470665 w 2151825"/>
              <a:gd name="connsiteY11" fmla="*/ 0 h 3899647"/>
              <a:gd name="connsiteX0" fmla="*/ 2124653 w 2145276"/>
              <a:gd name="connsiteY0" fmla="*/ 3899647 h 3899647"/>
              <a:gd name="connsiteX1" fmla="*/ 2124653 w 2145276"/>
              <a:gd name="connsiteY1" fmla="*/ 2958353 h 3899647"/>
              <a:gd name="connsiteX2" fmla="*/ 1937470 w 2145276"/>
              <a:gd name="connsiteY2" fmla="*/ 2480956 h 3899647"/>
              <a:gd name="connsiteX3" fmla="*/ 1704230 w 2145276"/>
              <a:gd name="connsiteY3" fmla="*/ 2129136 h 3899647"/>
              <a:gd name="connsiteX4" fmla="*/ 1467898 w 2145276"/>
              <a:gd name="connsiteY4" fmla="*/ 1902786 h 3899647"/>
              <a:gd name="connsiteX5" fmla="*/ 1161708 w 2145276"/>
              <a:gd name="connsiteY5" fmla="*/ 1654043 h 3899647"/>
              <a:gd name="connsiteX6" fmla="*/ 827079 w 2145276"/>
              <a:gd name="connsiteY6" fmla="*/ 1420996 h 3899647"/>
              <a:gd name="connsiteX7" fmla="*/ 425214 w 2145276"/>
              <a:gd name="connsiteY7" fmla="*/ 1239433 h 3899647"/>
              <a:gd name="connsiteX8" fmla="*/ 25365 w 2145276"/>
              <a:gd name="connsiteY8" fmla="*/ 977189 h 3899647"/>
              <a:gd name="connsiteX9" fmla="*/ 67253 w 2145276"/>
              <a:gd name="connsiteY9" fmla="*/ 685800 h 3899647"/>
              <a:gd name="connsiteX10" fmla="*/ 282406 w 2145276"/>
              <a:gd name="connsiteY10" fmla="*/ 322730 h 3899647"/>
              <a:gd name="connsiteX11" fmla="*/ 470665 w 2145276"/>
              <a:gd name="connsiteY11" fmla="*/ 0 h 3899647"/>
              <a:gd name="connsiteX0" fmla="*/ 2373312 w 2375228"/>
              <a:gd name="connsiteY0" fmla="*/ 3922041 h 3922041"/>
              <a:gd name="connsiteX1" fmla="*/ 2124653 w 2375228"/>
              <a:gd name="connsiteY1" fmla="*/ 2958353 h 3922041"/>
              <a:gd name="connsiteX2" fmla="*/ 1937470 w 2375228"/>
              <a:gd name="connsiteY2" fmla="*/ 2480956 h 3922041"/>
              <a:gd name="connsiteX3" fmla="*/ 1704230 w 2375228"/>
              <a:gd name="connsiteY3" fmla="*/ 2129136 h 3922041"/>
              <a:gd name="connsiteX4" fmla="*/ 1467898 w 2375228"/>
              <a:gd name="connsiteY4" fmla="*/ 1902786 h 3922041"/>
              <a:gd name="connsiteX5" fmla="*/ 1161708 w 2375228"/>
              <a:gd name="connsiteY5" fmla="*/ 1654043 h 3922041"/>
              <a:gd name="connsiteX6" fmla="*/ 827079 w 2375228"/>
              <a:gd name="connsiteY6" fmla="*/ 1420996 h 3922041"/>
              <a:gd name="connsiteX7" fmla="*/ 425214 w 2375228"/>
              <a:gd name="connsiteY7" fmla="*/ 1239433 h 3922041"/>
              <a:gd name="connsiteX8" fmla="*/ 25365 w 2375228"/>
              <a:gd name="connsiteY8" fmla="*/ 977189 h 3922041"/>
              <a:gd name="connsiteX9" fmla="*/ 67253 w 2375228"/>
              <a:gd name="connsiteY9" fmla="*/ 685800 h 3922041"/>
              <a:gd name="connsiteX10" fmla="*/ 282406 w 2375228"/>
              <a:gd name="connsiteY10" fmla="*/ 322730 h 3922041"/>
              <a:gd name="connsiteX11" fmla="*/ 470665 w 2375228"/>
              <a:gd name="connsiteY11" fmla="*/ 0 h 3922041"/>
              <a:gd name="connsiteX0" fmla="*/ 2373312 w 2377163"/>
              <a:gd name="connsiteY0" fmla="*/ 3922041 h 3922041"/>
              <a:gd name="connsiteX1" fmla="*/ 2235168 w 2377163"/>
              <a:gd name="connsiteY1" fmla="*/ 3003141 h 3922041"/>
              <a:gd name="connsiteX2" fmla="*/ 1937470 w 2377163"/>
              <a:gd name="connsiteY2" fmla="*/ 2480956 h 3922041"/>
              <a:gd name="connsiteX3" fmla="*/ 1704230 w 2377163"/>
              <a:gd name="connsiteY3" fmla="*/ 2129136 h 3922041"/>
              <a:gd name="connsiteX4" fmla="*/ 1467898 w 2377163"/>
              <a:gd name="connsiteY4" fmla="*/ 1902786 h 3922041"/>
              <a:gd name="connsiteX5" fmla="*/ 1161708 w 2377163"/>
              <a:gd name="connsiteY5" fmla="*/ 1654043 h 3922041"/>
              <a:gd name="connsiteX6" fmla="*/ 827079 w 2377163"/>
              <a:gd name="connsiteY6" fmla="*/ 1420996 h 3922041"/>
              <a:gd name="connsiteX7" fmla="*/ 425214 w 2377163"/>
              <a:gd name="connsiteY7" fmla="*/ 1239433 h 3922041"/>
              <a:gd name="connsiteX8" fmla="*/ 25365 w 2377163"/>
              <a:gd name="connsiteY8" fmla="*/ 977189 h 3922041"/>
              <a:gd name="connsiteX9" fmla="*/ 67253 w 2377163"/>
              <a:gd name="connsiteY9" fmla="*/ 685800 h 3922041"/>
              <a:gd name="connsiteX10" fmla="*/ 282406 w 2377163"/>
              <a:gd name="connsiteY10" fmla="*/ 322730 h 3922041"/>
              <a:gd name="connsiteX11" fmla="*/ 470665 w 2377163"/>
              <a:gd name="connsiteY11" fmla="*/ 0 h 3922041"/>
              <a:gd name="connsiteX0" fmla="*/ 2373312 w 2376946"/>
              <a:gd name="connsiteY0" fmla="*/ 3922041 h 3922041"/>
              <a:gd name="connsiteX1" fmla="*/ 2235168 w 2376946"/>
              <a:gd name="connsiteY1" fmla="*/ 3003141 h 3922041"/>
              <a:gd name="connsiteX2" fmla="*/ 1978913 w 2376946"/>
              <a:gd name="connsiteY2" fmla="*/ 2480956 h 3922041"/>
              <a:gd name="connsiteX3" fmla="*/ 1704230 w 2376946"/>
              <a:gd name="connsiteY3" fmla="*/ 2129136 h 3922041"/>
              <a:gd name="connsiteX4" fmla="*/ 1467898 w 2376946"/>
              <a:gd name="connsiteY4" fmla="*/ 1902786 h 3922041"/>
              <a:gd name="connsiteX5" fmla="*/ 1161708 w 2376946"/>
              <a:gd name="connsiteY5" fmla="*/ 1654043 h 3922041"/>
              <a:gd name="connsiteX6" fmla="*/ 827079 w 2376946"/>
              <a:gd name="connsiteY6" fmla="*/ 1420996 h 3922041"/>
              <a:gd name="connsiteX7" fmla="*/ 425214 w 2376946"/>
              <a:gd name="connsiteY7" fmla="*/ 1239433 h 3922041"/>
              <a:gd name="connsiteX8" fmla="*/ 25365 w 2376946"/>
              <a:gd name="connsiteY8" fmla="*/ 977189 h 3922041"/>
              <a:gd name="connsiteX9" fmla="*/ 67253 w 2376946"/>
              <a:gd name="connsiteY9" fmla="*/ 685800 h 3922041"/>
              <a:gd name="connsiteX10" fmla="*/ 282406 w 2376946"/>
              <a:gd name="connsiteY10" fmla="*/ 322730 h 3922041"/>
              <a:gd name="connsiteX11" fmla="*/ 470665 w 2376946"/>
              <a:gd name="connsiteY11" fmla="*/ 0 h 3922041"/>
              <a:gd name="connsiteX0" fmla="*/ 2414203 w 2417837"/>
              <a:gd name="connsiteY0" fmla="*/ 3922041 h 3922041"/>
              <a:gd name="connsiteX1" fmla="*/ 2276059 w 2417837"/>
              <a:gd name="connsiteY1" fmla="*/ 3003141 h 3922041"/>
              <a:gd name="connsiteX2" fmla="*/ 2019804 w 2417837"/>
              <a:gd name="connsiteY2" fmla="*/ 2480956 h 3922041"/>
              <a:gd name="connsiteX3" fmla="*/ 1745121 w 2417837"/>
              <a:gd name="connsiteY3" fmla="*/ 2129136 h 3922041"/>
              <a:gd name="connsiteX4" fmla="*/ 1508789 w 2417837"/>
              <a:gd name="connsiteY4" fmla="*/ 1902786 h 3922041"/>
              <a:gd name="connsiteX5" fmla="*/ 1202599 w 2417837"/>
              <a:gd name="connsiteY5" fmla="*/ 1654043 h 3922041"/>
              <a:gd name="connsiteX6" fmla="*/ 867970 w 2417837"/>
              <a:gd name="connsiteY6" fmla="*/ 1420996 h 3922041"/>
              <a:gd name="connsiteX7" fmla="*/ 466105 w 2417837"/>
              <a:gd name="connsiteY7" fmla="*/ 1239433 h 3922041"/>
              <a:gd name="connsiteX8" fmla="*/ 66256 w 2417837"/>
              <a:gd name="connsiteY8" fmla="*/ 977189 h 3922041"/>
              <a:gd name="connsiteX9" fmla="*/ 25258 w 2417837"/>
              <a:gd name="connsiteY9" fmla="*/ 685800 h 3922041"/>
              <a:gd name="connsiteX10" fmla="*/ 323297 w 2417837"/>
              <a:gd name="connsiteY10" fmla="*/ 322730 h 3922041"/>
              <a:gd name="connsiteX11" fmla="*/ 511556 w 2417837"/>
              <a:gd name="connsiteY11" fmla="*/ 0 h 3922041"/>
              <a:gd name="connsiteX0" fmla="*/ 2406239 w 2409873"/>
              <a:gd name="connsiteY0" fmla="*/ 3922041 h 3922041"/>
              <a:gd name="connsiteX1" fmla="*/ 2268095 w 2409873"/>
              <a:gd name="connsiteY1" fmla="*/ 3003141 h 3922041"/>
              <a:gd name="connsiteX2" fmla="*/ 2011840 w 2409873"/>
              <a:gd name="connsiteY2" fmla="*/ 2480956 h 3922041"/>
              <a:gd name="connsiteX3" fmla="*/ 1737157 w 2409873"/>
              <a:gd name="connsiteY3" fmla="*/ 2129136 h 3922041"/>
              <a:gd name="connsiteX4" fmla="*/ 1500825 w 2409873"/>
              <a:gd name="connsiteY4" fmla="*/ 1902786 h 3922041"/>
              <a:gd name="connsiteX5" fmla="*/ 1194635 w 2409873"/>
              <a:gd name="connsiteY5" fmla="*/ 1654043 h 3922041"/>
              <a:gd name="connsiteX6" fmla="*/ 860006 w 2409873"/>
              <a:gd name="connsiteY6" fmla="*/ 1420996 h 3922041"/>
              <a:gd name="connsiteX7" fmla="*/ 458141 w 2409873"/>
              <a:gd name="connsiteY7" fmla="*/ 1239433 h 3922041"/>
              <a:gd name="connsiteX8" fmla="*/ 58292 w 2409873"/>
              <a:gd name="connsiteY8" fmla="*/ 977189 h 3922041"/>
              <a:gd name="connsiteX9" fmla="*/ 17294 w 2409873"/>
              <a:gd name="connsiteY9" fmla="*/ 685800 h 3922041"/>
              <a:gd name="connsiteX10" fmla="*/ 204818 w 2409873"/>
              <a:gd name="connsiteY10" fmla="*/ 322730 h 3922041"/>
              <a:gd name="connsiteX11" fmla="*/ 503592 w 2409873"/>
              <a:gd name="connsiteY11" fmla="*/ 0 h 3922041"/>
              <a:gd name="connsiteX0" fmla="*/ 2406239 w 2409873"/>
              <a:gd name="connsiteY0" fmla="*/ 3944435 h 3944435"/>
              <a:gd name="connsiteX1" fmla="*/ 2268095 w 2409873"/>
              <a:gd name="connsiteY1" fmla="*/ 3025535 h 3944435"/>
              <a:gd name="connsiteX2" fmla="*/ 2011840 w 2409873"/>
              <a:gd name="connsiteY2" fmla="*/ 2503350 h 3944435"/>
              <a:gd name="connsiteX3" fmla="*/ 1737157 w 2409873"/>
              <a:gd name="connsiteY3" fmla="*/ 2151530 h 3944435"/>
              <a:gd name="connsiteX4" fmla="*/ 1500825 w 2409873"/>
              <a:gd name="connsiteY4" fmla="*/ 1925180 h 3944435"/>
              <a:gd name="connsiteX5" fmla="*/ 1194635 w 2409873"/>
              <a:gd name="connsiteY5" fmla="*/ 1676437 h 3944435"/>
              <a:gd name="connsiteX6" fmla="*/ 860006 w 2409873"/>
              <a:gd name="connsiteY6" fmla="*/ 1443390 h 3944435"/>
              <a:gd name="connsiteX7" fmla="*/ 458141 w 2409873"/>
              <a:gd name="connsiteY7" fmla="*/ 1261827 h 3944435"/>
              <a:gd name="connsiteX8" fmla="*/ 58292 w 2409873"/>
              <a:gd name="connsiteY8" fmla="*/ 999583 h 3944435"/>
              <a:gd name="connsiteX9" fmla="*/ 17294 w 2409873"/>
              <a:gd name="connsiteY9" fmla="*/ 708194 h 3944435"/>
              <a:gd name="connsiteX10" fmla="*/ 204818 w 2409873"/>
              <a:gd name="connsiteY10" fmla="*/ 345124 h 3944435"/>
              <a:gd name="connsiteX11" fmla="*/ 337819 w 2409873"/>
              <a:gd name="connsiteY11" fmla="*/ 0 h 3944435"/>
              <a:gd name="connsiteX0" fmla="*/ 2406239 w 2409873"/>
              <a:gd name="connsiteY0" fmla="*/ 3955632 h 3955632"/>
              <a:gd name="connsiteX1" fmla="*/ 2268095 w 2409873"/>
              <a:gd name="connsiteY1" fmla="*/ 3036732 h 3955632"/>
              <a:gd name="connsiteX2" fmla="*/ 2011840 w 2409873"/>
              <a:gd name="connsiteY2" fmla="*/ 2514547 h 3955632"/>
              <a:gd name="connsiteX3" fmla="*/ 1737157 w 2409873"/>
              <a:gd name="connsiteY3" fmla="*/ 2162727 h 3955632"/>
              <a:gd name="connsiteX4" fmla="*/ 1500825 w 2409873"/>
              <a:gd name="connsiteY4" fmla="*/ 1936377 h 3955632"/>
              <a:gd name="connsiteX5" fmla="*/ 1194635 w 2409873"/>
              <a:gd name="connsiteY5" fmla="*/ 1687634 h 3955632"/>
              <a:gd name="connsiteX6" fmla="*/ 860006 w 2409873"/>
              <a:gd name="connsiteY6" fmla="*/ 1454587 h 3955632"/>
              <a:gd name="connsiteX7" fmla="*/ 458141 w 2409873"/>
              <a:gd name="connsiteY7" fmla="*/ 1273024 h 3955632"/>
              <a:gd name="connsiteX8" fmla="*/ 58292 w 2409873"/>
              <a:gd name="connsiteY8" fmla="*/ 1010780 h 3955632"/>
              <a:gd name="connsiteX9" fmla="*/ 17294 w 2409873"/>
              <a:gd name="connsiteY9" fmla="*/ 719391 h 3955632"/>
              <a:gd name="connsiteX10" fmla="*/ 204818 w 2409873"/>
              <a:gd name="connsiteY10" fmla="*/ 356321 h 3955632"/>
              <a:gd name="connsiteX11" fmla="*/ 379262 w 2409873"/>
              <a:gd name="connsiteY11" fmla="*/ 0 h 3955632"/>
              <a:gd name="connsiteX0" fmla="*/ 2464253 w 2467887"/>
              <a:gd name="connsiteY0" fmla="*/ 3955632 h 3955632"/>
              <a:gd name="connsiteX1" fmla="*/ 2326109 w 2467887"/>
              <a:gd name="connsiteY1" fmla="*/ 3036732 h 3955632"/>
              <a:gd name="connsiteX2" fmla="*/ 2069854 w 2467887"/>
              <a:gd name="connsiteY2" fmla="*/ 2514547 h 3955632"/>
              <a:gd name="connsiteX3" fmla="*/ 1795171 w 2467887"/>
              <a:gd name="connsiteY3" fmla="*/ 2162727 h 3955632"/>
              <a:gd name="connsiteX4" fmla="*/ 1558839 w 2467887"/>
              <a:gd name="connsiteY4" fmla="*/ 1936377 h 3955632"/>
              <a:gd name="connsiteX5" fmla="*/ 1252649 w 2467887"/>
              <a:gd name="connsiteY5" fmla="*/ 1687634 h 3955632"/>
              <a:gd name="connsiteX6" fmla="*/ 918020 w 2467887"/>
              <a:gd name="connsiteY6" fmla="*/ 1454587 h 3955632"/>
              <a:gd name="connsiteX7" fmla="*/ 516155 w 2467887"/>
              <a:gd name="connsiteY7" fmla="*/ 1273024 h 3955632"/>
              <a:gd name="connsiteX8" fmla="*/ 116306 w 2467887"/>
              <a:gd name="connsiteY8" fmla="*/ 1010780 h 3955632"/>
              <a:gd name="connsiteX9" fmla="*/ 6235 w 2467887"/>
              <a:gd name="connsiteY9" fmla="*/ 719391 h 3955632"/>
              <a:gd name="connsiteX10" fmla="*/ 262832 w 2467887"/>
              <a:gd name="connsiteY10" fmla="*/ 356321 h 3955632"/>
              <a:gd name="connsiteX11" fmla="*/ 437276 w 2467887"/>
              <a:gd name="connsiteY11" fmla="*/ 0 h 3955632"/>
              <a:gd name="connsiteX0" fmla="*/ 2477865 w 2481499"/>
              <a:gd name="connsiteY0" fmla="*/ 3955632 h 3955632"/>
              <a:gd name="connsiteX1" fmla="*/ 2339721 w 2481499"/>
              <a:gd name="connsiteY1" fmla="*/ 3036732 h 3955632"/>
              <a:gd name="connsiteX2" fmla="*/ 2083466 w 2481499"/>
              <a:gd name="connsiteY2" fmla="*/ 2514547 h 3955632"/>
              <a:gd name="connsiteX3" fmla="*/ 1808783 w 2481499"/>
              <a:gd name="connsiteY3" fmla="*/ 2162727 h 3955632"/>
              <a:gd name="connsiteX4" fmla="*/ 1572451 w 2481499"/>
              <a:gd name="connsiteY4" fmla="*/ 1936377 h 3955632"/>
              <a:gd name="connsiteX5" fmla="*/ 1266261 w 2481499"/>
              <a:gd name="connsiteY5" fmla="*/ 1687634 h 3955632"/>
              <a:gd name="connsiteX6" fmla="*/ 931632 w 2481499"/>
              <a:gd name="connsiteY6" fmla="*/ 1454587 h 3955632"/>
              <a:gd name="connsiteX7" fmla="*/ 529767 w 2481499"/>
              <a:gd name="connsiteY7" fmla="*/ 1273024 h 3955632"/>
              <a:gd name="connsiteX8" fmla="*/ 74660 w 2481499"/>
              <a:gd name="connsiteY8" fmla="*/ 1010780 h 3955632"/>
              <a:gd name="connsiteX9" fmla="*/ 19847 w 2481499"/>
              <a:gd name="connsiteY9" fmla="*/ 719391 h 3955632"/>
              <a:gd name="connsiteX10" fmla="*/ 276444 w 2481499"/>
              <a:gd name="connsiteY10" fmla="*/ 356321 h 3955632"/>
              <a:gd name="connsiteX11" fmla="*/ 450888 w 2481499"/>
              <a:gd name="connsiteY11" fmla="*/ 0 h 3955632"/>
              <a:gd name="connsiteX0" fmla="*/ 2474828 w 2478462"/>
              <a:gd name="connsiteY0" fmla="*/ 3955632 h 3955632"/>
              <a:gd name="connsiteX1" fmla="*/ 2336684 w 2478462"/>
              <a:gd name="connsiteY1" fmla="*/ 3036732 h 3955632"/>
              <a:gd name="connsiteX2" fmla="*/ 2080429 w 2478462"/>
              <a:gd name="connsiteY2" fmla="*/ 2514547 h 3955632"/>
              <a:gd name="connsiteX3" fmla="*/ 1805746 w 2478462"/>
              <a:gd name="connsiteY3" fmla="*/ 2162727 h 3955632"/>
              <a:gd name="connsiteX4" fmla="*/ 1569414 w 2478462"/>
              <a:gd name="connsiteY4" fmla="*/ 1936377 h 3955632"/>
              <a:gd name="connsiteX5" fmla="*/ 1263224 w 2478462"/>
              <a:gd name="connsiteY5" fmla="*/ 1687634 h 3955632"/>
              <a:gd name="connsiteX6" fmla="*/ 928595 w 2478462"/>
              <a:gd name="connsiteY6" fmla="*/ 1454587 h 3955632"/>
              <a:gd name="connsiteX7" fmla="*/ 526730 w 2478462"/>
              <a:gd name="connsiteY7" fmla="*/ 1273024 h 3955632"/>
              <a:gd name="connsiteX8" fmla="*/ 71623 w 2478462"/>
              <a:gd name="connsiteY8" fmla="*/ 1010780 h 3955632"/>
              <a:gd name="connsiteX9" fmla="*/ 16810 w 2478462"/>
              <a:gd name="connsiteY9" fmla="*/ 719391 h 3955632"/>
              <a:gd name="connsiteX10" fmla="*/ 231964 w 2478462"/>
              <a:gd name="connsiteY10" fmla="*/ 356321 h 3955632"/>
              <a:gd name="connsiteX11" fmla="*/ 447851 w 2478462"/>
              <a:gd name="connsiteY11" fmla="*/ 0 h 3955632"/>
              <a:gd name="connsiteX0" fmla="*/ 2474828 w 2478462"/>
              <a:gd name="connsiteY0" fmla="*/ 3955632 h 3955632"/>
              <a:gd name="connsiteX1" fmla="*/ 2336684 w 2478462"/>
              <a:gd name="connsiteY1" fmla="*/ 3036732 h 3955632"/>
              <a:gd name="connsiteX2" fmla="*/ 2080429 w 2478462"/>
              <a:gd name="connsiteY2" fmla="*/ 2514547 h 3955632"/>
              <a:gd name="connsiteX3" fmla="*/ 1805746 w 2478462"/>
              <a:gd name="connsiteY3" fmla="*/ 2162727 h 3955632"/>
              <a:gd name="connsiteX4" fmla="*/ 1569414 w 2478462"/>
              <a:gd name="connsiteY4" fmla="*/ 1936377 h 3955632"/>
              <a:gd name="connsiteX5" fmla="*/ 1263224 w 2478462"/>
              <a:gd name="connsiteY5" fmla="*/ 1687634 h 3955632"/>
              <a:gd name="connsiteX6" fmla="*/ 928595 w 2478462"/>
              <a:gd name="connsiteY6" fmla="*/ 1454587 h 3955632"/>
              <a:gd name="connsiteX7" fmla="*/ 526730 w 2478462"/>
              <a:gd name="connsiteY7" fmla="*/ 1273024 h 3955632"/>
              <a:gd name="connsiteX8" fmla="*/ 71623 w 2478462"/>
              <a:gd name="connsiteY8" fmla="*/ 1010780 h 3955632"/>
              <a:gd name="connsiteX9" fmla="*/ 16810 w 2478462"/>
              <a:gd name="connsiteY9" fmla="*/ 719391 h 3955632"/>
              <a:gd name="connsiteX10" fmla="*/ 231964 w 2478462"/>
              <a:gd name="connsiteY10" fmla="*/ 356321 h 3955632"/>
              <a:gd name="connsiteX11" fmla="*/ 447851 w 2478462"/>
              <a:gd name="connsiteY11" fmla="*/ 0 h 3955632"/>
              <a:gd name="connsiteX0" fmla="*/ 2474828 w 2478066"/>
              <a:gd name="connsiteY0" fmla="*/ 3955632 h 3955632"/>
              <a:gd name="connsiteX1" fmla="*/ 2336684 w 2478066"/>
              <a:gd name="connsiteY1" fmla="*/ 3036732 h 3955632"/>
              <a:gd name="connsiteX2" fmla="*/ 2168977 w 2478066"/>
              <a:gd name="connsiteY2" fmla="*/ 2514547 h 3955632"/>
              <a:gd name="connsiteX3" fmla="*/ 1805746 w 2478066"/>
              <a:gd name="connsiteY3" fmla="*/ 2162727 h 3955632"/>
              <a:gd name="connsiteX4" fmla="*/ 1569414 w 2478066"/>
              <a:gd name="connsiteY4" fmla="*/ 1936377 h 3955632"/>
              <a:gd name="connsiteX5" fmla="*/ 1263224 w 2478066"/>
              <a:gd name="connsiteY5" fmla="*/ 1687634 h 3955632"/>
              <a:gd name="connsiteX6" fmla="*/ 928595 w 2478066"/>
              <a:gd name="connsiteY6" fmla="*/ 1454587 h 3955632"/>
              <a:gd name="connsiteX7" fmla="*/ 526730 w 2478066"/>
              <a:gd name="connsiteY7" fmla="*/ 1273024 h 3955632"/>
              <a:gd name="connsiteX8" fmla="*/ 71623 w 2478066"/>
              <a:gd name="connsiteY8" fmla="*/ 1010780 h 3955632"/>
              <a:gd name="connsiteX9" fmla="*/ 16810 w 2478066"/>
              <a:gd name="connsiteY9" fmla="*/ 719391 h 3955632"/>
              <a:gd name="connsiteX10" fmla="*/ 231964 w 2478066"/>
              <a:gd name="connsiteY10" fmla="*/ 356321 h 3955632"/>
              <a:gd name="connsiteX11" fmla="*/ 447851 w 2478066"/>
              <a:gd name="connsiteY11" fmla="*/ 0 h 3955632"/>
              <a:gd name="connsiteX0" fmla="*/ 2474828 w 2478066"/>
              <a:gd name="connsiteY0" fmla="*/ 3955632 h 3955632"/>
              <a:gd name="connsiteX1" fmla="*/ 2336684 w 2478066"/>
              <a:gd name="connsiteY1" fmla="*/ 3036732 h 3955632"/>
              <a:gd name="connsiteX2" fmla="*/ 2168977 w 2478066"/>
              <a:gd name="connsiteY2" fmla="*/ 2514547 h 3955632"/>
              <a:gd name="connsiteX3" fmla="*/ 1879536 w 2478066"/>
              <a:gd name="connsiteY3" fmla="*/ 2151569 h 3955632"/>
              <a:gd name="connsiteX4" fmla="*/ 1569414 w 2478066"/>
              <a:gd name="connsiteY4" fmla="*/ 1936377 h 3955632"/>
              <a:gd name="connsiteX5" fmla="*/ 1263224 w 2478066"/>
              <a:gd name="connsiteY5" fmla="*/ 1687634 h 3955632"/>
              <a:gd name="connsiteX6" fmla="*/ 928595 w 2478066"/>
              <a:gd name="connsiteY6" fmla="*/ 1454587 h 3955632"/>
              <a:gd name="connsiteX7" fmla="*/ 526730 w 2478066"/>
              <a:gd name="connsiteY7" fmla="*/ 1273024 h 3955632"/>
              <a:gd name="connsiteX8" fmla="*/ 71623 w 2478066"/>
              <a:gd name="connsiteY8" fmla="*/ 1010780 h 3955632"/>
              <a:gd name="connsiteX9" fmla="*/ 16810 w 2478066"/>
              <a:gd name="connsiteY9" fmla="*/ 719391 h 3955632"/>
              <a:gd name="connsiteX10" fmla="*/ 231964 w 2478066"/>
              <a:gd name="connsiteY10" fmla="*/ 356321 h 3955632"/>
              <a:gd name="connsiteX11" fmla="*/ 447851 w 2478066"/>
              <a:gd name="connsiteY11" fmla="*/ 0 h 3955632"/>
              <a:gd name="connsiteX0" fmla="*/ 2474828 w 2478066"/>
              <a:gd name="connsiteY0" fmla="*/ 3955632 h 3955632"/>
              <a:gd name="connsiteX1" fmla="*/ 2336684 w 2478066"/>
              <a:gd name="connsiteY1" fmla="*/ 3036732 h 3955632"/>
              <a:gd name="connsiteX2" fmla="*/ 2168977 w 2478066"/>
              <a:gd name="connsiteY2" fmla="*/ 2514547 h 3955632"/>
              <a:gd name="connsiteX3" fmla="*/ 1879536 w 2478066"/>
              <a:gd name="connsiteY3" fmla="*/ 2151569 h 3955632"/>
              <a:gd name="connsiteX4" fmla="*/ 1702236 w 2478066"/>
              <a:gd name="connsiteY4" fmla="*/ 1947535 h 3955632"/>
              <a:gd name="connsiteX5" fmla="*/ 1263224 w 2478066"/>
              <a:gd name="connsiteY5" fmla="*/ 1687634 h 3955632"/>
              <a:gd name="connsiteX6" fmla="*/ 928595 w 2478066"/>
              <a:gd name="connsiteY6" fmla="*/ 1454587 h 3955632"/>
              <a:gd name="connsiteX7" fmla="*/ 526730 w 2478066"/>
              <a:gd name="connsiteY7" fmla="*/ 1273024 h 3955632"/>
              <a:gd name="connsiteX8" fmla="*/ 71623 w 2478066"/>
              <a:gd name="connsiteY8" fmla="*/ 1010780 h 3955632"/>
              <a:gd name="connsiteX9" fmla="*/ 16810 w 2478066"/>
              <a:gd name="connsiteY9" fmla="*/ 719391 h 3955632"/>
              <a:gd name="connsiteX10" fmla="*/ 231964 w 2478066"/>
              <a:gd name="connsiteY10" fmla="*/ 356321 h 3955632"/>
              <a:gd name="connsiteX11" fmla="*/ 447851 w 2478066"/>
              <a:gd name="connsiteY11" fmla="*/ 0 h 3955632"/>
              <a:gd name="connsiteX0" fmla="*/ 2474828 w 2479009"/>
              <a:gd name="connsiteY0" fmla="*/ 3955632 h 3955632"/>
              <a:gd name="connsiteX1" fmla="*/ 2366200 w 2479009"/>
              <a:gd name="connsiteY1" fmla="*/ 3036732 h 3955632"/>
              <a:gd name="connsiteX2" fmla="*/ 2168977 w 2479009"/>
              <a:gd name="connsiteY2" fmla="*/ 2514547 h 3955632"/>
              <a:gd name="connsiteX3" fmla="*/ 1879536 w 2479009"/>
              <a:gd name="connsiteY3" fmla="*/ 2151569 h 3955632"/>
              <a:gd name="connsiteX4" fmla="*/ 1702236 w 2479009"/>
              <a:gd name="connsiteY4" fmla="*/ 1947535 h 3955632"/>
              <a:gd name="connsiteX5" fmla="*/ 1263224 w 2479009"/>
              <a:gd name="connsiteY5" fmla="*/ 1687634 h 3955632"/>
              <a:gd name="connsiteX6" fmla="*/ 928595 w 2479009"/>
              <a:gd name="connsiteY6" fmla="*/ 1454587 h 3955632"/>
              <a:gd name="connsiteX7" fmla="*/ 526730 w 2479009"/>
              <a:gd name="connsiteY7" fmla="*/ 1273024 h 3955632"/>
              <a:gd name="connsiteX8" fmla="*/ 71623 w 2479009"/>
              <a:gd name="connsiteY8" fmla="*/ 1010780 h 3955632"/>
              <a:gd name="connsiteX9" fmla="*/ 16810 w 2479009"/>
              <a:gd name="connsiteY9" fmla="*/ 719391 h 3955632"/>
              <a:gd name="connsiteX10" fmla="*/ 231964 w 2479009"/>
              <a:gd name="connsiteY10" fmla="*/ 356321 h 3955632"/>
              <a:gd name="connsiteX11" fmla="*/ 447851 w 2479009"/>
              <a:gd name="connsiteY11" fmla="*/ 0 h 3955632"/>
              <a:gd name="connsiteX0" fmla="*/ 2474828 w 2478091"/>
              <a:gd name="connsiteY0" fmla="*/ 3955632 h 3955632"/>
              <a:gd name="connsiteX1" fmla="*/ 2366200 w 2478091"/>
              <a:gd name="connsiteY1" fmla="*/ 3036732 h 3955632"/>
              <a:gd name="connsiteX2" fmla="*/ 2168977 w 2478091"/>
              <a:gd name="connsiteY2" fmla="*/ 2514547 h 3955632"/>
              <a:gd name="connsiteX3" fmla="*/ 1879536 w 2478091"/>
              <a:gd name="connsiteY3" fmla="*/ 2151569 h 3955632"/>
              <a:gd name="connsiteX4" fmla="*/ 1702236 w 2478091"/>
              <a:gd name="connsiteY4" fmla="*/ 1947535 h 3955632"/>
              <a:gd name="connsiteX5" fmla="*/ 1263224 w 2478091"/>
              <a:gd name="connsiteY5" fmla="*/ 1687634 h 3955632"/>
              <a:gd name="connsiteX6" fmla="*/ 928595 w 2478091"/>
              <a:gd name="connsiteY6" fmla="*/ 1454587 h 3955632"/>
              <a:gd name="connsiteX7" fmla="*/ 526730 w 2478091"/>
              <a:gd name="connsiteY7" fmla="*/ 1273024 h 3955632"/>
              <a:gd name="connsiteX8" fmla="*/ 71623 w 2478091"/>
              <a:gd name="connsiteY8" fmla="*/ 1010780 h 3955632"/>
              <a:gd name="connsiteX9" fmla="*/ 16810 w 2478091"/>
              <a:gd name="connsiteY9" fmla="*/ 719391 h 3955632"/>
              <a:gd name="connsiteX10" fmla="*/ 231964 w 2478091"/>
              <a:gd name="connsiteY10" fmla="*/ 356321 h 3955632"/>
              <a:gd name="connsiteX11" fmla="*/ 447851 w 2478091"/>
              <a:gd name="connsiteY11" fmla="*/ 0 h 3955632"/>
              <a:gd name="connsiteX0" fmla="*/ 2430554 w 2437092"/>
              <a:gd name="connsiteY0" fmla="*/ 3933317 h 3933317"/>
              <a:gd name="connsiteX1" fmla="*/ 2366200 w 2437092"/>
              <a:gd name="connsiteY1" fmla="*/ 3036732 h 3933317"/>
              <a:gd name="connsiteX2" fmla="*/ 2168977 w 2437092"/>
              <a:gd name="connsiteY2" fmla="*/ 2514547 h 3933317"/>
              <a:gd name="connsiteX3" fmla="*/ 1879536 w 2437092"/>
              <a:gd name="connsiteY3" fmla="*/ 2151569 h 3933317"/>
              <a:gd name="connsiteX4" fmla="*/ 1702236 w 2437092"/>
              <a:gd name="connsiteY4" fmla="*/ 1947535 h 3933317"/>
              <a:gd name="connsiteX5" fmla="*/ 1263224 w 2437092"/>
              <a:gd name="connsiteY5" fmla="*/ 1687634 h 3933317"/>
              <a:gd name="connsiteX6" fmla="*/ 928595 w 2437092"/>
              <a:gd name="connsiteY6" fmla="*/ 1454587 h 3933317"/>
              <a:gd name="connsiteX7" fmla="*/ 526730 w 2437092"/>
              <a:gd name="connsiteY7" fmla="*/ 1273024 h 3933317"/>
              <a:gd name="connsiteX8" fmla="*/ 71623 w 2437092"/>
              <a:gd name="connsiteY8" fmla="*/ 1010780 h 3933317"/>
              <a:gd name="connsiteX9" fmla="*/ 16810 w 2437092"/>
              <a:gd name="connsiteY9" fmla="*/ 719391 h 3933317"/>
              <a:gd name="connsiteX10" fmla="*/ 231964 w 2437092"/>
              <a:gd name="connsiteY10" fmla="*/ 356321 h 3933317"/>
              <a:gd name="connsiteX11" fmla="*/ 447851 w 2437092"/>
              <a:gd name="connsiteY11" fmla="*/ 0 h 39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7092" h="3933317">
                <a:moveTo>
                  <a:pt x="2430554" y="3933317"/>
                </a:moveTo>
                <a:cubicBezTo>
                  <a:pt x="2454086" y="3583693"/>
                  <a:pt x="2409796" y="3273194"/>
                  <a:pt x="2366200" y="3036732"/>
                </a:cubicBezTo>
                <a:cubicBezTo>
                  <a:pt x="2322604" y="2800270"/>
                  <a:pt x="2250088" y="2662074"/>
                  <a:pt x="2168977" y="2514547"/>
                </a:cubicBezTo>
                <a:cubicBezTo>
                  <a:pt x="2087866" y="2367020"/>
                  <a:pt x="1957326" y="2246071"/>
                  <a:pt x="1879536" y="2151569"/>
                </a:cubicBezTo>
                <a:cubicBezTo>
                  <a:pt x="1801746" y="2057067"/>
                  <a:pt x="1804955" y="2024858"/>
                  <a:pt x="1702236" y="1947535"/>
                </a:cubicBezTo>
                <a:cubicBezTo>
                  <a:pt x="1599517" y="1870213"/>
                  <a:pt x="1392164" y="1769792"/>
                  <a:pt x="1263224" y="1687634"/>
                </a:cubicBezTo>
                <a:cubicBezTo>
                  <a:pt x="1134284" y="1605476"/>
                  <a:pt x="1051344" y="1523689"/>
                  <a:pt x="928595" y="1454587"/>
                </a:cubicBezTo>
                <a:cubicBezTo>
                  <a:pt x="805846" y="1385485"/>
                  <a:pt x="669558" y="1346992"/>
                  <a:pt x="526730" y="1273024"/>
                </a:cubicBezTo>
                <a:cubicBezTo>
                  <a:pt x="383902" y="1199056"/>
                  <a:pt x="156610" y="1103052"/>
                  <a:pt x="71623" y="1010780"/>
                </a:cubicBezTo>
                <a:cubicBezTo>
                  <a:pt x="-13364" y="918508"/>
                  <a:pt x="-9913" y="828467"/>
                  <a:pt x="16810" y="719391"/>
                </a:cubicBezTo>
                <a:cubicBezTo>
                  <a:pt x="43533" y="610315"/>
                  <a:pt x="164729" y="470621"/>
                  <a:pt x="231964" y="356321"/>
                </a:cubicBezTo>
                <a:cubicBezTo>
                  <a:pt x="299199" y="242021"/>
                  <a:pt x="429922" y="51547"/>
                  <a:pt x="447851" y="0"/>
                </a:cubicBezTo>
              </a:path>
            </a:pathLst>
          </a:cu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 name="Straight Arrow Connector 4"/>
          <p:cNvCxnSpPr/>
          <p:nvPr/>
        </p:nvCxnSpPr>
        <p:spPr>
          <a:xfrm flipV="1">
            <a:off x="8405808" y="3874616"/>
            <a:ext cx="779201" cy="7104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36025" y="4549366"/>
            <a:ext cx="3023686" cy="646331"/>
          </a:xfrm>
          <a:prstGeom prst="rect">
            <a:avLst/>
          </a:prstGeom>
          <a:noFill/>
        </p:spPr>
        <p:txBody>
          <a:bodyPr wrap="square" rtlCol="0">
            <a:spAutoFit/>
          </a:bodyPr>
          <a:lstStyle/>
          <a:p>
            <a:r>
              <a:rPr lang="en-AU" b="1" dirty="0"/>
              <a:t>Reduced lapse rate in “brown cloud.” (Exaggerated)</a:t>
            </a:r>
          </a:p>
        </p:txBody>
      </p:sp>
      <p:cxnSp>
        <p:nvCxnSpPr>
          <p:cNvPr id="8" name="Straight Arrow Connector 7"/>
          <p:cNvCxnSpPr/>
          <p:nvPr/>
        </p:nvCxnSpPr>
        <p:spPr>
          <a:xfrm flipH="1" flipV="1">
            <a:off x="8081682" y="94129"/>
            <a:ext cx="2586318" cy="5073253"/>
          </a:xfrm>
          <a:prstGeom prst="straightConnector1">
            <a:avLst/>
          </a:prstGeom>
          <a:ln w="38100">
            <a:solidFill>
              <a:srgbClr val="FF99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64230" y="5890719"/>
            <a:ext cx="380990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023888" y="4521051"/>
            <a:ext cx="1315465" cy="11986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2175" y="5502884"/>
            <a:ext cx="2563484" cy="646331"/>
          </a:xfrm>
          <a:prstGeom prst="rect">
            <a:avLst/>
          </a:prstGeom>
          <a:noFill/>
        </p:spPr>
        <p:txBody>
          <a:bodyPr wrap="square" rtlCol="0">
            <a:spAutoFit/>
          </a:bodyPr>
          <a:lstStyle/>
          <a:p>
            <a:r>
              <a:rPr lang="en-AU" b="1" dirty="0"/>
              <a:t>Notional vortex engine updraft temperature</a:t>
            </a:r>
          </a:p>
        </p:txBody>
      </p:sp>
      <p:cxnSp>
        <p:nvCxnSpPr>
          <p:cNvPr id="10" name="Straight Arrow Connector 9"/>
          <p:cNvCxnSpPr/>
          <p:nvPr/>
        </p:nvCxnSpPr>
        <p:spPr>
          <a:xfrm flipH="1" flipV="1">
            <a:off x="9065141" y="2047762"/>
            <a:ext cx="1582271" cy="3128683"/>
          </a:xfrm>
          <a:prstGeom prst="straightConnector1">
            <a:avLst/>
          </a:prstGeom>
          <a:ln w="38100">
            <a:solidFill>
              <a:srgbClr val="FF99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3753" y="5719678"/>
            <a:ext cx="5069541" cy="646331"/>
          </a:xfrm>
          <a:prstGeom prst="rect">
            <a:avLst/>
          </a:prstGeom>
          <a:noFill/>
        </p:spPr>
        <p:txBody>
          <a:bodyPr wrap="square" rtlCol="0">
            <a:spAutoFit/>
          </a:bodyPr>
          <a:lstStyle/>
          <a:p>
            <a:r>
              <a:rPr lang="en-AU" b="1" dirty="0">
                <a:solidFill>
                  <a:srgbClr val="FF0000"/>
                </a:solidFill>
              </a:rPr>
              <a:t>The convective inhibition created by the ABC can easily be overcome by the vortex updraft </a:t>
            </a:r>
          </a:p>
        </p:txBody>
      </p:sp>
      <p:cxnSp>
        <p:nvCxnSpPr>
          <p:cNvPr id="4" name="Straight Connector 3"/>
          <p:cNvCxnSpPr/>
          <p:nvPr/>
        </p:nvCxnSpPr>
        <p:spPr>
          <a:xfrm>
            <a:off x="2057400" y="5298141"/>
            <a:ext cx="87943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29456" y="5298141"/>
            <a:ext cx="2226400" cy="461665"/>
          </a:xfrm>
          <a:prstGeom prst="rect">
            <a:avLst/>
          </a:prstGeom>
          <a:noFill/>
        </p:spPr>
        <p:txBody>
          <a:bodyPr wrap="square" rtlCol="0">
            <a:spAutoFit/>
          </a:bodyPr>
          <a:lstStyle/>
          <a:p>
            <a:pPr algn="ctr"/>
            <a:r>
              <a:rPr lang="en-AU" sz="2400" b="1" dirty="0">
                <a:solidFill>
                  <a:srgbClr val="FF0000"/>
                </a:solidFill>
              </a:rPr>
              <a:t>The ITCZ</a:t>
            </a:r>
          </a:p>
        </p:txBody>
      </p:sp>
    </p:spTree>
    <p:extLst>
      <p:ext uri="{BB962C8B-B14F-4D97-AF65-F5344CB8AC3E}">
        <p14:creationId xmlns:p14="http://schemas.microsoft.com/office/powerpoint/2010/main" val="22955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ages.slideplayer.com/27/8958438/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46"/>
            <a:ext cx="9177790" cy="619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0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tmospheric_heat_diff_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88964"/>
            <a:ext cx="9144001" cy="515038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9120336" y="2420600"/>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ight Arrow 3"/>
          <p:cNvSpPr/>
          <p:nvPr/>
        </p:nvSpPr>
        <p:spPr>
          <a:xfrm flipH="1">
            <a:off x="2536758" y="3856495"/>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flipH="1">
            <a:off x="2536758" y="2391018"/>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a:off x="9120336" y="3871286"/>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516126" y="397949"/>
            <a:ext cx="2123728" cy="1754326"/>
          </a:xfrm>
          <a:prstGeom prst="rect">
            <a:avLst/>
          </a:prstGeom>
          <a:noFill/>
        </p:spPr>
        <p:txBody>
          <a:bodyPr wrap="square" rtlCol="0">
            <a:spAutoFit/>
          </a:bodyPr>
          <a:lstStyle/>
          <a:p>
            <a:r>
              <a:rPr lang="en-AU" b="1" dirty="0">
                <a:solidFill>
                  <a:srgbClr val="FF0000"/>
                </a:solidFill>
              </a:rPr>
              <a:t>Over 50% of Earth’s heat radiation to Space takes place from the upper layers of the Hadley cell…</a:t>
            </a:r>
          </a:p>
        </p:txBody>
      </p:sp>
      <p:sp>
        <p:nvSpPr>
          <p:cNvPr id="7" name="TextBox 6"/>
          <p:cNvSpPr txBox="1"/>
          <p:nvPr/>
        </p:nvSpPr>
        <p:spPr>
          <a:xfrm>
            <a:off x="0" y="5861066"/>
            <a:ext cx="12191999" cy="523220"/>
          </a:xfrm>
          <a:prstGeom prst="rect">
            <a:avLst/>
          </a:prstGeom>
          <a:noFill/>
        </p:spPr>
        <p:txBody>
          <a:bodyPr wrap="square" rtlCol="0">
            <a:spAutoFit/>
          </a:bodyPr>
          <a:lstStyle/>
          <a:p>
            <a:pPr algn="ctr"/>
            <a:r>
              <a:rPr lang="en-AU" sz="2800" b="1" dirty="0">
                <a:solidFill>
                  <a:srgbClr val="FF0000"/>
                </a:solidFill>
              </a:rPr>
              <a:t>Efficient operation of the Hadley cell is crucial for Earth’s heat balance!</a:t>
            </a:r>
          </a:p>
        </p:txBody>
      </p:sp>
      <p:sp>
        <p:nvSpPr>
          <p:cNvPr id="8" name="TextBox 7"/>
          <p:cNvSpPr txBox="1"/>
          <p:nvPr/>
        </p:nvSpPr>
        <p:spPr>
          <a:xfrm>
            <a:off x="3832412" y="3325522"/>
            <a:ext cx="1062318" cy="400110"/>
          </a:xfrm>
          <a:prstGeom prst="rect">
            <a:avLst/>
          </a:prstGeom>
          <a:noFill/>
        </p:spPr>
        <p:txBody>
          <a:bodyPr wrap="square" rtlCol="0">
            <a:spAutoFit/>
          </a:bodyPr>
          <a:lstStyle/>
          <a:p>
            <a:r>
              <a:rPr lang="en-AU" sz="2000" b="1" dirty="0">
                <a:solidFill>
                  <a:srgbClr val="FFC000"/>
                </a:solidFill>
              </a:rPr>
              <a:t>ITCZ</a:t>
            </a:r>
          </a:p>
        </p:txBody>
      </p:sp>
    </p:spTree>
    <p:extLst>
      <p:ext uri="{BB962C8B-B14F-4D97-AF65-F5344CB8AC3E}">
        <p14:creationId xmlns:p14="http://schemas.microsoft.com/office/powerpoint/2010/main" val="32707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3824" y="476672"/>
            <a:ext cx="8556850" cy="5644623"/>
          </a:xfrm>
          <a:prstGeom prst="rect">
            <a:avLst/>
          </a:prstGeom>
        </p:spPr>
      </p:pic>
      <p:sp>
        <p:nvSpPr>
          <p:cNvPr id="5" name="Rectangle 4"/>
          <p:cNvSpPr/>
          <p:nvPr/>
        </p:nvSpPr>
        <p:spPr>
          <a:xfrm>
            <a:off x="1743824" y="5978402"/>
            <a:ext cx="9016497" cy="400110"/>
          </a:xfrm>
          <a:prstGeom prst="rect">
            <a:avLst/>
          </a:prstGeom>
        </p:spPr>
        <p:txBody>
          <a:bodyPr wrap="square">
            <a:spAutoFit/>
          </a:bodyPr>
          <a:lstStyle/>
          <a:p>
            <a:r>
              <a:rPr lang="en-AU" sz="1600" dirty="0">
                <a:hlinkClick r:id="rId3"/>
              </a:rPr>
              <a:t>http://www.curtin.edu.au/research/cusp/local/docs/geothermal-oldmeadow-marinova.pdf</a:t>
            </a:r>
            <a:endParaRPr lang="en-AU" sz="1600" dirty="0"/>
          </a:p>
          <a:p>
            <a:endParaRPr lang="en-AU" sz="400" dirty="0"/>
          </a:p>
        </p:txBody>
      </p:sp>
      <p:sp>
        <p:nvSpPr>
          <p:cNvPr id="2" name="TextBox 1"/>
          <p:cNvSpPr txBox="1"/>
          <p:nvPr/>
        </p:nvSpPr>
        <p:spPr>
          <a:xfrm>
            <a:off x="255494" y="28146"/>
            <a:ext cx="11685493" cy="630942"/>
          </a:xfrm>
          <a:prstGeom prst="rect">
            <a:avLst/>
          </a:prstGeom>
          <a:noFill/>
        </p:spPr>
        <p:txBody>
          <a:bodyPr wrap="square" rtlCol="0">
            <a:spAutoFit/>
          </a:bodyPr>
          <a:lstStyle/>
          <a:p>
            <a:pPr algn="ctr"/>
            <a:r>
              <a:rPr lang="en-AU" sz="3500" b="1" dirty="0"/>
              <a:t>Where would the vortex engine systems best be located?</a:t>
            </a:r>
          </a:p>
        </p:txBody>
      </p:sp>
      <p:sp>
        <p:nvSpPr>
          <p:cNvPr id="6" name="Rectangle 5"/>
          <p:cNvSpPr/>
          <p:nvPr/>
        </p:nvSpPr>
        <p:spPr>
          <a:xfrm>
            <a:off x="3647728" y="5328072"/>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1855694" y="4837727"/>
            <a:ext cx="8122024" cy="523220"/>
          </a:xfrm>
          <a:prstGeom prst="rect">
            <a:avLst/>
          </a:prstGeom>
          <a:noFill/>
        </p:spPr>
        <p:txBody>
          <a:bodyPr wrap="square" rtlCol="0">
            <a:spAutoFit/>
          </a:bodyPr>
          <a:lstStyle/>
          <a:p>
            <a:pPr algn="ctr"/>
            <a:r>
              <a:rPr lang="en-AU" sz="2800" b="1" dirty="0">
                <a:solidFill>
                  <a:srgbClr val="FF0000"/>
                </a:solidFill>
              </a:rPr>
              <a:t>Sedimentary aquifer geothermal resources</a:t>
            </a:r>
          </a:p>
        </p:txBody>
      </p:sp>
    </p:spTree>
    <p:extLst>
      <p:ext uri="{BB962C8B-B14F-4D97-AF65-F5344CB8AC3E}">
        <p14:creationId xmlns:p14="http://schemas.microsoft.com/office/powerpoint/2010/main" val="1859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6515" t="14021" r="27623" b="8990"/>
          <a:stretch/>
        </p:blipFill>
        <p:spPr bwMode="auto">
          <a:xfrm>
            <a:off x="3061908" y="592818"/>
            <a:ext cx="5852160" cy="543146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919536" y="1"/>
            <a:ext cx="8280920" cy="646331"/>
          </a:xfrm>
          <a:prstGeom prst="rect">
            <a:avLst/>
          </a:prstGeom>
          <a:noFill/>
        </p:spPr>
        <p:txBody>
          <a:bodyPr wrap="square" rtlCol="0">
            <a:spAutoFit/>
          </a:bodyPr>
          <a:lstStyle/>
          <a:p>
            <a:pPr algn="ctr"/>
            <a:r>
              <a:rPr lang="en-AU" sz="3600" b="1" dirty="0"/>
              <a:t>Hot sedimentary aquifer example </a:t>
            </a:r>
          </a:p>
        </p:txBody>
      </p:sp>
      <p:sp>
        <p:nvSpPr>
          <p:cNvPr id="4" name="TextBox 3"/>
          <p:cNvSpPr txBox="1"/>
          <p:nvPr/>
        </p:nvSpPr>
        <p:spPr>
          <a:xfrm>
            <a:off x="2135560" y="6043026"/>
            <a:ext cx="7704856" cy="369332"/>
          </a:xfrm>
          <a:prstGeom prst="rect">
            <a:avLst/>
          </a:prstGeom>
          <a:noFill/>
        </p:spPr>
        <p:txBody>
          <a:bodyPr wrap="square" rtlCol="0">
            <a:spAutoFit/>
          </a:bodyPr>
          <a:lstStyle/>
          <a:p>
            <a:pPr algn="ctr"/>
            <a:r>
              <a:rPr lang="en-AU" b="1" dirty="0"/>
              <a:t>Total sustainable yield approximately 200 MW</a:t>
            </a:r>
            <a:r>
              <a:rPr lang="en-AU" b="1" baseline="-25000" dirty="0"/>
              <a:t>th</a:t>
            </a:r>
          </a:p>
        </p:txBody>
      </p:sp>
      <p:sp>
        <p:nvSpPr>
          <p:cNvPr id="5" name="TextBox 4"/>
          <p:cNvSpPr txBox="1"/>
          <p:nvPr/>
        </p:nvSpPr>
        <p:spPr>
          <a:xfrm>
            <a:off x="7032104" y="980729"/>
            <a:ext cx="3456384" cy="646331"/>
          </a:xfrm>
          <a:prstGeom prst="rect">
            <a:avLst/>
          </a:prstGeom>
          <a:noFill/>
        </p:spPr>
        <p:txBody>
          <a:bodyPr wrap="square" rtlCol="0">
            <a:spAutoFit/>
          </a:bodyPr>
          <a:lstStyle/>
          <a:p>
            <a:r>
              <a:rPr lang="en-AU" dirty="0"/>
              <a:t>Gnangara mound north of Perth, Western Australia</a:t>
            </a:r>
          </a:p>
        </p:txBody>
      </p:sp>
      <p:cxnSp>
        <p:nvCxnSpPr>
          <p:cNvPr id="7" name="Straight Arrow Connector 6"/>
          <p:cNvCxnSpPr>
            <a:stCxn id="5" idx="1"/>
          </p:cNvCxnSpPr>
          <p:nvPr/>
        </p:nvCxnSpPr>
        <p:spPr>
          <a:xfrm flipH="1">
            <a:off x="6312024" y="1303894"/>
            <a:ext cx="720080" cy="61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032104" y="5733256"/>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6282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012" y="645459"/>
            <a:ext cx="10959353" cy="4370427"/>
          </a:xfrm>
          <a:prstGeom prst="rect">
            <a:avLst/>
          </a:prstGeom>
          <a:noFill/>
        </p:spPr>
        <p:txBody>
          <a:bodyPr wrap="square" rtlCol="0">
            <a:spAutoFit/>
          </a:bodyPr>
          <a:lstStyle/>
          <a:p>
            <a:r>
              <a:rPr lang="en-AU" sz="3200" dirty="0"/>
              <a:t>The Arabian peninsular (including the Persian Gulf and Red Sea) and that part of Asia within the ITCZ have excellent conditions for application of the vortex engine. These include:</a:t>
            </a:r>
          </a:p>
          <a:p>
            <a:pPr marL="742950" lvl="1" indent="-285750">
              <a:buFont typeface="Arial" panose="020B0604020202020204" pitchFamily="34" charset="0"/>
              <a:buChar char="•"/>
            </a:pPr>
            <a:r>
              <a:rPr lang="en-AU" sz="3200" dirty="0"/>
              <a:t>High convective available potential energy (CAPE)</a:t>
            </a:r>
          </a:p>
          <a:p>
            <a:pPr marL="742950" lvl="1" indent="-285750">
              <a:buFont typeface="Arial" panose="020B0604020202020204" pitchFamily="34" charset="0"/>
              <a:buChar char="•"/>
            </a:pPr>
            <a:r>
              <a:rPr lang="en-AU" sz="3200" dirty="0"/>
              <a:t>Good medium temperature geothermal resources</a:t>
            </a:r>
          </a:p>
          <a:p>
            <a:pPr marL="742950" lvl="1" indent="-285750">
              <a:buFont typeface="Arial" panose="020B0604020202020204" pitchFamily="34" charset="0"/>
              <a:buChar char="•"/>
            </a:pPr>
            <a:r>
              <a:rPr lang="en-AU" sz="3200" dirty="0"/>
              <a:t>Low crosswinds compared to temperate regions</a:t>
            </a:r>
          </a:p>
          <a:p>
            <a:pPr marL="742950" lvl="1" indent="-285750">
              <a:buFont typeface="Arial" panose="020B0604020202020204" pitchFamily="34" charset="0"/>
              <a:buChar char="•"/>
            </a:pPr>
            <a:r>
              <a:rPr lang="en-AU" sz="3200" dirty="0"/>
              <a:t>High sea surface temperatures</a:t>
            </a:r>
          </a:p>
          <a:p>
            <a:endParaRPr lang="en-AU" dirty="0"/>
          </a:p>
          <a:p>
            <a:endParaRPr lang="en-AU" dirty="0"/>
          </a:p>
          <a:p>
            <a:endParaRPr lang="en-AU" dirty="0"/>
          </a:p>
        </p:txBody>
      </p:sp>
    </p:spTree>
    <p:extLst>
      <p:ext uri="{BB962C8B-B14F-4D97-AF65-F5344CB8AC3E}">
        <p14:creationId xmlns:p14="http://schemas.microsoft.com/office/powerpoint/2010/main" val="162907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1"/>
            <a:ext cx="8229600" cy="620688"/>
          </a:xfrm>
        </p:spPr>
        <p:txBody>
          <a:bodyPr>
            <a:normAutofit fontScale="90000"/>
          </a:bodyPr>
          <a:lstStyle/>
          <a:p>
            <a:pPr algn="ctr" eaLnBrk="1" hangingPunct="1"/>
            <a:r>
              <a:rPr lang="en-US" b="1" dirty="0">
                <a:latin typeface="+mn-lt"/>
              </a:rPr>
              <a:t>Will vortices work?</a:t>
            </a:r>
          </a:p>
        </p:txBody>
      </p:sp>
      <p:sp>
        <p:nvSpPr>
          <p:cNvPr id="67587" name="Rectangle 3"/>
          <p:cNvSpPr>
            <a:spLocks noGrp="1" noChangeArrowheads="1"/>
          </p:cNvSpPr>
          <p:nvPr>
            <p:ph type="body" idx="1"/>
          </p:nvPr>
        </p:nvSpPr>
        <p:spPr>
          <a:xfrm>
            <a:off x="535641" y="743453"/>
            <a:ext cx="11120718" cy="5724581"/>
          </a:xfrm>
        </p:spPr>
        <p:txBody>
          <a:bodyPr rtlCol="0">
            <a:noAutofit/>
          </a:bodyPr>
          <a:lstStyle/>
          <a:p>
            <a:pPr marL="0" indent="4763" algn="just">
              <a:buNone/>
              <a:defRPr/>
            </a:pPr>
            <a:r>
              <a:rPr lang="en-US" sz="2000" i="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Nilton Renno</a:t>
            </a:r>
            <a:r>
              <a:rPr lang="en-US" sz="2000" i="1" dirty="0">
                <a:latin typeface="Arial" panose="020B0604020202020204" pitchFamily="34" charset="0"/>
                <a:cs typeface="Arial" panose="020B0604020202020204" pitchFamily="34" charset="0"/>
              </a:rPr>
              <a:t>, a professor at the department of atmospheric, ocean and space sciences at the University of Michigan, has spent his career studying tornadoes and water spouts. He says there is no reason why [the] vortex engine wouldn’t work.’ </a:t>
            </a:r>
          </a:p>
          <a:p>
            <a:pPr marL="0" indent="0">
              <a:buNone/>
            </a:pPr>
            <a:r>
              <a:rPr lang="en-AU" sz="2000" i="1" dirty="0">
                <a:latin typeface="Arial" panose="020B0604020202020204" pitchFamily="34" charset="0"/>
                <a:cs typeface="Arial" panose="020B0604020202020204" pitchFamily="34" charset="0"/>
              </a:rPr>
              <a:t>Still, Renno isn't without reservations. He's particularly concerned about the ability to control such a powerful monster.</a:t>
            </a:r>
          </a:p>
          <a:p>
            <a:pPr marL="0" indent="0">
              <a:buNone/>
            </a:pPr>
            <a:r>
              <a:rPr lang="en-AU" sz="2000" i="1" dirty="0">
                <a:latin typeface="Arial" panose="020B0604020202020204" pitchFamily="34" charset="0"/>
                <a:cs typeface="Arial" panose="020B0604020202020204" pitchFamily="34" charset="0"/>
              </a:rPr>
              <a:t>"The amount of energy involved is huge. Once it gets going, it may be too hard to stop," he says.</a:t>
            </a:r>
          </a:p>
          <a:p>
            <a:pPr marL="0" indent="4763" algn="just">
              <a:buNone/>
              <a:defRPr/>
            </a:pPr>
            <a:endParaRPr lang="en-US" sz="400" i="1" dirty="0">
              <a:latin typeface="Arial" panose="020B0604020202020204" pitchFamily="34" charset="0"/>
              <a:cs typeface="Arial" panose="020B0604020202020204" pitchFamily="34" charset="0"/>
            </a:endParaRPr>
          </a:p>
          <a:p>
            <a:pPr marL="0" indent="4763" algn="r">
              <a:buNone/>
              <a:defRPr/>
            </a:pPr>
            <a:r>
              <a:rPr lang="en-US" sz="2000" b="1" dirty="0">
                <a:latin typeface="Arial" panose="020B0604020202020204" pitchFamily="34" charset="0"/>
                <a:cs typeface="Arial" panose="020B0604020202020204" pitchFamily="34" charset="0"/>
              </a:rPr>
              <a:t>The Toronto Star</a:t>
            </a:r>
            <a:r>
              <a:rPr lang="en-US" sz="2000" dirty="0">
                <a:latin typeface="Arial" panose="020B0604020202020204" pitchFamily="34" charset="0"/>
                <a:cs typeface="Arial" panose="020B0604020202020204" pitchFamily="34" charset="0"/>
              </a:rPr>
              <a:t>, July 21 2007</a:t>
            </a:r>
          </a:p>
          <a:p>
            <a:pPr marL="0" indent="4763" algn="just">
              <a:buNone/>
              <a:defRPr/>
            </a:pPr>
            <a:endParaRPr lang="en-US" sz="400" i="1" dirty="0">
              <a:latin typeface="Arial" panose="020B0604020202020204" pitchFamily="34" charset="0"/>
              <a:cs typeface="Arial" panose="020B0604020202020204" pitchFamily="34" charset="0"/>
            </a:endParaRPr>
          </a:p>
          <a:p>
            <a:pPr marL="0" indent="0" algn="just">
              <a:buNone/>
            </a:pPr>
            <a:r>
              <a:rPr lang="en-AU" sz="2000" i="1" dirty="0">
                <a:solidFill>
                  <a:srgbClr val="000000"/>
                </a:solidFill>
                <a:latin typeface="arial" panose="020B0604020202020204" pitchFamily="34" charset="0"/>
              </a:rPr>
              <a:t>“…‘The science is solid,’… ‘Once you induce circulation nearby, the vortex can be self-sustaining.’ ”</a:t>
            </a:r>
          </a:p>
          <a:p>
            <a:pPr marL="0" indent="0" algn="r">
              <a:buNone/>
            </a:pPr>
            <a:r>
              <a:rPr lang="en-AU" sz="2000" b="1" dirty="0">
                <a:solidFill>
                  <a:srgbClr val="000000"/>
                </a:solidFill>
                <a:latin typeface="arial" panose="020B0604020202020204" pitchFamily="34" charset="0"/>
              </a:rPr>
              <a:t>Discovery</a:t>
            </a:r>
            <a:r>
              <a:rPr lang="en-AU" sz="2000" dirty="0">
                <a:solidFill>
                  <a:srgbClr val="000000"/>
                </a:solidFill>
                <a:latin typeface="arial" panose="020B0604020202020204" pitchFamily="34" charset="0"/>
              </a:rPr>
              <a:t>, Feb 28 2013</a:t>
            </a:r>
          </a:p>
          <a:p>
            <a:pPr marL="0" indent="4763">
              <a:buNone/>
              <a:defRPr/>
            </a:pPr>
            <a:endParaRPr lang="en-US" sz="400" b="1" i="1" dirty="0">
              <a:latin typeface="Arial" panose="020B0604020202020204" pitchFamily="34" charset="0"/>
              <a:cs typeface="Arial" panose="020B0604020202020204" pitchFamily="34" charset="0"/>
            </a:endParaRPr>
          </a:p>
          <a:p>
            <a:pPr marL="0" indent="4763" algn="just">
              <a:buNone/>
              <a:defRPr/>
            </a:pPr>
            <a:r>
              <a:rPr lang="en-US" sz="2000" i="1" dirty="0">
                <a:latin typeface="Arial" panose="020B0604020202020204" pitchFamily="34" charset="0"/>
                <a:cs typeface="Arial" panose="020B0604020202020204" pitchFamily="34" charset="0"/>
              </a:rPr>
              <a:t>“…What’s necessary at this point is to do proofs of concept,” says professor </a:t>
            </a:r>
            <a:r>
              <a:rPr lang="en-US" sz="2000" b="1" i="1" dirty="0">
                <a:latin typeface="Arial" panose="020B0604020202020204" pitchFamily="34" charset="0"/>
                <a:cs typeface="Arial" panose="020B0604020202020204" pitchFamily="34" charset="0"/>
              </a:rPr>
              <a:t>Kerry Emanuel</a:t>
            </a:r>
            <a:r>
              <a:rPr lang="en-US" sz="2000" i="1" dirty="0">
                <a:latin typeface="Arial" panose="020B0604020202020204" pitchFamily="34" charset="0"/>
                <a:cs typeface="Arial" panose="020B0604020202020204" pitchFamily="34" charset="0"/>
              </a:rPr>
              <a:t>, the hurricane expert at MIT. “[The] idea is pretty simple and elegant. My own feeling is that we ought to be pouring money into all kinds of alternative energy research. There’s almost nothing to lose in trying this...” </a:t>
            </a:r>
          </a:p>
          <a:p>
            <a:pPr marL="0" indent="4763" algn="r">
              <a:buNone/>
              <a:defRPr/>
            </a:pPr>
            <a:r>
              <a:rPr lang="en-US" sz="2000" b="1" dirty="0">
                <a:latin typeface="Arial" panose="020B0604020202020204" pitchFamily="34" charset="0"/>
                <a:cs typeface="Arial" panose="020B0604020202020204" pitchFamily="34" charset="0"/>
              </a:rPr>
              <a:t>ODE Magazine</a:t>
            </a:r>
            <a:r>
              <a:rPr lang="en-US" sz="2000" dirty="0">
                <a:latin typeface="Arial" panose="020B0604020202020204" pitchFamily="34" charset="0"/>
                <a:cs typeface="Arial" panose="020B0604020202020204" pitchFamily="34" charset="0"/>
              </a:rPr>
              <a:t>, March 2008</a:t>
            </a:r>
          </a:p>
        </p:txBody>
      </p:sp>
    </p:spTree>
    <p:extLst>
      <p:ext uri="{BB962C8B-B14F-4D97-AF65-F5344CB8AC3E}">
        <p14:creationId xmlns:p14="http://schemas.microsoft.com/office/powerpoint/2010/main" val="248151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7" dur="500"/>
                                        <p:tgtEl>
                                          <p:spTgt spid="6758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0" dur="500"/>
                                        <p:tgtEl>
                                          <p:spTgt spid="67587">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animEffect transition="in" filter="blinds(horizontal)">
                                      <p:cBhvr>
                                        <p:cTn id="23" dur="500"/>
                                        <p:tgtEl>
                                          <p:spTgt spid="67587">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7587">
                                            <p:txEl>
                                              <p:pRg st="7" end="7"/>
                                            </p:txEl>
                                          </p:spTgt>
                                        </p:tgtEl>
                                        <p:attrNameLst>
                                          <p:attrName>style.visibility</p:attrName>
                                        </p:attrNameLst>
                                      </p:cBhvr>
                                      <p:to>
                                        <p:strVal val="visible"/>
                                      </p:to>
                                    </p:set>
                                    <p:animEffect transition="in" filter="blinds(horizontal)">
                                      <p:cBhvr>
                                        <p:cTn id="26" dur="500"/>
                                        <p:tgtEl>
                                          <p:spTgt spid="67587">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7587">
                                            <p:txEl>
                                              <p:pRg st="9" end="9"/>
                                            </p:txEl>
                                          </p:spTgt>
                                        </p:tgtEl>
                                        <p:attrNameLst>
                                          <p:attrName>style.visibility</p:attrName>
                                        </p:attrNameLst>
                                      </p:cBhvr>
                                      <p:to>
                                        <p:strVal val="visible"/>
                                      </p:to>
                                    </p:set>
                                    <p:animEffect transition="in" filter="blinds(horizontal)">
                                      <p:cBhvr>
                                        <p:cTn id="31" dur="500"/>
                                        <p:tgtEl>
                                          <p:spTgt spid="67587">
                                            <p:txEl>
                                              <p:pRg st="9" end="9"/>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675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37" t="42463" r="11484" b="12133"/>
          <a:stretch/>
        </p:blipFill>
        <p:spPr>
          <a:xfrm>
            <a:off x="549641" y="605116"/>
            <a:ext cx="10811763" cy="5029200"/>
          </a:xfrm>
          <a:prstGeom prst="rect">
            <a:avLst/>
          </a:prstGeom>
        </p:spPr>
      </p:pic>
      <p:sp>
        <p:nvSpPr>
          <p:cNvPr id="3" name="TextBox 2"/>
          <p:cNvSpPr txBox="1"/>
          <p:nvPr/>
        </p:nvSpPr>
        <p:spPr>
          <a:xfrm>
            <a:off x="954741" y="5916706"/>
            <a:ext cx="10406663" cy="645459"/>
          </a:xfrm>
          <a:prstGeom prst="rect">
            <a:avLst/>
          </a:prstGeom>
          <a:noFill/>
        </p:spPr>
        <p:txBody>
          <a:bodyPr wrap="square" rtlCol="0">
            <a:spAutoFit/>
          </a:bodyPr>
          <a:lstStyle/>
          <a:p>
            <a:pPr algn="r"/>
            <a:r>
              <a:rPr lang="en-AU" b="1" i="1" dirty="0"/>
              <a:t>Divine Wind: The History and Science of Hurricanes</a:t>
            </a:r>
          </a:p>
          <a:p>
            <a:pPr algn="r"/>
            <a:r>
              <a:rPr lang="en-AU" dirty="0"/>
              <a:t>By Kerry Emanuel</a:t>
            </a:r>
          </a:p>
        </p:txBody>
      </p:sp>
      <p:sp>
        <p:nvSpPr>
          <p:cNvPr id="4" name="Rectangle 3"/>
          <p:cNvSpPr/>
          <p:nvPr/>
        </p:nvSpPr>
        <p:spPr>
          <a:xfrm>
            <a:off x="3993776" y="4545106"/>
            <a:ext cx="6521824" cy="71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39588" y="5472953"/>
            <a:ext cx="2124636" cy="954107"/>
          </a:xfrm>
          <a:prstGeom prst="rect">
            <a:avLst/>
          </a:prstGeom>
          <a:noFill/>
        </p:spPr>
        <p:txBody>
          <a:bodyPr wrap="square" rtlCol="0">
            <a:spAutoFit/>
          </a:bodyPr>
          <a:lstStyle/>
          <a:p>
            <a:r>
              <a:rPr lang="en-AU" sz="1400" b="1" dirty="0">
                <a:solidFill>
                  <a:srgbClr val="FF0000"/>
                </a:solidFill>
              </a:rPr>
              <a:t>With eyewall convection within a cyclone, the precipitation efficiency is typically 100%</a:t>
            </a:r>
          </a:p>
        </p:txBody>
      </p:sp>
    </p:spTree>
    <p:extLst>
      <p:ext uri="{BB962C8B-B14F-4D97-AF65-F5344CB8AC3E}">
        <p14:creationId xmlns:p14="http://schemas.microsoft.com/office/powerpoint/2010/main" val="5163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1" y="0"/>
            <a:ext cx="10584872" cy="6597352"/>
          </a:xfrm>
        </p:spPr>
        <p:txBody>
          <a:bodyPr/>
          <a:lstStyle/>
          <a:p>
            <a:pPr marL="0" indent="0" algn="ctr">
              <a:buNone/>
            </a:pPr>
            <a:r>
              <a:rPr lang="en-AU" sz="4000" b="1" dirty="0"/>
              <a:t>Conclusions</a:t>
            </a:r>
          </a:p>
          <a:p>
            <a:pPr algn="just"/>
            <a:r>
              <a:rPr lang="en-AU" b="1" dirty="0"/>
              <a:t>Convection within the troposphere is critical in order to prevent global warming</a:t>
            </a:r>
          </a:p>
          <a:p>
            <a:pPr algn="just"/>
            <a:r>
              <a:rPr lang="en-AU" b="1" dirty="0"/>
              <a:t>Convection is currently significantly inhibited  by several atmospheric  mechanisms including:</a:t>
            </a:r>
          </a:p>
          <a:p>
            <a:pPr lvl="1" algn="just"/>
            <a:r>
              <a:rPr lang="en-AU" b="1" dirty="0"/>
              <a:t>Inversion layers</a:t>
            </a:r>
          </a:p>
          <a:p>
            <a:pPr lvl="1" algn="just"/>
            <a:r>
              <a:rPr lang="en-AU" b="1" dirty="0"/>
              <a:t>Atmospheric brown clouds</a:t>
            </a:r>
          </a:p>
          <a:p>
            <a:pPr algn="just"/>
            <a:r>
              <a:rPr lang="en-AU" b="1" dirty="0">
                <a:solidFill>
                  <a:srgbClr val="FF0000"/>
                </a:solidFill>
              </a:rPr>
              <a:t>The atmospheric vortex engine can arguably  help to overcome these inhibitory factors and in doing so yield: </a:t>
            </a:r>
          </a:p>
          <a:p>
            <a:pPr lvl="1" algn="just"/>
            <a:r>
              <a:rPr lang="en-AU" b="1" dirty="0">
                <a:solidFill>
                  <a:srgbClr val="FF0000"/>
                </a:solidFill>
              </a:rPr>
              <a:t>significant energy </a:t>
            </a:r>
          </a:p>
          <a:p>
            <a:pPr lvl="1" algn="just"/>
            <a:r>
              <a:rPr lang="en-AU" b="1" dirty="0">
                <a:solidFill>
                  <a:srgbClr val="FF0000"/>
                </a:solidFill>
              </a:rPr>
              <a:t>additional local precipitation </a:t>
            </a:r>
          </a:p>
          <a:p>
            <a:pPr lvl="1" algn="just"/>
            <a:r>
              <a:rPr lang="en-AU" b="1" dirty="0">
                <a:solidFill>
                  <a:srgbClr val="FF0000"/>
                </a:solidFill>
              </a:rPr>
              <a:t>a cooler global atmosphere </a:t>
            </a:r>
          </a:p>
          <a:p>
            <a:pPr lvl="1" algn="just"/>
            <a:r>
              <a:rPr lang="en-AU" b="1" dirty="0">
                <a:solidFill>
                  <a:srgbClr val="FF0000"/>
                </a:solidFill>
              </a:rPr>
              <a:t>reduced atmospheric pollution  </a:t>
            </a:r>
          </a:p>
        </p:txBody>
      </p:sp>
    </p:spTree>
    <p:extLst>
      <p:ext uri="{BB962C8B-B14F-4D97-AF65-F5344CB8AC3E}">
        <p14:creationId xmlns:p14="http://schemas.microsoft.com/office/powerpoint/2010/main" val="35459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729" y="2460812"/>
            <a:ext cx="7180730" cy="707886"/>
          </a:xfrm>
          <a:prstGeom prst="rect">
            <a:avLst/>
          </a:prstGeom>
          <a:noFill/>
        </p:spPr>
        <p:txBody>
          <a:bodyPr wrap="square" rtlCol="0">
            <a:spAutoFit/>
          </a:bodyPr>
          <a:lstStyle/>
          <a:p>
            <a:pPr algn="ctr"/>
            <a:r>
              <a:rPr lang="en-AU" sz="4000" b="1" dirty="0"/>
              <a:t>Thank you</a:t>
            </a:r>
          </a:p>
        </p:txBody>
      </p:sp>
    </p:spTree>
    <p:extLst>
      <p:ext uri="{BB962C8B-B14F-4D97-AF65-F5344CB8AC3E}">
        <p14:creationId xmlns:p14="http://schemas.microsoft.com/office/powerpoint/2010/main" val="362819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7001518" y="3040462"/>
            <a:ext cx="1268398" cy="3119718"/>
          </a:xfrm>
          <a:custGeom>
            <a:avLst/>
            <a:gdLst>
              <a:gd name="connsiteX0" fmla="*/ 0 w 1102659"/>
              <a:gd name="connsiteY0" fmla="*/ 537883 h 3119718"/>
              <a:gd name="connsiteX1" fmla="*/ 564777 w 1102659"/>
              <a:gd name="connsiteY1" fmla="*/ 0 h 3119718"/>
              <a:gd name="connsiteX2" fmla="*/ 1102659 w 1102659"/>
              <a:gd name="connsiteY2" fmla="*/ 524436 h 3119718"/>
              <a:gd name="connsiteX3" fmla="*/ 820271 w 1102659"/>
              <a:gd name="connsiteY3" fmla="*/ 537883 h 3119718"/>
              <a:gd name="connsiteX4" fmla="*/ 605118 w 1102659"/>
              <a:gd name="connsiteY4" fmla="*/ 3119718 h 3119718"/>
              <a:gd name="connsiteX5" fmla="*/ 484095 w 1102659"/>
              <a:gd name="connsiteY5" fmla="*/ 3106271 h 3119718"/>
              <a:gd name="connsiteX6" fmla="*/ 282389 w 1102659"/>
              <a:gd name="connsiteY6" fmla="*/ 537883 h 3119718"/>
              <a:gd name="connsiteX7" fmla="*/ 0 w 1102659"/>
              <a:gd name="connsiteY7" fmla="*/ 537883 h 31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59" h="3119718">
                <a:moveTo>
                  <a:pt x="0" y="537883"/>
                </a:moveTo>
                <a:lnTo>
                  <a:pt x="564777" y="0"/>
                </a:lnTo>
                <a:lnTo>
                  <a:pt x="1102659" y="524436"/>
                </a:lnTo>
                <a:lnTo>
                  <a:pt x="820271" y="537883"/>
                </a:lnTo>
                <a:lnTo>
                  <a:pt x="605118" y="3119718"/>
                </a:lnTo>
                <a:lnTo>
                  <a:pt x="484095" y="3106271"/>
                </a:lnTo>
                <a:lnTo>
                  <a:pt x="282389" y="537883"/>
                </a:lnTo>
                <a:lnTo>
                  <a:pt x="0" y="537883"/>
                </a:lnTo>
                <a:close/>
              </a:path>
            </a:pathLst>
          </a:custGeom>
          <a:solidFill>
            <a:schemeClr val="bg1">
              <a:lumMod val="95000"/>
            </a:schemeClr>
          </a:solidFill>
          <a:ln w="57150">
            <a:solidFill>
              <a:schemeClr val="tx2">
                <a:lumMod val="50000"/>
                <a:alpha val="309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1631504" y="116632"/>
            <a:ext cx="8928992" cy="6379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 name="Straight Connector 3"/>
          <p:cNvCxnSpPr/>
          <p:nvPr/>
        </p:nvCxnSpPr>
        <p:spPr>
          <a:xfrm>
            <a:off x="2279576" y="6093296"/>
            <a:ext cx="7848872"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47528" y="2348880"/>
            <a:ext cx="8424936" cy="5738"/>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32995" y="3804852"/>
            <a:ext cx="2522487" cy="1344706"/>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10499" y="567956"/>
                  <a:pt x="1807819" y="578224"/>
                </a:cubicBezTo>
                <a:cubicBezTo>
                  <a:pt x="1793715" y="579634"/>
                  <a:pt x="1833986" y="591671"/>
                  <a:pt x="1848161" y="591671"/>
                </a:cubicBezTo>
                <a:cubicBezTo>
                  <a:pt x="1862335" y="591671"/>
                  <a:pt x="1875055" y="582706"/>
                  <a:pt x="1888502" y="578224"/>
                </a:cubicBezTo>
                <a:cubicBezTo>
                  <a:pt x="1897467" y="564777"/>
                  <a:pt x="1913933" y="553978"/>
                  <a:pt x="1915396" y="537883"/>
                </a:cubicBezTo>
                <a:cubicBezTo>
                  <a:pt x="1923849" y="44489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a:ln w="76200">
            <a:solidFill>
              <a:srgbClr val="385D8A">
                <a:alpha val="5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Down Arrow 7"/>
          <p:cNvSpPr/>
          <p:nvPr/>
        </p:nvSpPr>
        <p:spPr>
          <a:xfrm flipV="1">
            <a:off x="3090118" y="5247176"/>
            <a:ext cx="1079668" cy="86625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Arrow Connector 9"/>
          <p:cNvCxnSpPr/>
          <p:nvPr/>
        </p:nvCxnSpPr>
        <p:spPr>
          <a:xfrm>
            <a:off x="1627853" y="1474997"/>
            <a:ext cx="1371803" cy="2317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55081" y="251268"/>
            <a:ext cx="2135353" cy="3606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79576" y="137332"/>
            <a:ext cx="2558943" cy="42455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741541" y="1676527"/>
            <a:ext cx="3714655" cy="1344706"/>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10499" y="567956"/>
                  <a:pt x="1807819" y="578224"/>
                </a:cubicBezTo>
                <a:cubicBezTo>
                  <a:pt x="1793715" y="579634"/>
                  <a:pt x="1833986" y="591671"/>
                  <a:pt x="1848161" y="591671"/>
                </a:cubicBezTo>
                <a:cubicBezTo>
                  <a:pt x="1862335" y="591671"/>
                  <a:pt x="1875055" y="582706"/>
                  <a:pt x="1888502" y="578224"/>
                </a:cubicBezTo>
                <a:cubicBezTo>
                  <a:pt x="1897467" y="564777"/>
                  <a:pt x="1913933" y="553978"/>
                  <a:pt x="1915396" y="537883"/>
                </a:cubicBezTo>
                <a:cubicBezTo>
                  <a:pt x="1923849" y="44489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Arrow Connector 12"/>
          <p:cNvCxnSpPr>
            <a:endCxn id="11" idx="69"/>
          </p:cNvCxnSpPr>
          <p:nvPr/>
        </p:nvCxnSpPr>
        <p:spPr>
          <a:xfrm>
            <a:off x="5805436" y="584684"/>
            <a:ext cx="1182441" cy="13876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34007" y="584684"/>
            <a:ext cx="1083585" cy="13642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62099" y="584684"/>
            <a:ext cx="1076051" cy="1417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9"/>
          </p:cNvCxnSpPr>
          <p:nvPr/>
        </p:nvCxnSpPr>
        <p:spPr>
          <a:xfrm flipV="1">
            <a:off x="6987877" y="542293"/>
            <a:ext cx="1044185" cy="1430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808435" y="523064"/>
            <a:ext cx="1125939" cy="14308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53"/>
          </p:cNvCxnSpPr>
          <p:nvPr/>
        </p:nvCxnSpPr>
        <p:spPr>
          <a:xfrm flipV="1">
            <a:off x="8651275" y="611511"/>
            <a:ext cx="1040937" cy="1266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55247" y="1959039"/>
            <a:ext cx="2152707" cy="369332"/>
          </a:xfrm>
          <a:prstGeom prst="rect">
            <a:avLst/>
          </a:prstGeom>
          <a:noFill/>
        </p:spPr>
        <p:txBody>
          <a:bodyPr wrap="square" rtlCol="0">
            <a:spAutoFit/>
          </a:bodyPr>
          <a:lstStyle/>
          <a:p>
            <a:r>
              <a:rPr lang="en-AU" dirty="0"/>
              <a:t>tropopause</a:t>
            </a:r>
          </a:p>
        </p:txBody>
      </p:sp>
      <p:cxnSp>
        <p:nvCxnSpPr>
          <p:cNvPr id="9" name="Straight Arrow Connector 8"/>
          <p:cNvCxnSpPr>
            <a:stCxn id="11" idx="16"/>
          </p:cNvCxnSpPr>
          <p:nvPr/>
        </p:nvCxnSpPr>
        <p:spPr>
          <a:xfrm>
            <a:off x="8136415" y="2913657"/>
            <a:ext cx="767898" cy="319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53538" y="2956611"/>
            <a:ext cx="718023" cy="3159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0"/>
          </p:cNvCxnSpPr>
          <p:nvPr/>
        </p:nvCxnSpPr>
        <p:spPr>
          <a:xfrm>
            <a:off x="8888904" y="2886762"/>
            <a:ext cx="831073" cy="3256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47529" y="6157918"/>
            <a:ext cx="4592263" cy="338554"/>
          </a:xfrm>
          <a:prstGeom prst="rect">
            <a:avLst/>
          </a:prstGeom>
          <a:noFill/>
        </p:spPr>
        <p:txBody>
          <a:bodyPr wrap="square" rtlCol="0">
            <a:spAutoFit/>
          </a:bodyPr>
          <a:lstStyle/>
          <a:p>
            <a:r>
              <a:rPr lang="en-AU" sz="1600" b="1" dirty="0"/>
              <a:t>Non-rotating updrafts lead to global warming.</a:t>
            </a:r>
          </a:p>
        </p:txBody>
      </p:sp>
      <p:sp>
        <p:nvSpPr>
          <p:cNvPr id="25" name="TextBox 24"/>
          <p:cNvSpPr txBox="1"/>
          <p:nvPr/>
        </p:nvSpPr>
        <p:spPr>
          <a:xfrm>
            <a:off x="6312024" y="6165303"/>
            <a:ext cx="4248472" cy="338554"/>
          </a:xfrm>
          <a:prstGeom prst="rect">
            <a:avLst/>
          </a:prstGeom>
          <a:noFill/>
        </p:spPr>
        <p:txBody>
          <a:bodyPr wrap="square" rtlCol="0">
            <a:spAutoFit/>
          </a:bodyPr>
          <a:lstStyle/>
          <a:p>
            <a:r>
              <a:rPr lang="en-AU" sz="1600" b="1" dirty="0">
                <a:solidFill>
                  <a:srgbClr val="FF0000"/>
                </a:solidFill>
              </a:rPr>
              <a:t>Rotating updrafts reduce global warming. </a:t>
            </a:r>
          </a:p>
        </p:txBody>
      </p:sp>
      <p:sp>
        <p:nvSpPr>
          <p:cNvPr id="26" name="TextBox 25"/>
          <p:cNvSpPr txBox="1"/>
          <p:nvPr/>
        </p:nvSpPr>
        <p:spPr>
          <a:xfrm>
            <a:off x="2351585" y="107053"/>
            <a:ext cx="7368391" cy="584775"/>
          </a:xfrm>
          <a:prstGeom prst="rect">
            <a:avLst/>
          </a:prstGeom>
          <a:noFill/>
        </p:spPr>
        <p:txBody>
          <a:bodyPr wrap="square" rtlCol="0">
            <a:spAutoFit/>
          </a:bodyPr>
          <a:lstStyle/>
          <a:p>
            <a:pPr algn="ctr"/>
            <a:r>
              <a:rPr lang="en-AU" sz="3200" b="1" dirty="0"/>
              <a:t>What this means</a:t>
            </a:r>
          </a:p>
        </p:txBody>
      </p:sp>
      <p:sp>
        <p:nvSpPr>
          <p:cNvPr id="27" name="TextBox 26"/>
          <p:cNvSpPr txBox="1"/>
          <p:nvPr/>
        </p:nvSpPr>
        <p:spPr>
          <a:xfrm>
            <a:off x="4727848" y="5733256"/>
            <a:ext cx="1077588" cy="369332"/>
          </a:xfrm>
          <a:prstGeom prst="rect">
            <a:avLst/>
          </a:prstGeom>
          <a:noFill/>
        </p:spPr>
        <p:txBody>
          <a:bodyPr wrap="square" rtlCol="0">
            <a:spAutoFit/>
          </a:bodyPr>
          <a:lstStyle/>
          <a:p>
            <a:r>
              <a:rPr lang="en-AU" dirty="0"/>
              <a:t>Earth</a:t>
            </a:r>
          </a:p>
        </p:txBody>
      </p:sp>
      <p:sp>
        <p:nvSpPr>
          <p:cNvPr id="5" name="TextBox 4"/>
          <p:cNvSpPr txBox="1"/>
          <p:nvPr/>
        </p:nvSpPr>
        <p:spPr>
          <a:xfrm>
            <a:off x="1631504" y="5301208"/>
            <a:ext cx="1458614" cy="369332"/>
          </a:xfrm>
          <a:prstGeom prst="rect">
            <a:avLst/>
          </a:prstGeom>
          <a:noFill/>
        </p:spPr>
        <p:txBody>
          <a:bodyPr wrap="square" rtlCol="0">
            <a:spAutoFit/>
          </a:bodyPr>
          <a:lstStyle/>
          <a:p>
            <a:r>
              <a:rPr lang="en-AU" dirty="0"/>
              <a:t>convection</a:t>
            </a:r>
          </a:p>
        </p:txBody>
      </p:sp>
      <p:sp>
        <p:nvSpPr>
          <p:cNvPr id="28" name="TextBox 27"/>
          <p:cNvSpPr txBox="1"/>
          <p:nvPr/>
        </p:nvSpPr>
        <p:spPr>
          <a:xfrm>
            <a:off x="1775520" y="1824471"/>
            <a:ext cx="1112810" cy="369332"/>
          </a:xfrm>
          <a:prstGeom prst="rect">
            <a:avLst/>
          </a:prstGeom>
          <a:noFill/>
        </p:spPr>
        <p:txBody>
          <a:bodyPr wrap="square" rtlCol="0">
            <a:spAutoFit/>
          </a:bodyPr>
          <a:lstStyle/>
          <a:p>
            <a:r>
              <a:rPr lang="en-AU" dirty="0"/>
              <a:t>-70</a:t>
            </a:r>
            <a:r>
              <a:rPr lang="en-AU" baseline="30000" dirty="0"/>
              <a:t>o</a:t>
            </a:r>
            <a:r>
              <a:rPr lang="en-AU" dirty="0"/>
              <a:t>C</a:t>
            </a:r>
          </a:p>
        </p:txBody>
      </p:sp>
      <p:sp>
        <p:nvSpPr>
          <p:cNvPr id="31" name="TextBox 30"/>
          <p:cNvSpPr txBox="1"/>
          <p:nvPr/>
        </p:nvSpPr>
        <p:spPr>
          <a:xfrm>
            <a:off x="7979112" y="1312933"/>
            <a:ext cx="2504312" cy="369332"/>
          </a:xfrm>
          <a:prstGeom prst="rect">
            <a:avLst/>
          </a:prstGeom>
          <a:noFill/>
        </p:spPr>
        <p:txBody>
          <a:bodyPr wrap="square" rtlCol="0">
            <a:spAutoFit/>
          </a:bodyPr>
          <a:lstStyle/>
          <a:p>
            <a:r>
              <a:rPr lang="en-AU" dirty="0"/>
              <a:t>reflection to Space</a:t>
            </a:r>
          </a:p>
        </p:txBody>
      </p:sp>
      <p:sp>
        <p:nvSpPr>
          <p:cNvPr id="32" name="TextBox 31"/>
          <p:cNvSpPr txBox="1"/>
          <p:nvPr/>
        </p:nvSpPr>
        <p:spPr>
          <a:xfrm>
            <a:off x="8786329" y="3867354"/>
            <a:ext cx="1458614" cy="369332"/>
          </a:xfrm>
          <a:prstGeom prst="rect">
            <a:avLst/>
          </a:prstGeom>
          <a:noFill/>
        </p:spPr>
        <p:txBody>
          <a:bodyPr wrap="square" rtlCol="0">
            <a:spAutoFit/>
          </a:bodyPr>
          <a:lstStyle/>
          <a:p>
            <a:r>
              <a:rPr lang="en-AU" dirty="0"/>
              <a:t>precipitation</a:t>
            </a:r>
          </a:p>
        </p:txBody>
      </p:sp>
      <p:sp>
        <p:nvSpPr>
          <p:cNvPr id="33" name="Freeform 32"/>
          <p:cNvSpPr/>
          <p:nvPr/>
        </p:nvSpPr>
        <p:spPr>
          <a:xfrm>
            <a:off x="2434025" y="3827914"/>
            <a:ext cx="2522487" cy="1344706"/>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969184 w 2522487"/>
              <a:gd name="connsiteY46" fmla="*/ 551330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942289 w 2522487"/>
              <a:gd name="connsiteY45" fmla="*/ 564777 h 1344706"/>
              <a:gd name="connsiteX46" fmla="*/ 1969184 w 2522487"/>
              <a:gd name="connsiteY46" fmla="*/ 551330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942289 w 2522487"/>
              <a:gd name="connsiteY45" fmla="*/ 564777 h 1344706"/>
              <a:gd name="connsiteX46" fmla="*/ 1969184 w 2522487"/>
              <a:gd name="connsiteY46" fmla="*/ 551330 h 1344706"/>
              <a:gd name="connsiteX47" fmla="*/ 2022973 w 2522487"/>
              <a:gd name="connsiteY47" fmla="*/ 537883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66942" y="567018"/>
                  <a:pt x="1942289" y="564777"/>
                </a:cubicBezTo>
                <a:cubicBezTo>
                  <a:pt x="1917636" y="562536"/>
                  <a:pt x="1955737" y="555812"/>
                  <a:pt x="1969184" y="551330"/>
                </a:cubicBezTo>
                <a:cubicBezTo>
                  <a:pt x="1982631" y="546848"/>
                  <a:pt x="2009526" y="542365"/>
                  <a:pt x="2022973" y="537883"/>
                </a:cubicBezTo>
                <a:cubicBezTo>
                  <a:pt x="2031938" y="524436"/>
                  <a:pt x="1944531" y="567018"/>
                  <a:pt x="1915396" y="537883"/>
                </a:cubicBezTo>
                <a:cubicBezTo>
                  <a:pt x="1886261" y="50874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a:ln w="1111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p:cNvSpPr txBox="1"/>
          <p:nvPr/>
        </p:nvSpPr>
        <p:spPr>
          <a:xfrm>
            <a:off x="3530554" y="3890430"/>
            <a:ext cx="1458614" cy="369332"/>
          </a:xfrm>
          <a:prstGeom prst="rect">
            <a:avLst/>
          </a:prstGeom>
          <a:noFill/>
        </p:spPr>
        <p:txBody>
          <a:bodyPr wrap="square" rtlCol="0">
            <a:spAutoFit/>
          </a:bodyPr>
          <a:lstStyle/>
          <a:p>
            <a:r>
              <a:rPr lang="en-AU" dirty="0"/>
              <a:t>evaporation</a:t>
            </a:r>
          </a:p>
        </p:txBody>
      </p:sp>
      <p:sp>
        <p:nvSpPr>
          <p:cNvPr id="23" name="TextBox 22"/>
          <p:cNvSpPr txBox="1"/>
          <p:nvPr/>
        </p:nvSpPr>
        <p:spPr>
          <a:xfrm>
            <a:off x="4683715" y="4126332"/>
            <a:ext cx="2414817" cy="646331"/>
          </a:xfrm>
          <a:prstGeom prst="rect">
            <a:avLst/>
          </a:prstGeom>
          <a:noFill/>
        </p:spPr>
        <p:txBody>
          <a:bodyPr wrap="square" rtlCol="0">
            <a:spAutoFit/>
          </a:bodyPr>
          <a:lstStyle/>
          <a:p>
            <a:r>
              <a:rPr lang="en-AU" b="1" dirty="0">
                <a:solidFill>
                  <a:srgbClr val="FF0000"/>
                </a:solidFill>
              </a:rPr>
              <a:t>=&gt; Increased tropospheric humidity</a:t>
            </a:r>
          </a:p>
        </p:txBody>
      </p:sp>
      <p:sp>
        <p:nvSpPr>
          <p:cNvPr id="30" name="TextBox 29"/>
          <p:cNvSpPr txBox="1"/>
          <p:nvPr/>
        </p:nvSpPr>
        <p:spPr>
          <a:xfrm>
            <a:off x="8543281" y="4473319"/>
            <a:ext cx="1912915" cy="923330"/>
          </a:xfrm>
          <a:prstGeom prst="rect">
            <a:avLst/>
          </a:prstGeom>
          <a:noFill/>
        </p:spPr>
        <p:txBody>
          <a:bodyPr wrap="square" rtlCol="0">
            <a:spAutoFit/>
          </a:bodyPr>
          <a:lstStyle/>
          <a:p>
            <a:r>
              <a:rPr lang="en-AU" b="1" dirty="0">
                <a:solidFill>
                  <a:srgbClr val="FF0000"/>
                </a:solidFill>
              </a:rPr>
              <a:t>=&gt; Reduced  tropospheric humidity</a:t>
            </a:r>
          </a:p>
        </p:txBody>
      </p:sp>
      <p:sp>
        <p:nvSpPr>
          <p:cNvPr id="34" name="Curved Up Arrow 33"/>
          <p:cNvSpPr/>
          <p:nvPr/>
        </p:nvSpPr>
        <p:spPr>
          <a:xfrm rot="20031975">
            <a:off x="7256809" y="4970951"/>
            <a:ext cx="938161" cy="335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5" name="Curved Up Arrow 34"/>
          <p:cNvSpPr/>
          <p:nvPr/>
        </p:nvSpPr>
        <p:spPr>
          <a:xfrm rot="20031975">
            <a:off x="7263623" y="4409970"/>
            <a:ext cx="938161" cy="335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6" name="Curved Up Arrow 35"/>
          <p:cNvSpPr/>
          <p:nvPr/>
        </p:nvSpPr>
        <p:spPr>
          <a:xfrm rot="20031975">
            <a:off x="7266355" y="3857913"/>
            <a:ext cx="938161" cy="335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0" name="Freeform 19"/>
          <p:cNvSpPr/>
          <p:nvPr/>
        </p:nvSpPr>
        <p:spPr>
          <a:xfrm>
            <a:off x="8428986" y="5809129"/>
            <a:ext cx="2144183" cy="349624"/>
          </a:xfrm>
          <a:custGeom>
            <a:avLst/>
            <a:gdLst>
              <a:gd name="connsiteX0" fmla="*/ 1037741 w 1696647"/>
              <a:gd name="connsiteY0" fmla="*/ 53789 h 349624"/>
              <a:gd name="connsiteX1" fmla="*/ 889824 w 1696647"/>
              <a:gd name="connsiteY1" fmla="*/ 40342 h 349624"/>
              <a:gd name="connsiteX2" fmla="*/ 795694 w 1696647"/>
              <a:gd name="connsiteY2" fmla="*/ 13447 h 349624"/>
              <a:gd name="connsiteX3" fmla="*/ 741906 w 1696647"/>
              <a:gd name="connsiteY3" fmla="*/ 0 h 349624"/>
              <a:gd name="connsiteX4" fmla="*/ 540200 w 1696647"/>
              <a:gd name="connsiteY4" fmla="*/ 26895 h 349624"/>
              <a:gd name="connsiteX5" fmla="*/ 392283 w 1696647"/>
              <a:gd name="connsiteY5" fmla="*/ 121024 h 349624"/>
              <a:gd name="connsiteX6" fmla="*/ 338494 w 1696647"/>
              <a:gd name="connsiteY6" fmla="*/ 134471 h 349624"/>
              <a:gd name="connsiteX7" fmla="*/ 298153 w 1696647"/>
              <a:gd name="connsiteY7" fmla="*/ 161365 h 349624"/>
              <a:gd name="connsiteX8" fmla="*/ 42659 w 1696647"/>
              <a:gd name="connsiteY8" fmla="*/ 201706 h 349624"/>
              <a:gd name="connsiteX9" fmla="*/ 123341 w 1696647"/>
              <a:gd name="connsiteY9" fmla="*/ 228600 h 349624"/>
              <a:gd name="connsiteX10" fmla="*/ 204024 w 1696647"/>
              <a:gd name="connsiteY10" fmla="*/ 255495 h 349624"/>
              <a:gd name="connsiteX11" fmla="*/ 795694 w 1696647"/>
              <a:gd name="connsiteY11" fmla="*/ 268942 h 349624"/>
              <a:gd name="connsiteX12" fmla="*/ 916718 w 1696647"/>
              <a:gd name="connsiteY12" fmla="*/ 295836 h 349624"/>
              <a:gd name="connsiteX13" fmla="*/ 957059 w 1696647"/>
              <a:gd name="connsiteY13" fmla="*/ 309283 h 349624"/>
              <a:gd name="connsiteX14" fmla="*/ 1104977 w 1696647"/>
              <a:gd name="connsiteY14" fmla="*/ 322730 h 349624"/>
              <a:gd name="connsiteX15" fmla="*/ 1239447 w 1696647"/>
              <a:gd name="connsiteY15" fmla="*/ 349624 h 349624"/>
              <a:gd name="connsiteX16" fmla="*/ 1360471 w 1696647"/>
              <a:gd name="connsiteY16" fmla="*/ 336177 h 349624"/>
              <a:gd name="connsiteX17" fmla="*/ 1494941 w 1696647"/>
              <a:gd name="connsiteY17" fmla="*/ 295836 h 349624"/>
              <a:gd name="connsiteX18" fmla="*/ 1589071 w 1696647"/>
              <a:gd name="connsiteY18" fmla="*/ 282389 h 349624"/>
              <a:gd name="connsiteX19" fmla="*/ 1615965 w 1696647"/>
              <a:gd name="connsiteY19" fmla="*/ 242047 h 349624"/>
              <a:gd name="connsiteX20" fmla="*/ 1656306 w 1696647"/>
              <a:gd name="connsiteY20" fmla="*/ 161365 h 349624"/>
              <a:gd name="connsiteX21" fmla="*/ 1696647 w 1696647"/>
              <a:gd name="connsiteY21" fmla="*/ 134471 h 349624"/>
              <a:gd name="connsiteX22" fmla="*/ 1602518 w 1696647"/>
              <a:gd name="connsiteY22" fmla="*/ 121024 h 349624"/>
              <a:gd name="connsiteX23" fmla="*/ 1037741 w 1696647"/>
              <a:gd name="connsiteY23" fmla="*/ 53789 h 349624"/>
              <a:gd name="connsiteX0" fmla="*/ 1037741 w 1696647"/>
              <a:gd name="connsiteY0" fmla="*/ 53789 h 349624"/>
              <a:gd name="connsiteX1" fmla="*/ 889824 w 1696647"/>
              <a:gd name="connsiteY1" fmla="*/ 40342 h 349624"/>
              <a:gd name="connsiteX2" fmla="*/ 795694 w 1696647"/>
              <a:gd name="connsiteY2" fmla="*/ 13447 h 349624"/>
              <a:gd name="connsiteX3" fmla="*/ 741906 w 1696647"/>
              <a:gd name="connsiteY3" fmla="*/ 0 h 349624"/>
              <a:gd name="connsiteX4" fmla="*/ 540200 w 1696647"/>
              <a:gd name="connsiteY4" fmla="*/ 26895 h 349624"/>
              <a:gd name="connsiteX5" fmla="*/ 392283 w 1696647"/>
              <a:gd name="connsiteY5" fmla="*/ 121024 h 349624"/>
              <a:gd name="connsiteX6" fmla="*/ 338494 w 1696647"/>
              <a:gd name="connsiteY6" fmla="*/ 134471 h 349624"/>
              <a:gd name="connsiteX7" fmla="*/ 298153 w 1696647"/>
              <a:gd name="connsiteY7" fmla="*/ 161365 h 349624"/>
              <a:gd name="connsiteX8" fmla="*/ 42659 w 1696647"/>
              <a:gd name="connsiteY8" fmla="*/ 201706 h 349624"/>
              <a:gd name="connsiteX9" fmla="*/ 123341 w 1696647"/>
              <a:gd name="connsiteY9" fmla="*/ 228600 h 349624"/>
              <a:gd name="connsiteX10" fmla="*/ 204024 w 1696647"/>
              <a:gd name="connsiteY10" fmla="*/ 255495 h 349624"/>
              <a:gd name="connsiteX11" fmla="*/ 795694 w 1696647"/>
              <a:gd name="connsiteY11" fmla="*/ 268942 h 349624"/>
              <a:gd name="connsiteX12" fmla="*/ 916718 w 1696647"/>
              <a:gd name="connsiteY12" fmla="*/ 295836 h 349624"/>
              <a:gd name="connsiteX13" fmla="*/ 957059 w 1696647"/>
              <a:gd name="connsiteY13" fmla="*/ 309283 h 349624"/>
              <a:gd name="connsiteX14" fmla="*/ 1104977 w 1696647"/>
              <a:gd name="connsiteY14" fmla="*/ 322730 h 349624"/>
              <a:gd name="connsiteX15" fmla="*/ 1239447 w 1696647"/>
              <a:gd name="connsiteY15" fmla="*/ 349624 h 349624"/>
              <a:gd name="connsiteX16" fmla="*/ 1360471 w 1696647"/>
              <a:gd name="connsiteY16" fmla="*/ 336177 h 349624"/>
              <a:gd name="connsiteX17" fmla="*/ 1494941 w 1696647"/>
              <a:gd name="connsiteY17" fmla="*/ 295836 h 349624"/>
              <a:gd name="connsiteX18" fmla="*/ 1589071 w 1696647"/>
              <a:gd name="connsiteY18" fmla="*/ 282389 h 349624"/>
              <a:gd name="connsiteX19" fmla="*/ 1615965 w 1696647"/>
              <a:gd name="connsiteY19" fmla="*/ 242047 h 349624"/>
              <a:gd name="connsiteX20" fmla="*/ 1656306 w 1696647"/>
              <a:gd name="connsiteY20" fmla="*/ 161365 h 349624"/>
              <a:gd name="connsiteX21" fmla="*/ 1696647 w 1696647"/>
              <a:gd name="connsiteY21" fmla="*/ 134471 h 349624"/>
              <a:gd name="connsiteX22" fmla="*/ 1515049 w 1696647"/>
              <a:gd name="connsiteY22" fmla="*/ 121024 h 349624"/>
              <a:gd name="connsiteX23" fmla="*/ 1037741 w 1696647"/>
              <a:gd name="connsiteY23" fmla="*/ 53789 h 349624"/>
              <a:gd name="connsiteX0" fmla="*/ 1037741 w 1656847"/>
              <a:gd name="connsiteY0" fmla="*/ 53789 h 349624"/>
              <a:gd name="connsiteX1" fmla="*/ 889824 w 1656847"/>
              <a:gd name="connsiteY1" fmla="*/ 40342 h 349624"/>
              <a:gd name="connsiteX2" fmla="*/ 795694 w 1656847"/>
              <a:gd name="connsiteY2" fmla="*/ 13447 h 349624"/>
              <a:gd name="connsiteX3" fmla="*/ 741906 w 1656847"/>
              <a:gd name="connsiteY3" fmla="*/ 0 h 349624"/>
              <a:gd name="connsiteX4" fmla="*/ 540200 w 1656847"/>
              <a:gd name="connsiteY4" fmla="*/ 26895 h 349624"/>
              <a:gd name="connsiteX5" fmla="*/ 392283 w 1656847"/>
              <a:gd name="connsiteY5" fmla="*/ 121024 h 349624"/>
              <a:gd name="connsiteX6" fmla="*/ 338494 w 1656847"/>
              <a:gd name="connsiteY6" fmla="*/ 134471 h 349624"/>
              <a:gd name="connsiteX7" fmla="*/ 298153 w 1656847"/>
              <a:gd name="connsiteY7" fmla="*/ 161365 h 349624"/>
              <a:gd name="connsiteX8" fmla="*/ 42659 w 1656847"/>
              <a:gd name="connsiteY8" fmla="*/ 201706 h 349624"/>
              <a:gd name="connsiteX9" fmla="*/ 123341 w 1656847"/>
              <a:gd name="connsiteY9" fmla="*/ 228600 h 349624"/>
              <a:gd name="connsiteX10" fmla="*/ 204024 w 1656847"/>
              <a:gd name="connsiteY10" fmla="*/ 255495 h 349624"/>
              <a:gd name="connsiteX11" fmla="*/ 795694 w 1656847"/>
              <a:gd name="connsiteY11" fmla="*/ 268942 h 349624"/>
              <a:gd name="connsiteX12" fmla="*/ 916718 w 1656847"/>
              <a:gd name="connsiteY12" fmla="*/ 295836 h 349624"/>
              <a:gd name="connsiteX13" fmla="*/ 957059 w 1656847"/>
              <a:gd name="connsiteY13" fmla="*/ 309283 h 349624"/>
              <a:gd name="connsiteX14" fmla="*/ 1104977 w 1656847"/>
              <a:gd name="connsiteY14" fmla="*/ 322730 h 349624"/>
              <a:gd name="connsiteX15" fmla="*/ 1239447 w 1656847"/>
              <a:gd name="connsiteY15" fmla="*/ 349624 h 349624"/>
              <a:gd name="connsiteX16" fmla="*/ 1360471 w 1656847"/>
              <a:gd name="connsiteY16" fmla="*/ 336177 h 349624"/>
              <a:gd name="connsiteX17" fmla="*/ 1494941 w 1656847"/>
              <a:gd name="connsiteY17" fmla="*/ 295836 h 349624"/>
              <a:gd name="connsiteX18" fmla="*/ 1589071 w 1656847"/>
              <a:gd name="connsiteY18" fmla="*/ 282389 h 349624"/>
              <a:gd name="connsiteX19" fmla="*/ 1615965 w 1656847"/>
              <a:gd name="connsiteY19" fmla="*/ 242047 h 349624"/>
              <a:gd name="connsiteX20" fmla="*/ 1656306 w 1656847"/>
              <a:gd name="connsiteY20" fmla="*/ 161365 h 349624"/>
              <a:gd name="connsiteX21" fmla="*/ 1589742 w 1656847"/>
              <a:gd name="connsiteY21" fmla="*/ 161365 h 349624"/>
              <a:gd name="connsiteX22" fmla="*/ 1515049 w 1656847"/>
              <a:gd name="connsiteY22" fmla="*/ 121024 h 349624"/>
              <a:gd name="connsiteX23" fmla="*/ 1037741 w 1656847"/>
              <a:gd name="connsiteY23" fmla="*/ 53789 h 349624"/>
              <a:gd name="connsiteX0" fmla="*/ 1037741 w 1617081"/>
              <a:gd name="connsiteY0" fmla="*/ 53789 h 349624"/>
              <a:gd name="connsiteX1" fmla="*/ 889824 w 1617081"/>
              <a:gd name="connsiteY1" fmla="*/ 40342 h 349624"/>
              <a:gd name="connsiteX2" fmla="*/ 795694 w 1617081"/>
              <a:gd name="connsiteY2" fmla="*/ 13447 h 349624"/>
              <a:gd name="connsiteX3" fmla="*/ 741906 w 1617081"/>
              <a:gd name="connsiteY3" fmla="*/ 0 h 349624"/>
              <a:gd name="connsiteX4" fmla="*/ 540200 w 1617081"/>
              <a:gd name="connsiteY4" fmla="*/ 26895 h 349624"/>
              <a:gd name="connsiteX5" fmla="*/ 392283 w 1617081"/>
              <a:gd name="connsiteY5" fmla="*/ 121024 h 349624"/>
              <a:gd name="connsiteX6" fmla="*/ 338494 w 1617081"/>
              <a:gd name="connsiteY6" fmla="*/ 134471 h 349624"/>
              <a:gd name="connsiteX7" fmla="*/ 298153 w 1617081"/>
              <a:gd name="connsiteY7" fmla="*/ 161365 h 349624"/>
              <a:gd name="connsiteX8" fmla="*/ 42659 w 1617081"/>
              <a:gd name="connsiteY8" fmla="*/ 201706 h 349624"/>
              <a:gd name="connsiteX9" fmla="*/ 123341 w 1617081"/>
              <a:gd name="connsiteY9" fmla="*/ 228600 h 349624"/>
              <a:gd name="connsiteX10" fmla="*/ 204024 w 1617081"/>
              <a:gd name="connsiteY10" fmla="*/ 255495 h 349624"/>
              <a:gd name="connsiteX11" fmla="*/ 795694 w 1617081"/>
              <a:gd name="connsiteY11" fmla="*/ 268942 h 349624"/>
              <a:gd name="connsiteX12" fmla="*/ 916718 w 1617081"/>
              <a:gd name="connsiteY12" fmla="*/ 295836 h 349624"/>
              <a:gd name="connsiteX13" fmla="*/ 957059 w 1617081"/>
              <a:gd name="connsiteY13" fmla="*/ 309283 h 349624"/>
              <a:gd name="connsiteX14" fmla="*/ 1104977 w 1617081"/>
              <a:gd name="connsiteY14" fmla="*/ 322730 h 349624"/>
              <a:gd name="connsiteX15" fmla="*/ 1239447 w 1617081"/>
              <a:gd name="connsiteY15" fmla="*/ 349624 h 349624"/>
              <a:gd name="connsiteX16" fmla="*/ 1360471 w 1617081"/>
              <a:gd name="connsiteY16" fmla="*/ 336177 h 349624"/>
              <a:gd name="connsiteX17" fmla="*/ 1494941 w 1617081"/>
              <a:gd name="connsiteY17" fmla="*/ 295836 h 349624"/>
              <a:gd name="connsiteX18" fmla="*/ 1589071 w 1617081"/>
              <a:gd name="connsiteY18" fmla="*/ 282389 h 349624"/>
              <a:gd name="connsiteX19" fmla="*/ 1615965 w 1617081"/>
              <a:gd name="connsiteY19" fmla="*/ 242047 h 349624"/>
              <a:gd name="connsiteX20" fmla="*/ 1549401 w 1617081"/>
              <a:gd name="connsiteY20" fmla="*/ 161365 h 349624"/>
              <a:gd name="connsiteX21" fmla="*/ 1589742 w 1617081"/>
              <a:gd name="connsiteY21" fmla="*/ 161365 h 349624"/>
              <a:gd name="connsiteX22" fmla="*/ 1515049 w 1617081"/>
              <a:gd name="connsiteY22" fmla="*/ 121024 h 349624"/>
              <a:gd name="connsiteX23" fmla="*/ 1037741 w 1617081"/>
              <a:gd name="connsiteY23" fmla="*/ 53789 h 349624"/>
              <a:gd name="connsiteX0" fmla="*/ 1037741 w 1590283"/>
              <a:gd name="connsiteY0" fmla="*/ 53789 h 349624"/>
              <a:gd name="connsiteX1" fmla="*/ 889824 w 1590283"/>
              <a:gd name="connsiteY1" fmla="*/ 40342 h 349624"/>
              <a:gd name="connsiteX2" fmla="*/ 795694 w 1590283"/>
              <a:gd name="connsiteY2" fmla="*/ 13447 h 349624"/>
              <a:gd name="connsiteX3" fmla="*/ 741906 w 1590283"/>
              <a:gd name="connsiteY3" fmla="*/ 0 h 349624"/>
              <a:gd name="connsiteX4" fmla="*/ 540200 w 1590283"/>
              <a:gd name="connsiteY4" fmla="*/ 26895 h 349624"/>
              <a:gd name="connsiteX5" fmla="*/ 392283 w 1590283"/>
              <a:gd name="connsiteY5" fmla="*/ 121024 h 349624"/>
              <a:gd name="connsiteX6" fmla="*/ 338494 w 1590283"/>
              <a:gd name="connsiteY6" fmla="*/ 134471 h 349624"/>
              <a:gd name="connsiteX7" fmla="*/ 298153 w 1590283"/>
              <a:gd name="connsiteY7" fmla="*/ 161365 h 349624"/>
              <a:gd name="connsiteX8" fmla="*/ 42659 w 1590283"/>
              <a:gd name="connsiteY8" fmla="*/ 201706 h 349624"/>
              <a:gd name="connsiteX9" fmla="*/ 123341 w 1590283"/>
              <a:gd name="connsiteY9" fmla="*/ 228600 h 349624"/>
              <a:gd name="connsiteX10" fmla="*/ 204024 w 1590283"/>
              <a:gd name="connsiteY10" fmla="*/ 255495 h 349624"/>
              <a:gd name="connsiteX11" fmla="*/ 795694 w 1590283"/>
              <a:gd name="connsiteY11" fmla="*/ 268942 h 349624"/>
              <a:gd name="connsiteX12" fmla="*/ 916718 w 1590283"/>
              <a:gd name="connsiteY12" fmla="*/ 295836 h 349624"/>
              <a:gd name="connsiteX13" fmla="*/ 957059 w 1590283"/>
              <a:gd name="connsiteY13" fmla="*/ 309283 h 349624"/>
              <a:gd name="connsiteX14" fmla="*/ 1104977 w 1590283"/>
              <a:gd name="connsiteY14" fmla="*/ 322730 h 349624"/>
              <a:gd name="connsiteX15" fmla="*/ 1239447 w 1590283"/>
              <a:gd name="connsiteY15" fmla="*/ 349624 h 349624"/>
              <a:gd name="connsiteX16" fmla="*/ 1360471 w 1590283"/>
              <a:gd name="connsiteY16" fmla="*/ 336177 h 349624"/>
              <a:gd name="connsiteX17" fmla="*/ 1494941 w 1590283"/>
              <a:gd name="connsiteY17" fmla="*/ 295836 h 349624"/>
              <a:gd name="connsiteX18" fmla="*/ 1589071 w 1590283"/>
              <a:gd name="connsiteY18" fmla="*/ 282389 h 349624"/>
              <a:gd name="connsiteX19" fmla="*/ 1547934 w 1590283"/>
              <a:gd name="connsiteY19" fmla="*/ 242047 h 349624"/>
              <a:gd name="connsiteX20" fmla="*/ 1549401 w 1590283"/>
              <a:gd name="connsiteY20" fmla="*/ 161365 h 349624"/>
              <a:gd name="connsiteX21" fmla="*/ 1589742 w 1590283"/>
              <a:gd name="connsiteY21" fmla="*/ 161365 h 349624"/>
              <a:gd name="connsiteX22" fmla="*/ 1515049 w 1590283"/>
              <a:gd name="connsiteY22" fmla="*/ 121024 h 349624"/>
              <a:gd name="connsiteX23" fmla="*/ 1037741 w 1590283"/>
              <a:gd name="connsiteY23" fmla="*/ 53789 h 349624"/>
              <a:gd name="connsiteX0" fmla="*/ 1037741 w 1589752"/>
              <a:gd name="connsiteY0" fmla="*/ 53789 h 349624"/>
              <a:gd name="connsiteX1" fmla="*/ 889824 w 1589752"/>
              <a:gd name="connsiteY1" fmla="*/ 40342 h 349624"/>
              <a:gd name="connsiteX2" fmla="*/ 795694 w 1589752"/>
              <a:gd name="connsiteY2" fmla="*/ 13447 h 349624"/>
              <a:gd name="connsiteX3" fmla="*/ 741906 w 1589752"/>
              <a:gd name="connsiteY3" fmla="*/ 0 h 349624"/>
              <a:gd name="connsiteX4" fmla="*/ 540200 w 1589752"/>
              <a:gd name="connsiteY4" fmla="*/ 26895 h 349624"/>
              <a:gd name="connsiteX5" fmla="*/ 392283 w 1589752"/>
              <a:gd name="connsiteY5" fmla="*/ 121024 h 349624"/>
              <a:gd name="connsiteX6" fmla="*/ 338494 w 1589752"/>
              <a:gd name="connsiteY6" fmla="*/ 134471 h 349624"/>
              <a:gd name="connsiteX7" fmla="*/ 298153 w 1589752"/>
              <a:gd name="connsiteY7" fmla="*/ 161365 h 349624"/>
              <a:gd name="connsiteX8" fmla="*/ 42659 w 1589752"/>
              <a:gd name="connsiteY8" fmla="*/ 201706 h 349624"/>
              <a:gd name="connsiteX9" fmla="*/ 123341 w 1589752"/>
              <a:gd name="connsiteY9" fmla="*/ 228600 h 349624"/>
              <a:gd name="connsiteX10" fmla="*/ 204024 w 1589752"/>
              <a:gd name="connsiteY10" fmla="*/ 255495 h 349624"/>
              <a:gd name="connsiteX11" fmla="*/ 795694 w 1589752"/>
              <a:gd name="connsiteY11" fmla="*/ 268942 h 349624"/>
              <a:gd name="connsiteX12" fmla="*/ 916718 w 1589752"/>
              <a:gd name="connsiteY12" fmla="*/ 295836 h 349624"/>
              <a:gd name="connsiteX13" fmla="*/ 957059 w 1589752"/>
              <a:gd name="connsiteY13" fmla="*/ 309283 h 349624"/>
              <a:gd name="connsiteX14" fmla="*/ 1104977 w 1589752"/>
              <a:gd name="connsiteY14" fmla="*/ 322730 h 349624"/>
              <a:gd name="connsiteX15" fmla="*/ 1239447 w 1589752"/>
              <a:gd name="connsiteY15" fmla="*/ 349624 h 349624"/>
              <a:gd name="connsiteX16" fmla="*/ 1360471 w 1589752"/>
              <a:gd name="connsiteY16" fmla="*/ 336177 h 349624"/>
              <a:gd name="connsiteX17" fmla="*/ 1494941 w 1589752"/>
              <a:gd name="connsiteY17" fmla="*/ 295836 h 349624"/>
              <a:gd name="connsiteX18" fmla="*/ 1589071 w 1589752"/>
              <a:gd name="connsiteY18" fmla="*/ 282389 h 349624"/>
              <a:gd name="connsiteX19" fmla="*/ 1509060 w 1589752"/>
              <a:gd name="connsiteY19" fmla="*/ 242047 h 349624"/>
              <a:gd name="connsiteX20" fmla="*/ 1549401 w 1589752"/>
              <a:gd name="connsiteY20" fmla="*/ 161365 h 349624"/>
              <a:gd name="connsiteX21" fmla="*/ 1589742 w 1589752"/>
              <a:gd name="connsiteY21" fmla="*/ 161365 h 349624"/>
              <a:gd name="connsiteX22" fmla="*/ 1515049 w 1589752"/>
              <a:gd name="connsiteY22" fmla="*/ 121024 h 349624"/>
              <a:gd name="connsiteX23" fmla="*/ 1037741 w 1589752"/>
              <a:gd name="connsiteY23" fmla="*/ 53789 h 349624"/>
              <a:gd name="connsiteX0" fmla="*/ 1037741 w 1589752"/>
              <a:gd name="connsiteY0" fmla="*/ 53789 h 349624"/>
              <a:gd name="connsiteX1" fmla="*/ 889824 w 1589752"/>
              <a:gd name="connsiteY1" fmla="*/ 40342 h 349624"/>
              <a:gd name="connsiteX2" fmla="*/ 795694 w 1589752"/>
              <a:gd name="connsiteY2" fmla="*/ 13447 h 349624"/>
              <a:gd name="connsiteX3" fmla="*/ 741906 w 1589752"/>
              <a:gd name="connsiteY3" fmla="*/ 0 h 349624"/>
              <a:gd name="connsiteX4" fmla="*/ 540200 w 1589752"/>
              <a:gd name="connsiteY4" fmla="*/ 26895 h 349624"/>
              <a:gd name="connsiteX5" fmla="*/ 392283 w 1589752"/>
              <a:gd name="connsiteY5" fmla="*/ 121024 h 349624"/>
              <a:gd name="connsiteX6" fmla="*/ 338494 w 1589752"/>
              <a:gd name="connsiteY6" fmla="*/ 134471 h 349624"/>
              <a:gd name="connsiteX7" fmla="*/ 298153 w 1589752"/>
              <a:gd name="connsiteY7" fmla="*/ 161365 h 349624"/>
              <a:gd name="connsiteX8" fmla="*/ 42659 w 1589752"/>
              <a:gd name="connsiteY8" fmla="*/ 201706 h 349624"/>
              <a:gd name="connsiteX9" fmla="*/ 123341 w 1589752"/>
              <a:gd name="connsiteY9" fmla="*/ 228600 h 349624"/>
              <a:gd name="connsiteX10" fmla="*/ 204024 w 1589752"/>
              <a:gd name="connsiteY10" fmla="*/ 255495 h 349624"/>
              <a:gd name="connsiteX11" fmla="*/ 795694 w 1589752"/>
              <a:gd name="connsiteY11" fmla="*/ 268942 h 349624"/>
              <a:gd name="connsiteX12" fmla="*/ 916718 w 1589752"/>
              <a:gd name="connsiteY12" fmla="*/ 295836 h 349624"/>
              <a:gd name="connsiteX13" fmla="*/ 957059 w 1589752"/>
              <a:gd name="connsiteY13" fmla="*/ 309283 h 349624"/>
              <a:gd name="connsiteX14" fmla="*/ 1104977 w 1589752"/>
              <a:gd name="connsiteY14" fmla="*/ 322730 h 349624"/>
              <a:gd name="connsiteX15" fmla="*/ 1239447 w 1589752"/>
              <a:gd name="connsiteY15" fmla="*/ 349624 h 349624"/>
              <a:gd name="connsiteX16" fmla="*/ 1360471 w 1589752"/>
              <a:gd name="connsiteY16" fmla="*/ 336177 h 349624"/>
              <a:gd name="connsiteX17" fmla="*/ 1494941 w 1589752"/>
              <a:gd name="connsiteY17" fmla="*/ 295836 h 349624"/>
              <a:gd name="connsiteX18" fmla="*/ 1589071 w 1589752"/>
              <a:gd name="connsiteY18" fmla="*/ 282389 h 349624"/>
              <a:gd name="connsiteX19" fmla="*/ 1509060 w 1589752"/>
              <a:gd name="connsiteY19" fmla="*/ 242047 h 349624"/>
              <a:gd name="connsiteX20" fmla="*/ 1549401 w 1589752"/>
              <a:gd name="connsiteY20" fmla="*/ 161365 h 349624"/>
              <a:gd name="connsiteX21" fmla="*/ 1531429 w 1589752"/>
              <a:gd name="connsiteY21" fmla="*/ 161365 h 349624"/>
              <a:gd name="connsiteX22" fmla="*/ 1515049 w 1589752"/>
              <a:gd name="connsiteY22" fmla="*/ 121024 h 349624"/>
              <a:gd name="connsiteX23" fmla="*/ 1037741 w 1589752"/>
              <a:gd name="connsiteY23" fmla="*/ 53789 h 349624"/>
              <a:gd name="connsiteX0" fmla="*/ 1037741 w 1549679"/>
              <a:gd name="connsiteY0" fmla="*/ 53789 h 349624"/>
              <a:gd name="connsiteX1" fmla="*/ 889824 w 1549679"/>
              <a:gd name="connsiteY1" fmla="*/ 40342 h 349624"/>
              <a:gd name="connsiteX2" fmla="*/ 795694 w 1549679"/>
              <a:gd name="connsiteY2" fmla="*/ 13447 h 349624"/>
              <a:gd name="connsiteX3" fmla="*/ 741906 w 1549679"/>
              <a:gd name="connsiteY3" fmla="*/ 0 h 349624"/>
              <a:gd name="connsiteX4" fmla="*/ 540200 w 1549679"/>
              <a:gd name="connsiteY4" fmla="*/ 26895 h 349624"/>
              <a:gd name="connsiteX5" fmla="*/ 392283 w 1549679"/>
              <a:gd name="connsiteY5" fmla="*/ 121024 h 349624"/>
              <a:gd name="connsiteX6" fmla="*/ 338494 w 1549679"/>
              <a:gd name="connsiteY6" fmla="*/ 134471 h 349624"/>
              <a:gd name="connsiteX7" fmla="*/ 298153 w 1549679"/>
              <a:gd name="connsiteY7" fmla="*/ 161365 h 349624"/>
              <a:gd name="connsiteX8" fmla="*/ 42659 w 1549679"/>
              <a:gd name="connsiteY8" fmla="*/ 201706 h 349624"/>
              <a:gd name="connsiteX9" fmla="*/ 123341 w 1549679"/>
              <a:gd name="connsiteY9" fmla="*/ 228600 h 349624"/>
              <a:gd name="connsiteX10" fmla="*/ 204024 w 1549679"/>
              <a:gd name="connsiteY10" fmla="*/ 255495 h 349624"/>
              <a:gd name="connsiteX11" fmla="*/ 795694 w 1549679"/>
              <a:gd name="connsiteY11" fmla="*/ 268942 h 349624"/>
              <a:gd name="connsiteX12" fmla="*/ 916718 w 1549679"/>
              <a:gd name="connsiteY12" fmla="*/ 295836 h 349624"/>
              <a:gd name="connsiteX13" fmla="*/ 957059 w 1549679"/>
              <a:gd name="connsiteY13" fmla="*/ 309283 h 349624"/>
              <a:gd name="connsiteX14" fmla="*/ 1104977 w 1549679"/>
              <a:gd name="connsiteY14" fmla="*/ 322730 h 349624"/>
              <a:gd name="connsiteX15" fmla="*/ 1239447 w 1549679"/>
              <a:gd name="connsiteY15" fmla="*/ 349624 h 349624"/>
              <a:gd name="connsiteX16" fmla="*/ 1360471 w 1549679"/>
              <a:gd name="connsiteY16" fmla="*/ 336177 h 349624"/>
              <a:gd name="connsiteX17" fmla="*/ 1494941 w 1549679"/>
              <a:gd name="connsiteY17" fmla="*/ 295836 h 349624"/>
              <a:gd name="connsiteX18" fmla="*/ 1521040 w 1549679"/>
              <a:gd name="connsiteY18" fmla="*/ 282389 h 349624"/>
              <a:gd name="connsiteX19" fmla="*/ 1509060 w 1549679"/>
              <a:gd name="connsiteY19" fmla="*/ 242047 h 349624"/>
              <a:gd name="connsiteX20" fmla="*/ 1549401 w 1549679"/>
              <a:gd name="connsiteY20" fmla="*/ 161365 h 349624"/>
              <a:gd name="connsiteX21" fmla="*/ 1531429 w 1549679"/>
              <a:gd name="connsiteY21" fmla="*/ 161365 h 349624"/>
              <a:gd name="connsiteX22" fmla="*/ 1515049 w 1549679"/>
              <a:gd name="connsiteY22" fmla="*/ 121024 h 349624"/>
              <a:gd name="connsiteX23" fmla="*/ 1037741 w 1549679"/>
              <a:gd name="connsiteY23" fmla="*/ 53789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9679" h="349624">
                <a:moveTo>
                  <a:pt x="1037741" y="53789"/>
                </a:moveTo>
                <a:cubicBezTo>
                  <a:pt x="933537" y="40342"/>
                  <a:pt x="938899" y="46885"/>
                  <a:pt x="889824" y="40342"/>
                </a:cubicBezTo>
                <a:cubicBezTo>
                  <a:pt x="850408" y="35087"/>
                  <a:pt x="831998" y="23820"/>
                  <a:pt x="795694" y="13447"/>
                </a:cubicBezTo>
                <a:cubicBezTo>
                  <a:pt x="777924" y="8370"/>
                  <a:pt x="759835" y="4482"/>
                  <a:pt x="741906" y="0"/>
                </a:cubicBezTo>
                <a:cubicBezTo>
                  <a:pt x="674671" y="8965"/>
                  <a:pt x="605092" y="7145"/>
                  <a:pt x="540200" y="26895"/>
                </a:cubicBezTo>
                <a:cubicBezTo>
                  <a:pt x="353204" y="83807"/>
                  <a:pt x="492924" y="77893"/>
                  <a:pt x="392283" y="121024"/>
                </a:cubicBezTo>
                <a:cubicBezTo>
                  <a:pt x="375296" y="128304"/>
                  <a:pt x="356424" y="129989"/>
                  <a:pt x="338494" y="134471"/>
                </a:cubicBezTo>
                <a:cubicBezTo>
                  <a:pt x="325047" y="143436"/>
                  <a:pt x="313341" y="155842"/>
                  <a:pt x="298153" y="161365"/>
                </a:cubicBezTo>
                <a:cubicBezTo>
                  <a:pt x="207382" y="194373"/>
                  <a:pt x="140542" y="192808"/>
                  <a:pt x="42659" y="201706"/>
                </a:cubicBezTo>
                <a:cubicBezTo>
                  <a:pt x="-44052" y="230610"/>
                  <a:pt x="10750" y="206081"/>
                  <a:pt x="123341" y="228600"/>
                </a:cubicBezTo>
                <a:cubicBezTo>
                  <a:pt x="151140" y="234160"/>
                  <a:pt x="175682" y="254851"/>
                  <a:pt x="204024" y="255495"/>
                </a:cubicBezTo>
                <a:lnTo>
                  <a:pt x="795694" y="268942"/>
                </a:lnTo>
                <a:cubicBezTo>
                  <a:pt x="886511" y="299214"/>
                  <a:pt x="774719" y="264281"/>
                  <a:pt x="916718" y="295836"/>
                </a:cubicBezTo>
                <a:cubicBezTo>
                  <a:pt x="930555" y="298911"/>
                  <a:pt x="943027" y="307278"/>
                  <a:pt x="957059" y="309283"/>
                </a:cubicBezTo>
                <a:cubicBezTo>
                  <a:pt x="1006071" y="316285"/>
                  <a:pt x="1055671" y="318248"/>
                  <a:pt x="1104977" y="322730"/>
                </a:cubicBezTo>
                <a:cubicBezTo>
                  <a:pt x="1140519" y="331615"/>
                  <a:pt x="1206476" y="349624"/>
                  <a:pt x="1239447" y="349624"/>
                </a:cubicBezTo>
                <a:cubicBezTo>
                  <a:pt x="1280037" y="349624"/>
                  <a:pt x="1320130" y="340659"/>
                  <a:pt x="1360471" y="336177"/>
                </a:cubicBezTo>
                <a:cubicBezTo>
                  <a:pt x="1402573" y="322143"/>
                  <a:pt x="1468180" y="304801"/>
                  <a:pt x="1494941" y="295836"/>
                </a:cubicBezTo>
                <a:cubicBezTo>
                  <a:pt x="1521702" y="286871"/>
                  <a:pt x="1489663" y="286871"/>
                  <a:pt x="1521040" y="282389"/>
                </a:cubicBezTo>
                <a:cubicBezTo>
                  <a:pt x="1530005" y="268942"/>
                  <a:pt x="1504333" y="262218"/>
                  <a:pt x="1509060" y="242047"/>
                </a:cubicBezTo>
                <a:cubicBezTo>
                  <a:pt x="1513787" y="221876"/>
                  <a:pt x="1545673" y="174812"/>
                  <a:pt x="1549401" y="161365"/>
                </a:cubicBezTo>
                <a:cubicBezTo>
                  <a:pt x="1553129" y="147918"/>
                  <a:pt x="1517982" y="170330"/>
                  <a:pt x="1531429" y="161365"/>
                </a:cubicBezTo>
                <a:cubicBezTo>
                  <a:pt x="1500053" y="156883"/>
                  <a:pt x="1546716" y="122343"/>
                  <a:pt x="1515049" y="121024"/>
                </a:cubicBezTo>
                <a:cubicBezTo>
                  <a:pt x="940877" y="97100"/>
                  <a:pt x="1141945" y="67236"/>
                  <a:pt x="1037741" y="5378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9165921" y="5733256"/>
            <a:ext cx="873289" cy="369332"/>
          </a:xfrm>
          <a:prstGeom prst="rect">
            <a:avLst/>
          </a:prstGeom>
          <a:noFill/>
        </p:spPr>
        <p:txBody>
          <a:bodyPr wrap="square" rtlCol="0">
            <a:spAutoFit/>
          </a:bodyPr>
          <a:lstStyle/>
          <a:p>
            <a:r>
              <a:rPr lang="en-AU" b="1" dirty="0">
                <a:solidFill>
                  <a:schemeClr val="accent1">
                    <a:lumMod val="50000"/>
                  </a:schemeClr>
                </a:solidFill>
              </a:rPr>
              <a:t>Sea</a:t>
            </a:r>
          </a:p>
        </p:txBody>
      </p:sp>
    </p:spTree>
    <p:extLst>
      <p:ext uri="{BB962C8B-B14F-4D97-AF65-F5344CB8AC3E}">
        <p14:creationId xmlns:p14="http://schemas.microsoft.com/office/powerpoint/2010/main" val="32720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8" grpId="0" animBg="1"/>
      <p:bldP spid="11" grpId="0" animBg="1"/>
      <p:bldP spid="25" grpId="0"/>
      <p:bldP spid="5" grpId="0"/>
      <p:bldP spid="31" grpId="0"/>
      <p:bldP spid="32" grpId="0"/>
      <p:bldP spid="33" grpId="0" animBg="1"/>
      <p:bldP spid="29" grpId="0"/>
      <p:bldP spid="23" grpId="0"/>
      <p:bldP spid="30" grpId="0"/>
      <p:bldP spid="34" grpId="0" animBg="1"/>
      <p:bldP spid="35" grpId="0" animBg="1"/>
      <p:bldP spid="36" grpId="0" animBg="1"/>
      <p:bldP spid="20"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565" y="2581835"/>
            <a:ext cx="10878670" cy="646331"/>
          </a:xfrm>
          <a:prstGeom prst="rect">
            <a:avLst/>
          </a:prstGeom>
          <a:noFill/>
        </p:spPr>
        <p:txBody>
          <a:bodyPr wrap="square" rtlCol="0">
            <a:spAutoFit/>
          </a:bodyPr>
          <a:lstStyle/>
          <a:p>
            <a:pPr algn="ctr"/>
            <a:r>
              <a:rPr lang="en-AU" dirty="0">
                <a:hlinkClick r:id="rId2"/>
              </a:rPr>
              <a:t>https://www.youtube.com/watch?v=KUaOOaTE2Fg</a:t>
            </a:r>
            <a:endParaRPr lang="en-AU" dirty="0"/>
          </a:p>
          <a:p>
            <a:endParaRPr lang="en-AU" dirty="0"/>
          </a:p>
        </p:txBody>
      </p:sp>
      <p:sp>
        <p:nvSpPr>
          <p:cNvPr id="4" name="TextBox 3"/>
          <p:cNvSpPr txBox="1"/>
          <p:nvPr/>
        </p:nvSpPr>
        <p:spPr>
          <a:xfrm>
            <a:off x="618565" y="1331259"/>
            <a:ext cx="10327341" cy="1077218"/>
          </a:xfrm>
          <a:prstGeom prst="rect">
            <a:avLst/>
          </a:prstGeom>
          <a:noFill/>
        </p:spPr>
        <p:txBody>
          <a:bodyPr wrap="square" rtlCol="0">
            <a:spAutoFit/>
          </a:bodyPr>
          <a:lstStyle/>
          <a:p>
            <a:pPr algn="ctr"/>
            <a:r>
              <a:rPr lang="en-AU" sz="3200" b="1" dirty="0"/>
              <a:t>Waterspout</a:t>
            </a:r>
          </a:p>
          <a:p>
            <a:pPr algn="ctr"/>
            <a:endParaRPr lang="en-AU" sz="3200" b="1" dirty="0"/>
          </a:p>
        </p:txBody>
      </p:sp>
    </p:spTree>
    <p:extLst>
      <p:ext uri="{BB962C8B-B14F-4D97-AF65-F5344CB8AC3E}">
        <p14:creationId xmlns:p14="http://schemas.microsoft.com/office/powerpoint/2010/main" val="278523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5" y="917431"/>
            <a:ext cx="10650071" cy="2308324"/>
          </a:xfrm>
          <a:prstGeom prst="rect">
            <a:avLst/>
          </a:prstGeom>
          <a:noFill/>
        </p:spPr>
        <p:txBody>
          <a:bodyPr wrap="square" rtlCol="0">
            <a:spAutoFit/>
          </a:bodyPr>
          <a:lstStyle/>
          <a:p>
            <a:pPr algn="just"/>
            <a:r>
              <a:rPr lang="en-AU" sz="2400" dirty="0"/>
              <a:t>With modest convection updraft velocities, heat loss from the updraft plume via radiation and mixing may be excessive, leading to:</a:t>
            </a:r>
          </a:p>
          <a:p>
            <a:pPr marL="342900" indent="-342900" algn="just">
              <a:buFont typeface="+mj-lt"/>
              <a:buAutoNum type="alphaLcPeriod"/>
            </a:pPr>
            <a:r>
              <a:rPr lang="en-AU" sz="2400" b="1" dirty="0"/>
              <a:t>Ineffective or incomplete convective heat transfer</a:t>
            </a:r>
            <a:r>
              <a:rPr lang="en-AU" sz="2400" dirty="0"/>
              <a:t> </a:t>
            </a:r>
            <a:r>
              <a:rPr lang="en-AU" sz="2400" b="1" dirty="0"/>
              <a:t>through the troposphere.</a:t>
            </a:r>
          </a:p>
          <a:p>
            <a:pPr marL="342900" indent="-342900" algn="just">
              <a:buFont typeface="+mj-lt"/>
              <a:buAutoNum type="alphaLcPeriod"/>
            </a:pPr>
            <a:r>
              <a:rPr lang="en-AU" sz="2400" b="1" dirty="0"/>
              <a:t>Mid-level clouds. The subsequent evaporation of the clouds boosts the build-up of atmospheric water vapour.</a:t>
            </a:r>
          </a:p>
          <a:p>
            <a:pPr algn="just"/>
            <a:r>
              <a:rPr lang="en-AU" sz="2400" b="1" u="sng" dirty="0"/>
              <a:t>Note that water vapour is the planet’s most important greenhouse gas</a:t>
            </a:r>
            <a:endParaRPr lang="en-AU" sz="2400" b="1" dirty="0"/>
          </a:p>
        </p:txBody>
      </p:sp>
      <p:sp>
        <p:nvSpPr>
          <p:cNvPr id="3" name="TextBox 2"/>
          <p:cNvSpPr txBox="1"/>
          <p:nvPr/>
        </p:nvSpPr>
        <p:spPr>
          <a:xfrm>
            <a:off x="2783632" y="1"/>
            <a:ext cx="6768752" cy="584775"/>
          </a:xfrm>
          <a:prstGeom prst="rect">
            <a:avLst/>
          </a:prstGeom>
          <a:noFill/>
        </p:spPr>
        <p:txBody>
          <a:bodyPr wrap="square" rtlCol="0">
            <a:spAutoFit/>
          </a:bodyPr>
          <a:lstStyle/>
          <a:p>
            <a:pPr algn="ctr"/>
            <a:r>
              <a:rPr lang="en-AU" sz="3200" b="1" dirty="0"/>
              <a:t>Ramifications</a:t>
            </a:r>
          </a:p>
        </p:txBody>
      </p:sp>
      <p:sp>
        <p:nvSpPr>
          <p:cNvPr id="4" name="TextBox 3"/>
          <p:cNvSpPr txBox="1"/>
          <p:nvPr/>
        </p:nvSpPr>
        <p:spPr>
          <a:xfrm>
            <a:off x="753034" y="3558410"/>
            <a:ext cx="10650071" cy="1569660"/>
          </a:xfrm>
          <a:prstGeom prst="rect">
            <a:avLst/>
          </a:prstGeom>
          <a:noFill/>
        </p:spPr>
        <p:txBody>
          <a:bodyPr wrap="square" rtlCol="0">
            <a:spAutoFit/>
          </a:bodyPr>
          <a:lstStyle/>
          <a:p>
            <a:r>
              <a:rPr lang="en-AU" sz="2400" dirty="0"/>
              <a:t>The high updraft efficiency typical of vortex flow leads to:</a:t>
            </a:r>
          </a:p>
          <a:p>
            <a:pPr marL="342900" indent="-342900">
              <a:buFont typeface="+mj-lt"/>
              <a:buAutoNum type="alphaLcPeriod"/>
            </a:pPr>
            <a:r>
              <a:rPr lang="en-AU" sz="2400" b="1" dirty="0"/>
              <a:t>High level reflective clouds </a:t>
            </a:r>
          </a:p>
          <a:p>
            <a:pPr marL="342900" indent="-342900">
              <a:buFont typeface="+mj-lt"/>
              <a:buAutoNum type="alphaLcPeriod"/>
            </a:pPr>
            <a:r>
              <a:rPr lang="en-AU" sz="2400" b="1" dirty="0"/>
              <a:t>High precipitation efficiency, hence removal of water vapour from the atmosphere </a:t>
            </a:r>
          </a:p>
        </p:txBody>
      </p:sp>
      <p:sp>
        <p:nvSpPr>
          <p:cNvPr id="5" name="TextBox 4"/>
          <p:cNvSpPr txBox="1"/>
          <p:nvPr/>
        </p:nvSpPr>
        <p:spPr>
          <a:xfrm>
            <a:off x="753035" y="5322590"/>
            <a:ext cx="10650070" cy="830997"/>
          </a:xfrm>
          <a:prstGeom prst="rect">
            <a:avLst/>
          </a:prstGeom>
          <a:noFill/>
        </p:spPr>
        <p:txBody>
          <a:bodyPr wrap="square" rtlCol="0">
            <a:spAutoFit/>
          </a:bodyPr>
          <a:lstStyle/>
          <a:p>
            <a:r>
              <a:rPr lang="en-AU" sz="2400" dirty="0"/>
              <a:t>The </a:t>
            </a:r>
            <a:r>
              <a:rPr lang="en-AU" sz="2400" b="1" dirty="0"/>
              <a:t>vortex engine </a:t>
            </a:r>
            <a:r>
              <a:rPr lang="en-AU" sz="2400" dirty="0"/>
              <a:t>is designed to initiate and maintain this vortex updraft mechanism</a:t>
            </a:r>
          </a:p>
        </p:txBody>
      </p:sp>
    </p:spTree>
    <p:extLst>
      <p:ext uri="{BB962C8B-B14F-4D97-AF65-F5344CB8AC3E}">
        <p14:creationId xmlns:p14="http://schemas.microsoft.com/office/powerpoint/2010/main" val="1879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1"/>
            <a:ext cx="10515600" cy="739587"/>
          </a:xfrm>
        </p:spPr>
        <p:txBody>
          <a:bodyPr>
            <a:normAutofit/>
          </a:bodyPr>
          <a:lstStyle/>
          <a:p>
            <a:pPr algn="ctr"/>
            <a:r>
              <a:rPr lang="en-AU" sz="3200" b="1" dirty="0">
                <a:latin typeface="+mn-lt"/>
              </a:rPr>
              <a:t>Trends in Water Vapour 1988-2012</a:t>
            </a:r>
          </a:p>
        </p:txBody>
      </p:sp>
      <p:pic>
        <p:nvPicPr>
          <p:cNvPr id="1026" name="Picture 2" descr="http://images.remss.com/figures/climate/vapor_trend_map_1988_2012.png"/>
          <p:cNvPicPr>
            <a:picLocks noChangeAspect="1" noChangeArrowheads="1"/>
          </p:cNvPicPr>
          <p:nvPr/>
        </p:nvPicPr>
        <p:blipFill rotWithShape="1">
          <a:blip r:embed="rId2">
            <a:extLst>
              <a:ext uri="{28A0092B-C50C-407E-A947-70E740481C1C}">
                <a14:useLocalDpi xmlns:a14="http://schemas.microsoft.com/office/drawing/2010/main" val="0"/>
              </a:ext>
            </a:extLst>
          </a:blip>
          <a:srcRect l="7399" t="4348" r="8391"/>
          <a:stretch/>
        </p:blipFill>
        <p:spPr bwMode="auto">
          <a:xfrm>
            <a:off x="811306" y="650818"/>
            <a:ext cx="10515600" cy="59721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1306" y="4881282"/>
            <a:ext cx="8494059" cy="65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8787652" y="5533315"/>
            <a:ext cx="2272553" cy="523220"/>
          </a:xfrm>
          <a:prstGeom prst="rect">
            <a:avLst/>
          </a:prstGeom>
          <a:noFill/>
        </p:spPr>
        <p:txBody>
          <a:bodyPr wrap="square" rtlCol="0">
            <a:spAutoFit/>
          </a:bodyPr>
          <a:lstStyle/>
          <a:p>
            <a:r>
              <a:rPr lang="en-AU" sz="2800" b="1" dirty="0"/>
              <a:t>mm/decade</a:t>
            </a:r>
          </a:p>
        </p:txBody>
      </p:sp>
      <p:sp>
        <p:nvSpPr>
          <p:cNvPr id="5" name="TextBox 4"/>
          <p:cNvSpPr txBox="1"/>
          <p:nvPr/>
        </p:nvSpPr>
        <p:spPr>
          <a:xfrm>
            <a:off x="927848" y="4881282"/>
            <a:ext cx="9103659" cy="369332"/>
          </a:xfrm>
          <a:prstGeom prst="rect">
            <a:avLst/>
          </a:prstGeom>
          <a:noFill/>
        </p:spPr>
        <p:txBody>
          <a:bodyPr wrap="square" rtlCol="0">
            <a:spAutoFit/>
          </a:bodyPr>
          <a:lstStyle/>
          <a:p>
            <a:r>
              <a:rPr lang="en-AU" dirty="0">
                <a:hlinkClick r:id="rId3"/>
              </a:rPr>
              <a:t>http://www.remss.com/research/climate</a:t>
            </a:r>
            <a:endParaRPr lang="en-AU" dirty="0"/>
          </a:p>
        </p:txBody>
      </p:sp>
    </p:spTree>
    <p:extLst>
      <p:ext uri="{BB962C8B-B14F-4D97-AF65-F5344CB8AC3E}">
        <p14:creationId xmlns:p14="http://schemas.microsoft.com/office/powerpoint/2010/main" val="403193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10402" t="8621" r="53178" b="11066"/>
          <a:stretch>
            <a:fillRect/>
          </a:stretch>
        </p:blipFill>
        <p:spPr bwMode="auto">
          <a:xfrm>
            <a:off x="1524000" y="-26988"/>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p:cNvSpPr txBox="1">
            <a:spLocks noChangeArrowheads="1"/>
          </p:cNvSpPr>
          <p:nvPr/>
        </p:nvSpPr>
        <p:spPr bwMode="auto">
          <a:xfrm>
            <a:off x="1992313" y="6237289"/>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AU" altLang="en-US">
                <a:solidFill>
                  <a:prstClr val="black"/>
                </a:solidFill>
                <a:hlinkClick r:id="rId3"/>
              </a:rPr>
              <a:t>http://www.atmos.washington.edu/~dargan/587/587_3.pdf</a:t>
            </a:r>
            <a:endParaRPr lang="en-AU" altLang="en-US">
              <a:solidFill>
                <a:prstClr val="black"/>
              </a:solidFill>
            </a:endParaRPr>
          </a:p>
        </p:txBody>
      </p:sp>
      <p:cxnSp>
        <p:nvCxnSpPr>
          <p:cNvPr id="5" name="Straight Connector 4"/>
          <p:cNvCxnSpPr/>
          <p:nvPr/>
        </p:nvCxnSpPr>
        <p:spPr>
          <a:xfrm flipV="1">
            <a:off x="6024564" y="2349501"/>
            <a:ext cx="4319587" cy="79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19739" y="620714"/>
            <a:ext cx="936625"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6" name="Oval 5"/>
          <p:cNvSpPr/>
          <p:nvPr/>
        </p:nvSpPr>
        <p:spPr>
          <a:xfrm>
            <a:off x="1631950" y="2781300"/>
            <a:ext cx="3671888" cy="719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7" name="Oval 6"/>
          <p:cNvSpPr/>
          <p:nvPr/>
        </p:nvSpPr>
        <p:spPr>
          <a:xfrm>
            <a:off x="1641476" y="3357564"/>
            <a:ext cx="3662363" cy="28527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8" name="TextBox 7"/>
          <p:cNvSpPr txBox="1">
            <a:spLocks noChangeArrowheads="1"/>
          </p:cNvSpPr>
          <p:nvPr/>
        </p:nvSpPr>
        <p:spPr bwMode="auto">
          <a:xfrm>
            <a:off x="1878014" y="5094288"/>
            <a:ext cx="367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AU" altLang="en-US" b="1">
                <a:solidFill>
                  <a:srgbClr val="FF0000"/>
                </a:solidFill>
              </a:rPr>
              <a:t>Sea temperatures are rising</a:t>
            </a:r>
          </a:p>
        </p:txBody>
      </p:sp>
      <p:sp>
        <p:nvSpPr>
          <p:cNvPr id="9" name="Oval 8"/>
          <p:cNvSpPr/>
          <p:nvPr/>
        </p:nvSpPr>
        <p:spPr>
          <a:xfrm>
            <a:off x="1620839" y="1003301"/>
            <a:ext cx="3671887" cy="1871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Tree>
    <p:extLst>
      <p:ext uri="{BB962C8B-B14F-4D97-AF65-F5344CB8AC3E}">
        <p14:creationId xmlns:p14="http://schemas.microsoft.com/office/powerpoint/2010/main" val="383298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7541" y="0"/>
            <a:ext cx="11066930" cy="1143000"/>
          </a:xfrm>
        </p:spPr>
        <p:txBody>
          <a:bodyPr>
            <a:normAutofit/>
          </a:bodyPr>
          <a:lstStyle/>
          <a:p>
            <a:pPr algn="ctr"/>
            <a:r>
              <a:rPr lang="en-AU" sz="3200" b="1" dirty="0">
                <a:latin typeface="+mn-lt"/>
              </a:rPr>
              <a:t>Where Would The Vortex Engine Work Best</a:t>
            </a:r>
            <a:r>
              <a:rPr lang="en-AU" sz="3200" dirty="0">
                <a:latin typeface="+mn-lt"/>
              </a:rPr>
              <a:t>?</a:t>
            </a:r>
          </a:p>
        </p:txBody>
      </p:sp>
      <p:sp>
        <p:nvSpPr>
          <p:cNvPr id="45059" name="Content Placeholder 2"/>
          <p:cNvSpPr>
            <a:spLocks noGrp="1"/>
          </p:cNvSpPr>
          <p:nvPr>
            <p:ph idx="1"/>
          </p:nvPr>
        </p:nvSpPr>
        <p:spPr>
          <a:xfrm>
            <a:off x="1371599" y="1002851"/>
            <a:ext cx="9305365" cy="5196243"/>
          </a:xfrm>
        </p:spPr>
        <p:txBody>
          <a:bodyPr>
            <a:normAutofit fontScale="92500" lnSpcReduction="10000"/>
          </a:bodyPr>
          <a:lstStyle/>
          <a:p>
            <a:pPr>
              <a:buFont typeface="Arial" charset="0"/>
              <a:buNone/>
            </a:pPr>
            <a:r>
              <a:rPr lang="en-AU" sz="2000" b="1" dirty="0"/>
              <a:t>Regions</a:t>
            </a:r>
          </a:p>
          <a:p>
            <a:r>
              <a:rPr lang="en-AU" sz="1800" dirty="0"/>
              <a:t>Tropical regions with good geothermal resources such as </a:t>
            </a:r>
            <a:r>
              <a:rPr lang="en-AU" sz="1800" b="1" dirty="0">
                <a:solidFill>
                  <a:srgbClr val="FF0000"/>
                </a:solidFill>
              </a:rPr>
              <a:t>Indonesia, Bangladesh, the Philippines, the Middle East, rift valley</a:t>
            </a:r>
            <a:r>
              <a:rPr lang="en-AU" sz="1800" dirty="0"/>
              <a:t> </a:t>
            </a:r>
            <a:r>
              <a:rPr lang="en-AU" sz="1800" b="1" dirty="0">
                <a:solidFill>
                  <a:srgbClr val="FF0000"/>
                </a:solidFill>
              </a:rPr>
              <a:t>Africa</a:t>
            </a:r>
            <a:r>
              <a:rPr lang="en-AU" sz="1800" dirty="0"/>
              <a:t> and high CAPE (Convective Available Potential Energy) – e.g. the </a:t>
            </a:r>
            <a:r>
              <a:rPr lang="en-AU" sz="1800" b="1" dirty="0">
                <a:solidFill>
                  <a:srgbClr val="FF0000"/>
                </a:solidFill>
              </a:rPr>
              <a:t>inter tropical convergence zone</a:t>
            </a:r>
          </a:p>
          <a:p>
            <a:r>
              <a:rPr lang="en-AU" sz="1800" dirty="0"/>
              <a:t>Arid or semi-arid regions such as Australia, </a:t>
            </a:r>
            <a:r>
              <a:rPr lang="en-AU" sz="1800" b="1" dirty="0">
                <a:solidFill>
                  <a:srgbClr val="FF0000"/>
                </a:solidFill>
              </a:rPr>
              <a:t>the Arabian Peninsula</a:t>
            </a:r>
            <a:r>
              <a:rPr lang="en-AU" sz="1800" dirty="0"/>
              <a:t>, Turkey, Palestine and southern and northern Africa</a:t>
            </a:r>
          </a:p>
          <a:p>
            <a:r>
              <a:rPr lang="en-AU" sz="1800" dirty="0"/>
              <a:t>Along arid regions with good geothermal resources such as the </a:t>
            </a:r>
            <a:r>
              <a:rPr lang="en-AU" sz="1800" b="1" dirty="0">
                <a:solidFill>
                  <a:srgbClr val="FF0000"/>
                </a:solidFill>
              </a:rPr>
              <a:t>Red Sea</a:t>
            </a:r>
            <a:r>
              <a:rPr lang="en-AU" sz="1800" dirty="0"/>
              <a:t>, </a:t>
            </a:r>
            <a:r>
              <a:rPr lang="en-AU" sz="1800" b="1" dirty="0">
                <a:solidFill>
                  <a:srgbClr val="FF0000"/>
                </a:solidFill>
              </a:rPr>
              <a:t>Persian Gulf, Afghanistan, Tibet, northern India, Pakistan, Jordan, Ethiopia and Nepal</a:t>
            </a:r>
          </a:p>
          <a:p>
            <a:r>
              <a:rPr lang="en-AU" sz="1800" dirty="0"/>
              <a:t>South western USA and northern Mexico</a:t>
            </a:r>
          </a:p>
          <a:p>
            <a:r>
              <a:rPr lang="en-AU" sz="1800" dirty="0"/>
              <a:t>Offshore north-western Europe -  Britain and the Netherlands reportedly have the highest frequency of tornadoes per unit area on Earth, although of relatively low intensity</a:t>
            </a:r>
          </a:p>
          <a:p>
            <a:r>
              <a:rPr lang="en-AU" sz="1800" dirty="0"/>
              <a:t>Offshore </a:t>
            </a:r>
            <a:r>
              <a:rPr lang="en-AU" sz="1800" b="1" dirty="0">
                <a:solidFill>
                  <a:srgbClr val="FF0000"/>
                </a:solidFill>
              </a:rPr>
              <a:t>Japan and China </a:t>
            </a:r>
            <a:r>
              <a:rPr lang="en-AU" sz="1800" dirty="0"/>
              <a:t>(geothermal resources and high CAPE)</a:t>
            </a:r>
          </a:p>
          <a:p>
            <a:pPr>
              <a:buFont typeface="Arial" charset="0"/>
              <a:buNone/>
            </a:pPr>
            <a:r>
              <a:rPr lang="en-AU" sz="2000" b="1" dirty="0"/>
              <a:t>Ideal Conditions</a:t>
            </a:r>
            <a:r>
              <a:rPr lang="en-AU" sz="1600" dirty="0"/>
              <a:t> </a:t>
            </a:r>
          </a:p>
          <a:p>
            <a:r>
              <a:rPr lang="en-AU" sz="1800" dirty="0"/>
              <a:t>Low crosswinds</a:t>
            </a:r>
          </a:p>
          <a:p>
            <a:r>
              <a:rPr lang="en-AU" sz="1800" dirty="0"/>
              <a:t>High CAPE</a:t>
            </a:r>
          </a:p>
          <a:p>
            <a:r>
              <a:rPr lang="en-AU" sz="1800" dirty="0"/>
              <a:t>Geothermal energy availability</a:t>
            </a:r>
          </a:p>
          <a:p>
            <a:r>
              <a:rPr lang="en-AU" sz="1800" dirty="0"/>
              <a:t>Currently arid or semi arid (to make use of enhanced precipitation)</a:t>
            </a:r>
          </a:p>
        </p:txBody>
      </p:sp>
    </p:spTree>
    <p:extLst>
      <p:ext uri="{BB962C8B-B14F-4D97-AF65-F5344CB8AC3E}">
        <p14:creationId xmlns:p14="http://schemas.microsoft.com/office/powerpoint/2010/main" val="2076144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7" end="7"/>
                                            </p:txEl>
                                          </p:spTgt>
                                        </p:tgtEl>
                                        <p:attrNameLst>
                                          <p:attrName>style.visibility</p:attrName>
                                        </p:attrNameLst>
                                      </p:cBhvr>
                                      <p:to>
                                        <p:strVal val="visible"/>
                                      </p:to>
                                    </p:set>
                                    <p:animEffect transition="in" filter="blinds(horizontal)">
                                      <p:cBhvr>
                                        <p:cTn id="7" dur="500"/>
                                        <p:tgtEl>
                                          <p:spTgt spid="45059">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59">
                                            <p:txEl>
                                              <p:pRg st="8" end="8"/>
                                            </p:txEl>
                                          </p:spTgt>
                                        </p:tgtEl>
                                        <p:attrNameLst>
                                          <p:attrName>style.visibility</p:attrName>
                                        </p:attrNameLst>
                                      </p:cBhvr>
                                      <p:to>
                                        <p:strVal val="visible"/>
                                      </p:to>
                                    </p:set>
                                    <p:animEffect transition="in" filter="blinds(horizontal)">
                                      <p:cBhvr>
                                        <p:cTn id="10" dur="500"/>
                                        <p:tgtEl>
                                          <p:spTgt spid="45059">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5059">
                                            <p:txEl>
                                              <p:pRg st="9" end="9"/>
                                            </p:txEl>
                                          </p:spTgt>
                                        </p:tgtEl>
                                        <p:attrNameLst>
                                          <p:attrName>style.visibility</p:attrName>
                                        </p:attrNameLst>
                                      </p:cBhvr>
                                      <p:to>
                                        <p:strVal val="visible"/>
                                      </p:to>
                                    </p:set>
                                    <p:animEffect transition="in" filter="blinds(horizontal)">
                                      <p:cBhvr>
                                        <p:cTn id="13" dur="500"/>
                                        <p:tgtEl>
                                          <p:spTgt spid="45059">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5059">
                                            <p:txEl>
                                              <p:pRg st="10" end="10"/>
                                            </p:txEl>
                                          </p:spTgt>
                                        </p:tgtEl>
                                        <p:attrNameLst>
                                          <p:attrName>style.visibility</p:attrName>
                                        </p:attrNameLst>
                                      </p:cBhvr>
                                      <p:to>
                                        <p:strVal val="visible"/>
                                      </p:to>
                                    </p:set>
                                    <p:animEffect transition="in" filter="blinds(horizontal)">
                                      <p:cBhvr>
                                        <p:cTn id="16" dur="500"/>
                                        <p:tgtEl>
                                          <p:spTgt spid="45059">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5059">
                                            <p:txEl>
                                              <p:pRg st="11" end="11"/>
                                            </p:txEl>
                                          </p:spTgt>
                                        </p:tgtEl>
                                        <p:attrNameLst>
                                          <p:attrName>style.visibility</p:attrName>
                                        </p:attrNameLst>
                                      </p:cBhvr>
                                      <p:to>
                                        <p:strVal val="visible"/>
                                      </p:to>
                                    </p:set>
                                    <p:animEffect transition="in" filter="blinds(horizontal)">
                                      <p:cBhvr>
                                        <p:cTn id="19" dur="500"/>
                                        <p:tgtEl>
                                          <p:spTgt spid="45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20445</TotalTime>
  <Words>1858</Words>
  <Application>Microsoft Office PowerPoint</Application>
  <PresentationFormat>Widescreen</PresentationFormat>
  <Paragraphs>155</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arial</vt:lpstr>
      <vt:lpstr>Calibri</vt:lpstr>
      <vt:lpstr>Calibri Light</vt:lpstr>
      <vt:lpstr>Helvetica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Trends in Water Vapour 1988-2012</vt:lpstr>
      <vt:lpstr>PowerPoint Presentation</vt:lpstr>
      <vt:lpstr>Where Would The Vortex Engine Work Best?</vt:lpstr>
      <vt:lpstr>“Stuck in the Doldrums” –  the Intertropical Convergence Zone (ITCZ)</vt:lpstr>
      <vt:lpstr>PowerPoint Presentation</vt:lpstr>
      <vt:lpstr>Coral Bleaching</vt:lpstr>
      <vt:lpstr>PowerPoint Presentation</vt:lpstr>
      <vt:lpstr>PowerPoint Presentation</vt:lpstr>
      <vt:lpstr>ITCZ - “The Doldrums” – perfect for the vortex engine </vt:lpstr>
      <vt:lpstr>The Atmospheric Brown Cloud</vt:lpstr>
      <vt:lpstr>The Atmospheric Brown Cloud (ABC)</vt:lpstr>
      <vt:lpstr>The Atmospheric Brown Cloud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vortices 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Cooper</dc:creator>
  <cp:lastModifiedBy>Donald Cooper</cp:lastModifiedBy>
  <cp:revision>76</cp:revision>
  <dcterms:created xsi:type="dcterms:W3CDTF">2017-03-07T06:58:07Z</dcterms:created>
  <dcterms:modified xsi:type="dcterms:W3CDTF">2017-12-05T07:04:17Z</dcterms:modified>
</cp:coreProperties>
</file>